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8" r:id="rId2"/>
    <p:sldId id="347" r:id="rId3"/>
    <p:sldId id="308" r:id="rId4"/>
    <p:sldId id="34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39" autoAdjust="0"/>
    <p:restoredTop sz="95634" autoAdjust="0"/>
  </p:normalViewPr>
  <p:slideViewPr>
    <p:cSldViewPr snapToGrid="0">
      <p:cViewPr varScale="1">
        <p:scale>
          <a:sx n="98" d="100"/>
          <a:sy n="98" d="100"/>
        </p:scale>
        <p:origin x="64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09/07/2019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09/07/2019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09/07/2019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09/07/2019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09/07/2019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09/07/2019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09/07/2019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09/07/2019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09/07/2019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09/07/2019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09/07/2019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09/07/2019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09/07/2019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1148" y="500117"/>
            <a:ext cx="6182139" cy="1016313"/>
          </a:xfrm>
        </p:spPr>
        <p:txBody>
          <a:bodyPr>
            <a:normAutofit fontScale="90000"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Prime factor decomposition: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Fill in the gaps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Practice</a:t>
            </a:r>
          </a:p>
        </p:txBody>
      </p:sp>
      <p:pic>
        <p:nvPicPr>
          <p:cNvPr id="1026" name="Picture 2" descr="Image result for clip art factor tree">
            <a:extLst>
              <a:ext uri="{FF2B5EF4-FFF2-40B4-BE49-F238E27FC236}">
                <a16:creationId xmlns:a16="http://schemas.microsoft.com/office/drawing/2014/main" id="{63FECCB2-0029-48A2-AFA5-176340222A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8812" y="4275370"/>
            <a:ext cx="2746376" cy="1985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8E51669-D14C-4D2E-9340-EE8A3B97DE8D}"/>
                  </a:ext>
                </a:extLst>
              </p:cNvPr>
              <p:cNvSpPr txBox="1"/>
              <p:nvPr/>
            </p:nvSpPr>
            <p:spPr>
              <a:xfrm>
                <a:off x="182005" y="663645"/>
                <a:ext cx="3777436" cy="60843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Express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30 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as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a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product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of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prime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factors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8E51669-D14C-4D2E-9340-EE8A3B97DE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005" y="663645"/>
                <a:ext cx="3777436" cy="608436"/>
              </a:xfrm>
              <a:prstGeom prst="rect">
                <a:avLst/>
              </a:prstGeom>
              <a:blipFill>
                <a:blip r:embed="rId2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70D6DF1-FDC6-4033-8642-D68802A60446}"/>
                  </a:ext>
                </a:extLst>
              </p:cNvPr>
              <p:cNvSpPr txBox="1"/>
              <p:nvPr/>
            </p:nvSpPr>
            <p:spPr>
              <a:xfrm>
                <a:off x="4506910" y="663645"/>
                <a:ext cx="3777436" cy="60843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Express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60 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as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a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product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of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prime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factors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70D6DF1-FDC6-4033-8642-D68802A604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6910" y="663645"/>
                <a:ext cx="3777436" cy="608436"/>
              </a:xfrm>
              <a:prstGeom prst="rect">
                <a:avLst/>
              </a:prstGeom>
              <a:blipFill>
                <a:blip r:embed="rId3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FEC1EBEC-95BC-41B7-B864-0627EDD139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541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E0167D6A-2E1E-4EEB-B0A1-004457BFFE7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30861546"/>
                  </p:ext>
                </p:extLst>
              </p:nvPr>
            </p:nvGraphicFramePr>
            <p:xfrm>
              <a:off x="528320" y="242994"/>
              <a:ext cx="8507308" cy="637201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30022">
                      <a:extLst>
                        <a:ext uri="{9D8B030D-6E8A-4147-A177-3AD203B41FA5}">
                          <a16:colId xmlns:a16="http://schemas.microsoft.com/office/drawing/2014/main" val="3054040170"/>
                        </a:ext>
                      </a:extLst>
                    </a:gridCol>
                    <a:gridCol w="3760429">
                      <a:extLst>
                        <a:ext uri="{9D8B030D-6E8A-4147-A177-3AD203B41FA5}">
                          <a16:colId xmlns:a16="http://schemas.microsoft.com/office/drawing/2014/main" val="2053149365"/>
                        </a:ext>
                      </a:extLst>
                    </a:gridCol>
                    <a:gridCol w="3316857">
                      <a:extLst>
                        <a:ext uri="{9D8B030D-6E8A-4147-A177-3AD203B41FA5}">
                          <a16:colId xmlns:a16="http://schemas.microsoft.com/office/drawing/2014/main" val="3079425038"/>
                        </a:ext>
                      </a:extLst>
                    </a:gridCol>
                  </a:tblGrid>
                  <a:tr h="53068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Number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Prime factor decomposition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Index form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83202658"/>
                      </a:ext>
                    </a:extLst>
                  </a:tr>
                  <a:tr h="48677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10778599"/>
                      </a:ext>
                    </a:extLst>
                  </a:tr>
                  <a:tr h="48677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473050474"/>
                      </a:ext>
                    </a:extLst>
                  </a:tr>
                  <a:tr h="48677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48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×2×2×2×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593379499"/>
                      </a:ext>
                    </a:extLst>
                  </a:tr>
                  <a:tr h="48677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240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×2×2×2×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721585878"/>
                      </a:ext>
                    </a:extLst>
                  </a:tr>
                  <a:tr h="48677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720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×2×2×2×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×3×5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284808839"/>
                      </a:ext>
                    </a:extLst>
                  </a:tr>
                  <a:tr h="48677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72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×2×2×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×3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946238918"/>
                      </a:ext>
                    </a:extLst>
                  </a:tr>
                  <a:tr h="48677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216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×2×2×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×3×3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082153149"/>
                      </a:ext>
                    </a:extLst>
                  </a:tr>
                  <a:tr h="48677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36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×2×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×3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657072557"/>
                      </a:ext>
                    </a:extLst>
                  </a:tr>
                  <a:tr h="48677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900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×2×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×3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×5×5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7948242"/>
                      </a:ext>
                    </a:extLst>
                  </a:tr>
                  <a:tr h="48677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679167028"/>
                      </a:ext>
                    </a:extLst>
                  </a:tr>
                  <a:tr h="48677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420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2×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×5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×7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×5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×7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607133791"/>
                      </a:ext>
                    </a:extLst>
                  </a:tr>
                  <a:tr h="48677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12 600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×2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×2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3×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5×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5×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7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×7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57730442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E0167D6A-2E1E-4EEB-B0A1-004457BFFE7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30861546"/>
                  </p:ext>
                </p:extLst>
              </p:nvPr>
            </p:nvGraphicFramePr>
            <p:xfrm>
              <a:off x="528320" y="242994"/>
              <a:ext cx="8507308" cy="637201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30022">
                      <a:extLst>
                        <a:ext uri="{9D8B030D-6E8A-4147-A177-3AD203B41FA5}">
                          <a16:colId xmlns:a16="http://schemas.microsoft.com/office/drawing/2014/main" val="3054040170"/>
                        </a:ext>
                      </a:extLst>
                    </a:gridCol>
                    <a:gridCol w="3760429">
                      <a:extLst>
                        <a:ext uri="{9D8B030D-6E8A-4147-A177-3AD203B41FA5}">
                          <a16:colId xmlns:a16="http://schemas.microsoft.com/office/drawing/2014/main" val="2053149365"/>
                        </a:ext>
                      </a:extLst>
                    </a:gridCol>
                    <a:gridCol w="3316857">
                      <a:extLst>
                        <a:ext uri="{9D8B030D-6E8A-4147-A177-3AD203B41FA5}">
                          <a16:colId xmlns:a16="http://schemas.microsoft.com/office/drawing/2014/main" val="3079425038"/>
                        </a:ext>
                      </a:extLst>
                    </a:gridCol>
                  </a:tblGrid>
                  <a:tr h="53068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Number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Prime factor decomposition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Index form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83202658"/>
                      </a:ext>
                    </a:extLst>
                  </a:tr>
                  <a:tr h="48677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6" t="-110000" r="-496170" b="-110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8250" t="-110000" r="-88979" b="-110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56514" t="-110000" r="-734" b="-11025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0778599"/>
                      </a:ext>
                    </a:extLst>
                  </a:tr>
                  <a:tr h="48677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6" t="-210000" r="-496170" b="-100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8250" t="-210000" r="-88979" b="-100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56514" t="-210000" r="-734" b="-10025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73050474"/>
                      </a:ext>
                    </a:extLst>
                  </a:tr>
                  <a:tr h="48677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6" t="-310000" r="-496170" b="-90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8250" t="-310000" r="-88979" b="-90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56514" t="-310000" r="-734" b="-9025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93379499"/>
                      </a:ext>
                    </a:extLst>
                  </a:tr>
                  <a:tr h="48677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6" t="-410000" r="-496170" b="-80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8250" t="-410000" r="-88979" b="-80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56514" t="-410000" r="-734" b="-8025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21585878"/>
                      </a:ext>
                    </a:extLst>
                  </a:tr>
                  <a:tr h="48677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6" t="-510000" r="-496170" b="-70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8250" t="-510000" r="-88979" b="-70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56514" t="-510000" r="-734" b="-7025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84808839"/>
                      </a:ext>
                    </a:extLst>
                  </a:tr>
                  <a:tr h="48677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6" t="-610000" r="-496170" b="-60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8250" t="-610000" r="-88979" b="-60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56514" t="-610000" r="-734" b="-6025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46238918"/>
                      </a:ext>
                    </a:extLst>
                  </a:tr>
                  <a:tr h="48677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6" t="-710000" r="-496170" b="-50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8250" t="-710000" r="-88979" b="-50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56514" t="-710000" r="-734" b="-5025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82153149"/>
                      </a:ext>
                    </a:extLst>
                  </a:tr>
                  <a:tr h="48677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6" t="-810000" r="-496170" b="-40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8250" t="-810000" r="-88979" b="-40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56514" t="-810000" r="-734" b="-4025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57072557"/>
                      </a:ext>
                    </a:extLst>
                  </a:tr>
                  <a:tr h="48677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6" t="-910000" r="-496170" b="-30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8250" t="-910000" r="-88979" b="-30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56514" t="-910000" r="-734" b="-3025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948242"/>
                      </a:ext>
                    </a:extLst>
                  </a:tr>
                  <a:tr h="48677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6" t="-1010000" r="-496170" b="-20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8250" t="-1010000" r="-88979" b="-20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56514" t="-1010000" r="-734" b="-2025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79167028"/>
                      </a:ext>
                    </a:extLst>
                  </a:tr>
                  <a:tr h="48677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6" t="-1110000" r="-496170" b="-10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8250" t="-1110000" r="-88979" b="-10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56514" t="-1110000" r="-734" b="-1025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07133791"/>
                      </a:ext>
                    </a:extLst>
                  </a:tr>
                  <a:tr h="48677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6" t="-1210000" r="-496170" b="-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8250" t="-1210000" r="-88979" b="-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56514" t="-1210000" r="-734" b="-25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7730442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757662C-2975-42C7-8A67-050AAE02F8F3}"/>
                  </a:ext>
                </a:extLst>
              </p:cNvPr>
              <p:cNvSpPr txBox="1"/>
              <p:nvPr/>
            </p:nvSpPr>
            <p:spPr>
              <a:xfrm>
                <a:off x="179493" y="833120"/>
                <a:ext cx="25327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007FFF"/>
                          </a:solidFill>
                          <a:latin typeface="Cambria Math" panose="02040503050406030204" pitchFamily="18" charset="0"/>
                        </a:rPr>
                        <m:t>1.</m:t>
                      </m:r>
                    </m:oMath>
                  </m:oMathPara>
                </a14:m>
                <a:endParaRPr lang="en-GB" sz="2000" dirty="0">
                  <a:solidFill>
                    <a:srgbClr val="007FFF"/>
                  </a:solidFill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757662C-2975-42C7-8A67-050AAE02F8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493" y="833120"/>
                <a:ext cx="253274" cy="307777"/>
              </a:xfrm>
              <a:prstGeom prst="rect">
                <a:avLst/>
              </a:prstGeom>
              <a:blipFill>
                <a:blip r:embed="rId3"/>
                <a:stretch>
                  <a:fillRect l="-21429" r="-2381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B107C30-8D9B-4913-8173-8C9C85509A4E}"/>
                  </a:ext>
                </a:extLst>
              </p:cNvPr>
              <p:cNvSpPr txBox="1"/>
              <p:nvPr/>
            </p:nvSpPr>
            <p:spPr>
              <a:xfrm>
                <a:off x="179493" y="1344507"/>
                <a:ext cx="25327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007FFF"/>
                          </a:solidFill>
                          <a:latin typeface="Cambria Math" panose="02040503050406030204" pitchFamily="18" charset="0"/>
                        </a:rPr>
                        <m:t>2.</m:t>
                      </m:r>
                    </m:oMath>
                  </m:oMathPara>
                </a14:m>
                <a:endParaRPr lang="en-GB" sz="2000" dirty="0">
                  <a:solidFill>
                    <a:srgbClr val="007FFF"/>
                  </a:solidFill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B107C30-8D9B-4913-8173-8C9C85509A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493" y="1344507"/>
                <a:ext cx="253274" cy="307777"/>
              </a:xfrm>
              <a:prstGeom prst="rect">
                <a:avLst/>
              </a:prstGeom>
              <a:blipFill>
                <a:blip r:embed="rId4"/>
                <a:stretch>
                  <a:fillRect l="-21429" r="-2381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EE0C42D-345D-46A2-ABCB-EE4A4822360C}"/>
                  </a:ext>
                </a:extLst>
              </p:cNvPr>
              <p:cNvSpPr txBox="1"/>
              <p:nvPr/>
            </p:nvSpPr>
            <p:spPr>
              <a:xfrm>
                <a:off x="179493" y="1855894"/>
                <a:ext cx="25327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007FFF"/>
                          </a:solidFill>
                          <a:latin typeface="Cambria Math" panose="02040503050406030204" pitchFamily="18" charset="0"/>
                        </a:rPr>
                        <m:t>3.</m:t>
                      </m:r>
                    </m:oMath>
                  </m:oMathPara>
                </a14:m>
                <a:endParaRPr lang="en-GB" sz="2000" dirty="0">
                  <a:solidFill>
                    <a:srgbClr val="007FFF"/>
                  </a:solidFill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EE0C42D-345D-46A2-ABCB-EE4A482236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493" y="1855894"/>
                <a:ext cx="253274" cy="307777"/>
              </a:xfrm>
              <a:prstGeom prst="rect">
                <a:avLst/>
              </a:prstGeom>
              <a:blipFill>
                <a:blip r:embed="rId5"/>
                <a:stretch>
                  <a:fillRect l="-21429" r="-2381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6CE93B8-B535-4837-B46E-040C5559F071}"/>
                  </a:ext>
                </a:extLst>
              </p:cNvPr>
              <p:cNvSpPr txBox="1"/>
              <p:nvPr/>
            </p:nvSpPr>
            <p:spPr>
              <a:xfrm>
                <a:off x="179493" y="2316833"/>
                <a:ext cx="25327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007FFF"/>
                          </a:solidFill>
                          <a:latin typeface="Cambria Math" panose="02040503050406030204" pitchFamily="18" charset="0"/>
                        </a:rPr>
                        <m:t>4.</m:t>
                      </m:r>
                    </m:oMath>
                  </m:oMathPara>
                </a14:m>
                <a:endParaRPr lang="en-GB" sz="2000" dirty="0">
                  <a:solidFill>
                    <a:srgbClr val="007FFF"/>
                  </a:solidFill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6CE93B8-B535-4837-B46E-040C5559F0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493" y="2316833"/>
                <a:ext cx="253274" cy="307777"/>
              </a:xfrm>
              <a:prstGeom prst="rect">
                <a:avLst/>
              </a:prstGeom>
              <a:blipFill>
                <a:blip r:embed="rId6"/>
                <a:stretch>
                  <a:fillRect l="-21429" r="-2381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0D64DC4-1514-4817-80B8-F8CD8CBAB1AF}"/>
                  </a:ext>
                </a:extLst>
              </p:cNvPr>
              <p:cNvSpPr txBox="1"/>
              <p:nvPr/>
            </p:nvSpPr>
            <p:spPr>
              <a:xfrm>
                <a:off x="179493" y="2787227"/>
                <a:ext cx="25327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007FFF"/>
                          </a:solidFill>
                          <a:latin typeface="Cambria Math" panose="02040503050406030204" pitchFamily="18" charset="0"/>
                        </a:rPr>
                        <m:t>5.</m:t>
                      </m:r>
                    </m:oMath>
                  </m:oMathPara>
                </a14:m>
                <a:endParaRPr lang="en-GB" sz="2000" dirty="0">
                  <a:solidFill>
                    <a:srgbClr val="007FFF"/>
                  </a:solidFill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0D64DC4-1514-4817-80B8-F8CD8CBAB1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493" y="2787227"/>
                <a:ext cx="253274" cy="307777"/>
              </a:xfrm>
              <a:prstGeom prst="rect">
                <a:avLst/>
              </a:prstGeom>
              <a:blipFill>
                <a:blip r:embed="rId7"/>
                <a:stretch>
                  <a:fillRect l="-23810" r="-2381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C47275D-5BC1-4246-AFEE-5C4ECEC3DC2C}"/>
                  </a:ext>
                </a:extLst>
              </p:cNvPr>
              <p:cNvSpPr txBox="1"/>
              <p:nvPr/>
            </p:nvSpPr>
            <p:spPr>
              <a:xfrm>
                <a:off x="179493" y="3298614"/>
                <a:ext cx="25327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007FFF"/>
                          </a:solidFill>
                          <a:latin typeface="Cambria Math" panose="02040503050406030204" pitchFamily="18" charset="0"/>
                        </a:rPr>
                        <m:t>6.</m:t>
                      </m:r>
                    </m:oMath>
                  </m:oMathPara>
                </a14:m>
                <a:endParaRPr lang="en-GB" sz="2000" dirty="0">
                  <a:solidFill>
                    <a:srgbClr val="007FFF"/>
                  </a:solidFill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C47275D-5BC1-4246-AFEE-5C4ECEC3DC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493" y="3298614"/>
                <a:ext cx="253274" cy="307777"/>
              </a:xfrm>
              <a:prstGeom prst="rect">
                <a:avLst/>
              </a:prstGeom>
              <a:blipFill>
                <a:blip r:embed="rId8"/>
                <a:stretch>
                  <a:fillRect l="-21429" r="-2381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78D94B3-B439-454D-9783-3FBC3230BBBB}"/>
                  </a:ext>
                </a:extLst>
              </p:cNvPr>
              <p:cNvSpPr txBox="1"/>
              <p:nvPr/>
            </p:nvSpPr>
            <p:spPr>
              <a:xfrm>
                <a:off x="179493" y="3810001"/>
                <a:ext cx="25327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007FFF"/>
                          </a:solidFill>
                          <a:latin typeface="Cambria Math" panose="02040503050406030204" pitchFamily="18" charset="0"/>
                        </a:rPr>
                        <m:t>7.</m:t>
                      </m:r>
                    </m:oMath>
                  </m:oMathPara>
                </a14:m>
                <a:endParaRPr lang="en-GB" sz="2000" dirty="0">
                  <a:solidFill>
                    <a:srgbClr val="007FFF"/>
                  </a:solidFill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78D94B3-B439-454D-9783-3FBC3230BB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493" y="3810001"/>
                <a:ext cx="253274" cy="307777"/>
              </a:xfrm>
              <a:prstGeom prst="rect">
                <a:avLst/>
              </a:prstGeom>
              <a:blipFill>
                <a:blip r:embed="rId9"/>
                <a:stretch>
                  <a:fillRect l="-21429" r="-2381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8110A56-8179-46DF-868B-3EF481AAEAC3}"/>
                  </a:ext>
                </a:extLst>
              </p:cNvPr>
              <p:cNvSpPr txBox="1"/>
              <p:nvPr/>
            </p:nvSpPr>
            <p:spPr>
              <a:xfrm>
                <a:off x="179493" y="4289858"/>
                <a:ext cx="25327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007FFF"/>
                          </a:solidFill>
                          <a:latin typeface="Cambria Math" panose="02040503050406030204" pitchFamily="18" charset="0"/>
                        </a:rPr>
                        <m:t>8.</m:t>
                      </m:r>
                    </m:oMath>
                  </m:oMathPara>
                </a14:m>
                <a:endParaRPr lang="en-GB" sz="2000" dirty="0">
                  <a:solidFill>
                    <a:srgbClr val="007FFF"/>
                  </a:solidFill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8110A56-8179-46DF-868B-3EF481AAEA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493" y="4289858"/>
                <a:ext cx="253274" cy="307777"/>
              </a:xfrm>
              <a:prstGeom prst="rect">
                <a:avLst/>
              </a:prstGeom>
              <a:blipFill>
                <a:blip r:embed="rId10"/>
                <a:stretch>
                  <a:fillRect l="-21429" r="-2381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5DF39C9-1521-41B4-B03B-D7B44EC6A23F}"/>
                  </a:ext>
                </a:extLst>
              </p:cNvPr>
              <p:cNvSpPr txBox="1"/>
              <p:nvPr/>
            </p:nvSpPr>
            <p:spPr>
              <a:xfrm>
                <a:off x="179493" y="4729013"/>
                <a:ext cx="25327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007FFF"/>
                          </a:solidFill>
                          <a:latin typeface="Cambria Math" panose="02040503050406030204" pitchFamily="18" charset="0"/>
                        </a:rPr>
                        <m:t>9.</m:t>
                      </m:r>
                    </m:oMath>
                  </m:oMathPara>
                </a14:m>
                <a:endParaRPr lang="en-GB" sz="2000" dirty="0">
                  <a:solidFill>
                    <a:srgbClr val="007FFF"/>
                  </a:solidFill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5DF39C9-1521-41B4-B03B-D7B44EC6A2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493" y="4729013"/>
                <a:ext cx="253274" cy="307777"/>
              </a:xfrm>
              <a:prstGeom prst="rect">
                <a:avLst/>
              </a:prstGeom>
              <a:blipFill>
                <a:blip r:embed="rId11"/>
                <a:stretch>
                  <a:fillRect l="-21429" r="-2381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8BEF7BC-B6A2-4F84-81B8-60C2CD3C7A47}"/>
                  </a:ext>
                </a:extLst>
              </p:cNvPr>
              <p:cNvSpPr txBox="1"/>
              <p:nvPr/>
            </p:nvSpPr>
            <p:spPr>
              <a:xfrm>
                <a:off x="59675" y="5196258"/>
                <a:ext cx="39594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007FFF"/>
                          </a:solidFill>
                          <a:latin typeface="Cambria Math" panose="02040503050406030204" pitchFamily="18" charset="0"/>
                        </a:rPr>
                        <m:t>10.</m:t>
                      </m:r>
                    </m:oMath>
                  </m:oMathPara>
                </a14:m>
                <a:endParaRPr lang="en-GB" sz="2000" dirty="0">
                  <a:solidFill>
                    <a:srgbClr val="007FFF"/>
                  </a:solidFill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8BEF7BC-B6A2-4F84-81B8-60C2CD3C7A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75" y="5196258"/>
                <a:ext cx="395942" cy="307777"/>
              </a:xfrm>
              <a:prstGeom prst="rect">
                <a:avLst/>
              </a:prstGeom>
              <a:blipFill>
                <a:blip r:embed="rId12"/>
                <a:stretch>
                  <a:fillRect l="-15385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027794A-680C-4C51-9587-0DE2B397DC0C}"/>
                  </a:ext>
                </a:extLst>
              </p:cNvPr>
              <p:cNvSpPr txBox="1"/>
              <p:nvPr/>
            </p:nvSpPr>
            <p:spPr>
              <a:xfrm>
                <a:off x="59674" y="5707645"/>
                <a:ext cx="39594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007FFF"/>
                          </a:solidFill>
                          <a:latin typeface="Cambria Math" panose="02040503050406030204" pitchFamily="18" charset="0"/>
                        </a:rPr>
                        <m:t>11.</m:t>
                      </m:r>
                    </m:oMath>
                  </m:oMathPara>
                </a14:m>
                <a:endParaRPr lang="en-GB" sz="2000" dirty="0">
                  <a:solidFill>
                    <a:srgbClr val="007FFF"/>
                  </a:solidFill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027794A-680C-4C51-9587-0DE2B397DC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74" y="5707645"/>
                <a:ext cx="395942" cy="307777"/>
              </a:xfrm>
              <a:prstGeom prst="rect">
                <a:avLst/>
              </a:prstGeom>
              <a:blipFill>
                <a:blip r:embed="rId13"/>
                <a:stretch>
                  <a:fillRect l="-15385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4BA0133-0792-4F5F-ACF5-D3C1398750D1}"/>
                  </a:ext>
                </a:extLst>
              </p:cNvPr>
              <p:cNvSpPr txBox="1"/>
              <p:nvPr/>
            </p:nvSpPr>
            <p:spPr>
              <a:xfrm>
                <a:off x="84900" y="6219032"/>
                <a:ext cx="39594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007FFF"/>
                          </a:solidFill>
                          <a:latin typeface="Cambria Math" panose="02040503050406030204" pitchFamily="18" charset="0"/>
                        </a:rPr>
                        <m:t>12.</m:t>
                      </m:r>
                    </m:oMath>
                  </m:oMathPara>
                </a14:m>
                <a:endParaRPr lang="en-GB" sz="2000" dirty="0">
                  <a:solidFill>
                    <a:srgbClr val="007FFF"/>
                  </a:solidFill>
                </a:endParaRP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4BA0133-0792-4F5F-ACF5-D3C1398750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00" y="6219032"/>
                <a:ext cx="395942" cy="307777"/>
              </a:xfrm>
              <a:prstGeom prst="rect">
                <a:avLst/>
              </a:prstGeom>
              <a:blipFill>
                <a:blip r:embed="rId14"/>
                <a:stretch>
                  <a:fillRect l="-15385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>
            <a:extLst>
              <a:ext uri="{FF2B5EF4-FFF2-40B4-BE49-F238E27FC236}">
                <a16:creationId xmlns:a16="http://schemas.microsoft.com/office/drawing/2014/main" id="{6AFE9252-E2AE-4FE3-A1D2-7A6034B30591}"/>
              </a:ext>
            </a:extLst>
          </p:cNvPr>
          <p:cNvSpPr/>
          <p:nvPr/>
        </p:nvSpPr>
        <p:spPr>
          <a:xfrm>
            <a:off x="2150417" y="833120"/>
            <a:ext cx="3380126" cy="3781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ABC0B22-7BE6-49CA-BEB7-1FACF8F73801}"/>
              </a:ext>
            </a:extLst>
          </p:cNvPr>
          <p:cNvSpPr/>
          <p:nvPr/>
        </p:nvSpPr>
        <p:spPr>
          <a:xfrm>
            <a:off x="6085490" y="826287"/>
            <a:ext cx="2635994" cy="3781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19CD503-5431-45D3-8064-91CB61BF5596}"/>
              </a:ext>
            </a:extLst>
          </p:cNvPr>
          <p:cNvSpPr/>
          <p:nvPr/>
        </p:nvSpPr>
        <p:spPr>
          <a:xfrm>
            <a:off x="6085490" y="1318756"/>
            <a:ext cx="2635994" cy="3781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2FAEED6-1349-4C87-8836-322958BDCCCF}"/>
              </a:ext>
            </a:extLst>
          </p:cNvPr>
          <p:cNvSpPr/>
          <p:nvPr/>
        </p:nvSpPr>
        <p:spPr>
          <a:xfrm>
            <a:off x="630653" y="1325589"/>
            <a:ext cx="1218232" cy="3781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5347D93-CA87-4F8C-8E87-12434BE18A3D}"/>
              </a:ext>
            </a:extLst>
          </p:cNvPr>
          <p:cNvSpPr/>
          <p:nvPr/>
        </p:nvSpPr>
        <p:spPr>
          <a:xfrm>
            <a:off x="2150417" y="1818058"/>
            <a:ext cx="3380126" cy="3781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5D5F0E5-1CB8-4C78-AE3D-78A2CBF9E5E2}"/>
              </a:ext>
            </a:extLst>
          </p:cNvPr>
          <p:cNvSpPr/>
          <p:nvPr/>
        </p:nvSpPr>
        <p:spPr>
          <a:xfrm>
            <a:off x="6085490" y="1811225"/>
            <a:ext cx="2635994" cy="3781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4D62C08-C04D-49AB-9E65-63410F593F2A}"/>
              </a:ext>
            </a:extLst>
          </p:cNvPr>
          <p:cNvSpPr/>
          <p:nvPr/>
        </p:nvSpPr>
        <p:spPr>
          <a:xfrm>
            <a:off x="2150417" y="2310527"/>
            <a:ext cx="3380126" cy="3781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68EF6C0-6901-4EA1-B9AD-37C1B91BC460}"/>
              </a:ext>
            </a:extLst>
          </p:cNvPr>
          <p:cNvSpPr/>
          <p:nvPr/>
        </p:nvSpPr>
        <p:spPr>
          <a:xfrm>
            <a:off x="6085490" y="2303694"/>
            <a:ext cx="2635994" cy="3781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75F711B-4752-43B3-9B70-20C4B99D1875}"/>
              </a:ext>
            </a:extLst>
          </p:cNvPr>
          <p:cNvSpPr/>
          <p:nvPr/>
        </p:nvSpPr>
        <p:spPr>
          <a:xfrm>
            <a:off x="2150417" y="2796690"/>
            <a:ext cx="3380126" cy="3781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495EDEE-67B0-49EB-B9CF-34138B0FBEA4}"/>
              </a:ext>
            </a:extLst>
          </p:cNvPr>
          <p:cNvSpPr/>
          <p:nvPr/>
        </p:nvSpPr>
        <p:spPr>
          <a:xfrm>
            <a:off x="630653" y="2796690"/>
            <a:ext cx="1218232" cy="3781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88591D2-FF08-4F9E-8BB6-AA0A16D0F562}"/>
              </a:ext>
            </a:extLst>
          </p:cNvPr>
          <p:cNvSpPr/>
          <p:nvPr/>
        </p:nvSpPr>
        <p:spPr>
          <a:xfrm>
            <a:off x="6085490" y="3263408"/>
            <a:ext cx="2635994" cy="3781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8354EF0-7058-4263-8A2D-FBABE0ADFF7B}"/>
              </a:ext>
            </a:extLst>
          </p:cNvPr>
          <p:cNvSpPr/>
          <p:nvPr/>
        </p:nvSpPr>
        <p:spPr>
          <a:xfrm>
            <a:off x="630653" y="3270241"/>
            <a:ext cx="1218232" cy="3781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373FAD8-217B-4714-AB24-58A7E440BA20}"/>
              </a:ext>
            </a:extLst>
          </p:cNvPr>
          <p:cNvSpPr/>
          <p:nvPr/>
        </p:nvSpPr>
        <p:spPr>
          <a:xfrm>
            <a:off x="2150417" y="3745887"/>
            <a:ext cx="3380126" cy="3781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04B408E-609C-4DEE-9094-C5EFE95F5C8D}"/>
              </a:ext>
            </a:extLst>
          </p:cNvPr>
          <p:cNvSpPr/>
          <p:nvPr/>
        </p:nvSpPr>
        <p:spPr>
          <a:xfrm>
            <a:off x="6085490" y="3739054"/>
            <a:ext cx="2635994" cy="3781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E2B8391-D225-4258-9ACA-F90352AB7AE5}"/>
              </a:ext>
            </a:extLst>
          </p:cNvPr>
          <p:cNvSpPr/>
          <p:nvPr/>
        </p:nvSpPr>
        <p:spPr>
          <a:xfrm>
            <a:off x="2150417" y="4219438"/>
            <a:ext cx="3380126" cy="3781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54659536-5BCD-497D-B60E-1E65F1159B15}"/>
              </a:ext>
            </a:extLst>
          </p:cNvPr>
          <p:cNvSpPr/>
          <p:nvPr/>
        </p:nvSpPr>
        <p:spPr>
          <a:xfrm>
            <a:off x="630653" y="4219438"/>
            <a:ext cx="1218232" cy="3781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74B1415-1D07-478D-9BC3-301A12123895}"/>
              </a:ext>
            </a:extLst>
          </p:cNvPr>
          <p:cNvSpPr/>
          <p:nvPr/>
        </p:nvSpPr>
        <p:spPr>
          <a:xfrm>
            <a:off x="6085490" y="4732393"/>
            <a:ext cx="2635994" cy="3781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019A9EB-2FD5-4FCC-A8E7-BEA982D4D213}"/>
              </a:ext>
            </a:extLst>
          </p:cNvPr>
          <p:cNvSpPr/>
          <p:nvPr/>
        </p:nvSpPr>
        <p:spPr>
          <a:xfrm>
            <a:off x="630653" y="4739226"/>
            <a:ext cx="1218232" cy="3781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62C35AF-12D7-4198-8CA8-92FEBE7372D5}"/>
              </a:ext>
            </a:extLst>
          </p:cNvPr>
          <p:cNvSpPr/>
          <p:nvPr/>
        </p:nvSpPr>
        <p:spPr>
          <a:xfrm>
            <a:off x="2150417" y="5212777"/>
            <a:ext cx="3380126" cy="3781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B7DB923-1EC1-4727-9631-FC67F03FF7A0}"/>
              </a:ext>
            </a:extLst>
          </p:cNvPr>
          <p:cNvSpPr/>
          <p:nvPr/>
        </p:nvSpPr>
        <p:spPr>
          <a:xfrm>
            <a:off x="630653" y="5212777"/>
            <a:ext cx="1218232" cy="3781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4E936F3-51B5-4E4B-8E49-4AE1D82D9E84}"/>
              </a:ext>
            </a:extLst>
          </p:cNvPr>
          <p:cNvSpPr/>
          <p:nvPr/>
        </p:nvSpPr>
        <p:spPr>
          <a:xfrm>
            <a:off x="2150417" y="5700582"/>
            <a:ext cx="3380126" cy="3781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627CED7C-F808-4152-9B08-FF1135AC980F}"/>
              </a:ext>
            </a:extLst>
          </p:cNvPr>
          <p:cNvSpPr/>
          <p:nvPr/>
        </p:nvSpPr>
        <p:spPr>
          <a:xfrm>
            <a:off x="6085490" y="5693749"/>
            <a:ext cx="2635994" cy="3781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DBED51E1-4540-4FD2-BC9F-64F3BA1D50B0}"/>
              </a:ext>
            </a:extLst>
          </p:cNvPr>
          <p:cNvSpPr/>
          <p:nvPr/>
        </p:nvSpPr>
        <p:spPr>
          <a:xfrm>
            <a:off x="2150417" y="6174133"/>
            <a:ext cx="3380126" cy="3781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3080746-2401-4FE9-94DC-E555E0ECF403}"/>
              </a:ext>
            </a:extLst>
          </p:cNvPr>
          <p:cNvSpPr/>
          <p:nvPr/>
        </p:nvSpPr>
        <p:spPr>
          <a:xfrm>
            <a:off x="6085490" y="6167300"/>
            <a:ext cx="2635994" cy="3781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896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9" grpId="0" animBg="1"/>
      <p:bldP spid="20" grpId="0" animBg="1"/>
      <p:bldP spid="21" grpId="0" animBg="1"/>
      <p:bldP spid="22" grpId="0" animBg="1"/>
      <p:bldP spid="24" grpId="0" animBg="1"/>
      <p:bldP spid="25" grpId="0" animBg="1"/>
      <p:bldP spid="27" grpId="0" animBg="1"/>
      <p:bldP spid="29" grpId="0" animBg="1"/>
      <p:bldP spid="31" grpId="0" animBg="1"/>
      <p:bldP spid="32" grpId="0" animBg="1"/>
      <p:bldP spid="33" grpId="0" animBg="1"/>
      <p:bldP spid="34" grpId="0" animBg="1"/>
      <p:bldP spid="36" grpId="0" animBg="1"/>
      <p:bldP spid="38" grpId="0" animBg="1"/>
      <p:bldP spid="40" grpId="0" animBg="1"/>
      <p:bldP spid="41" grpId="0" animBg="1"/>
      <p:bldP spid="42" grpId="0" animBg="1"/>
      <p:bldP spid="44" grpId="0" animBg="1"/>
      <p:bldP spid="45" grpId="0" animBg="1"/>
      <p:bldP spid="46" grpId="0" animBg="1"/>
      <p:bldP spid="48" grpId="0" animBg="1"/>
      <p:bldP spid="4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E0167D6A-2E1E-4EEB-B0A1-004457BFFE73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528320" y="242994"/>
              <a:ext cx="8507308" cy="637201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30022">
                      <a:extLst>
                        <a:ext uri="{9D8B030D-6E8A-4147-A177-3AD203B41FA5}">
                          <a16:colId xmlns:a16="http://schemas.microsoft.com/office/drawing/2014/main" val="3054040170"/>
                        </a:ext>
                      </a:extLst>
                    </a:gridCol>
                    <a:gridCol w="3760429">
                      <a:extLst>
                        <a:ext uri="{9D8B030D-6E8A-4147-A177-3AD203B41FA5}">
                          <a16:colId xmlns:a16="http://schemas.microsoft.com/office/drawing/2014/main" val="2053149365"/>
                        </a:ext>
                      </a:extLst>
                    </a:gridCol>
                    <a:gridCol w="3316857">
                      <a:extLst>
                        <a:ext uri="{9D8B030D-6E8A-4147-A177-3AD203B41FA5}">
                          <a16:colId xmlns:a16="http://schemas.microsoft.com/office/drawing/2014/main" val="3079425038"/>
                        </a:ext>
                      </a:extLst>
                    </a:gridCol>
                  </a:tblGrid>
                  <a:tr h="53068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Number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Prime factor decomposition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Index form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83202658"/>
                      </a:ext>
                    </a:extLst>
                  </a:tr>
                  <a:tr h="48677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10778599"/>
                      </a:ext>
                    </a:extLst>
                  </a:tr>
                  <a:tr h="48677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473050474"/>
                      </a:ext>
                    </a:extLst>
                  </a:tr>
                  <a:tr h="48677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48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×2×2×2×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593379499"/>
                      </a:ext>
                    </a:extLst>
                  </a:tr>
                  <a:tr h="48677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240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×2×2×2×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721585878"/>
                      </a:ext>
                    </a:extLst>
                  </a:tr>
                  <a:tr h="48677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720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×2×2×2×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×3×5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284808839"/>
                      </a:ext>
                    </a:extLst>
                  </a:tr>
                  <a:tr h="48677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72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×2×2×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×3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946238918"/>
                      </a:ext>
                    </a:extLst>
                  </a:tr>
                  <a:tr h="48677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216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×2×2×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×3×3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082153149"/>
                      </a:ext>
                    </a:extLst>
                  </a:tr>
                  <a:tr h="48677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36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×2×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×3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657072557"/>
                      </a:ext>
                    </a:extLst>
                  </a:tr>
                  <a:tr h="48677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900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×2×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×3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×5×5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7948242"/>
                      </a:ext>
                    </a:extLst>
                  </a:tr>
                  <a:tr h="48677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679167028"/>
                      </a:ext>
                    </a:extLst>
                  </a:tr>
                  <a:tr h="48677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420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2×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×5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×7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×5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×7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607133791"/>
                      </a:ext>
                    </a:extLst>
                  </a:tr>
                  <a:tr h="48677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12 600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×2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×2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3×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5×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5×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7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×7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57730442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E0167D6A-2E1E-4EEB-B0A1-004457BFFE73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528320" y="242994"/>
              <a:ext cx="8507308" cy="637201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30022">
                      <a:extLst>
                        <a:ext uri="{9D8B030D-6E8A-4147-A177-3AD203B41FA5}">
                          <a16:colId xmlns:a16="http://schemas.microsoft.com/office/drawing/2014/main" val="3054040170"/>
                        </a:ext>
                      </a:extLst>
                    </a:gridCol>
                    <a:gridCol w="3760429">
                      <a:extLst>
                        <a:ext uri="{9D8B030D-6E8A-4147-A177-3AD203B41FA5}">
                          <a16:colId xmlns:a16="http://schemas.microsoft.com/office/drawing/2014/main" val="2053149365"/>
                        </a:ext>
                      </a:extLst>
                    </a:gridCol>
                    <a:gridCol w="3316857">
                      <a:extLst>
                        <a:ext uri="{9D8B030D-6E8A-4147-A177-3AD203B41FA5}">
                          <a16:colId xmlns:a16="http://schemas.microsoft.com/office/drawing/2014/main" val="3079425038"/>
                        </a:ext>
                      </a:extLst>
                    </a:gridCol>
                  </a:tblGrid>
                  <a:tr h="53068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Number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Prime factor decomposition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Index form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83202658"/>
                      </a:ext>
                    </a:extLst>
                  </a:tr>
                  <a:tr h="48677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6" t="-110000" r="-496170" b="-110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8250" t="-110000" r="-88979" b="-110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56514" t="-110000" r="-734" b="-11025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0778599"/>
                      </a:ext>
                    </a:extLst>
                  </a:tr>
                  <a:tr h="48677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6" t="-210000" r="-496170" b="-100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8250" t="-210000" r="-88979" b="-100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56514" t="-210000" r="-734" b="-10025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73050474"/>
                      </a:ext>
                    </a:extLst>
                  </a:tr>
                  <a:tr h="48677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6" t="-310000" r="-496170" b="-90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8250" t="-310000" r="-88979" b="-90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56514" t="-310000" r="-734" b="-9025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93379499"/>
                      </a:ext>
                    </a:extLst>
                  </a:tr>
                  <a:tr h="48677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6" t="-410000" r="-496170" b="-80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8250" t="-410000" r="-88979" b="-80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56514" t="-410000" r="-734" b="-8025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21585878"/>
                      </a:ext>
                    </a:extLst>
                  </a:tr>
                  <a:tr h="48677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6" t="-510000" r="-496170" b="-70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8250" t="-510000" r="-88979" b="-70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56514" t="-510000" r="-734" b="-7025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84808839"/>
                      </a:ext>
                    </a:extLst>
                  </a:tr>
                  <a:tr h="48677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6" t="-610000" r="-496170" b="-60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8250" t="-610000" r="-88979" b="-60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56514" t="-610000" r="-734" b="-6025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46238918"/>
                      </a:ext>
                    </a:extLst>
                  </a:tr>
                  <a:tr h="48677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6" t="-710000" r="-496170" b="-50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8250" t="-710000" r="-88979" b="-50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56514" t="-710000" r="-734" b="-5025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82153149"/>
                      </a:ext>
                    </a:extLst>
                  </a:tr>
                  <a:tr h="48677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6" t="-810000" r="-496170" b="-40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8250" t="-810000" r="-88979" b="-40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56514" t="-810000" r="-734" b="-4025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57072557"/>
                      </a:ext>
                    </a:extLst>
                  </a:tr>
                  <a:tr h="48677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6" t="-910000" r="-496170" b="-30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8250" t="-910000" r="-88979" b="-30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56514" t="-910000" r="-734" b="-3025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948242"/>
                      </a:ext>
                    </a:extLst>
                  </a:tr>
                  <a:tr h="48677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6" t="-1010000" r="-496170" b="-20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8250" t="-1010000" r="-88979" b="-20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56514" t="-1010000" r="-734" b="-2025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79167028"/>
                      </a:ext>
                    </a:extLst>
                  </a:tr>
                  <a:tr h="48677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6" t="-1110000" r="-496170" b="-10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8250" t="-1110000" r="-88979" b="-10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56514" t="-1110000" r="-734" b="-1025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07133791"/>
                      </a:ext>
                    </a:extLst>
                  </a:tr>
                  <a:tr h="48677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6" t="-1210000" r="-496170" b="-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8250" t="-1210000" r="-88979" b="-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56514" t="-1210000" r="-734" b="-25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7730442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757662C-2975-42C7-8A67-050AAE02F8F3}"/>
                  </a:ext>
                </a:extLst>
              </p:cNvPr>
              <p:cNvSpPr txBox="1"/>
              <p:nvPr/>
            </p:nvSpPr>
            <p:spPr>
              <a:xfrm>
                <a:off x="179493" y="833120"/>
                <a:ext cx="25327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007FFF"/>
                          </a:solidFill>
                          <a:latin typeface="Cambria Math" panose="02040503050406030204" pitchFamily="18" charset="0"/>
                        </a:rPr>
                        <m:t>1.</m:t>
                      </m:r>
                    </m:oMath>
                  </m:oMathPara>
                </a14:m>
                <a:endParaRPr lang="en-GB" sz="2000" dirty="0">
                  <a:solidFill>
                    <a:srgbClr val="007FFF"/>
                  </a:solidFill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757662C-2975-42C7-8A67-050AAE02F8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493" y="833120"/>
                <a:ext cx="253274" cy="307777"/>
              </a:xfrm>
              <a:prstGeom prst="rect">
                <a:avLst/>
              </a:prstGeom>
              <a:blipFill>
                <a:blip r:embed="rId3"/>
                <a:stretch>
                  <a:fillRect l="-21429" r="-2381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B107C30-8D9B-4913-8173-8C9C85509A4E}"/>
                  </a:ext>
                </a:extLst>
              </p:cNvPr>
              <p:cNvSpPr txBox="1"/>
              <p:nvPr/>
            </p:nvSpPr>
            <p:spPr>
              <a:xfrm>
                <a:off x="179493" y="1344507"/>
                <a:ext cx="25327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007FFF"/>
                          </a:solidFill>
                          <a:latin typeface="Cambria Math" panose="02040503050406030204" pitchFamily="18" charset="0"/>
                        </a:rPr>
                        <m:t>2.</m:t>
                      </m:r>
                    </m:oMath>
                  </m:oMathPara>
                </a14:m>
                <a:endParaRPr lang="en-GB" sz="2000" dirty="0">
                  <a:solidFill>
                    <a:srgbClr val="007FFF"/>
                  </a:solidFill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B107C30-8D9B-4913-8173-8C9C85509A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493" y="1344507"/>
                <a:ext cx="253274" cy="307777"/>
              </a:xfrm>
              <a:prstGeom prst="rect">
                <a:avLst/>
              </a:prstGeom>
              <a:blipFill>
                <a:blip r:embed="rId4"/>
                <a:stretch>
                  <a:fillRect l="-21429" r="-2381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EE0C42D-345D-46A2-ABCB-EE4A4822360C}"/>
                  </a:ext>
                </a:extLst>
              </p:cNvPr>
              <p:cNvSpPr txBox="1"/>
              <p:nvPr/>
            </p:nvSpPr>
            <p:spPr>
              <a:xfrm>
                <a:off x="179493" y="1855894"/>
                <a:ext cx="25327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007FFF"/>
                          </a:solidFill>
                          <a:latin typeface="Cambria Math" panose="02040503050406030204" pitchFamily="18" charset="0"/>
                        </a:rPr>
                        <m:t>3.</m:t>
                      </m:r>
                    </m:oMath>
                  </m:oMathPara>
                </a14:m>
                <a:endParaRPr lang="en-GB" sz="2000" dirty="0">
                  <a:solidFill>
                    <a:srgbClr val="007FFF"/>
                  </a:solidFill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EE0C42D-345D-46A2-ABCB-EE4A482236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493" y="1855894"/>
                <a:ext cx="253274" cy="307777"/>
              </a:xfrm>
              <a:prstGeom prst="rect">
                <a:avLst/>
              </a:prstGeom>
              <a:blipFill>
                <a:blip r:embed="rId5"/>
                <a:stretch>
                  <a:fillRect l="-21429" r="-2381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6CE93B8-B535-4837-B46E-040C5559F071}"/>
                  </a:ext>
                </a:extLst>
              </p:cNvPr>
              <p:cNvSpPr txBox="1"/>
              <p:nvPr/>
            </p:nvSpPr>
            <p:spPr>
              <a:xfrm>
                <a:off x="179493" y="2316833"/>
                <a:ext cx="25327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007FFF"/>
                          </a:solidFill>
                          <a:latin typeface="Cambria Math" panose="02040503050406030204" pitchFamily="18" charset="0"/>
                        </a:rPr>
                        <m:t>4.</m:t>
                      </m:r>
                    </m:oMath>
                  </m:oMathPara>
                </a14:m>
                <a:endParaRPr lang="en-GB" sz="2000" dirty="0">
                  <a:solidFill>
                    <a:srgbClr val="007FFF"/>
                  </a:solidFill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6CE93B8-B535-4837-B46E-040C5559F0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493" y="2316833"/>
                <a:ext cx="253274" cy="307777"/>
              </a:xfrm>
              <a:prstGeom prst="rect">
                <a:avLst/>
              </a:prstGeom>
              <a:blipFill>
                <a:blip r:embed="rId6"/>
                <a:stretch>
                  <a:fillRect l="-21429" r="-2381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0D64DC4-1514-4817-80B8-F8CD8CBAB1AF}"/>
                  </a:ext>
                </a:extLst>
              </p:cNvPr>
              <p:cNvSpPr txBox="1"/>
              <p:nvPr/>
            </p:nvSpPr>
            <p:spPr>
              <a:xfrm>
                <a:off x="179493" y="2787227"/>
                <a:ext cx="25327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007FFF"/>
                          </a:solidFill>
                          <a:latin typeface="Cambria Math" panose="02040503050406030204" pitchFamily="18" charset="0"/>
                        </a:rPr>
                        <m:t>5.</m:t>
                      </m:r>
                    </m:oMath>
                  </m:oMathPara>
                </a14:m>
                <a:endParaRPr lang="en-GB" sz="2000" dirty="0">
                  <a:solidFill>
                    <a:srgbClr val="007FFF"/>
                  </a:solidFill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0D64DC4-1514-4817-80B8-F8CD8CBAB1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493" y="2787227"/>
                <a:ext cx="253274" cy="307777"/>
              </a:xfrm>
              <a:prstGeom prst="rect">
                <a:avLst/>
              </a:prstGeom>
              <a:blipFill>
                <a:blip r:embed="rId7"/>
                <a:stretch>
                  <a:fillRect l="-23810" r="-2381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C47275D-5BC1-4246-AFEE-5C4ECEC3DC2C}"/>
                  </a:ext>
                </a:extLst>
              </p:cNvPr>
              <p:cNvSpPr txBox="1"/>
              <p:nvPr/>
            </p:nvSpPr>
            <p:spPr>
              <a:xfrm>
                <a:off x="179493" y="3298614"/>
                <a:ext cx="25327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007FFF"/>
                          </a:solidFill>
                          <a:latin typeface="Cambria Math" panose="02040503050406030204" pitchFamily="18" charset="0"/>
                        </a:rPr>
                        <m:t>6.</m:t>
                      </m:r>
                    </m:oMath>
                  </m:oMathPara>
                </a14:m>
                <a:endParaRPr lang="en-GB" sz="2000" dirty="0">
                  <a:solidFill>
                    <a:srgbClr val="007FFF"/>
                  </a:solidFill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C47275D-5BC1-4246-AFEE-5C4ECEC3DC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493" y="3298614"/>
                <a:ext cx="253274" cy="307777"/>
              </a:xfrm>
              <a:prstGeom prst="rect">
                <a:avLst/>
              </a:prstGeom>
              <a:blipFill>
                <a:blip r:embed="rId8"/>
                <a:stretch>
                  <a:fillRect l="-21429" r="-2381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78D94B3-B439-454D-9783-3FBC3230BBBB}"/>
                  </a:ext>
                </a:extLst>
              </p:cNvPr>
              <p:cNvSpPr txBox="1"/>
              <p:nvPr/>
            </p:nvSpPr>
            <p:spPr>
              <a:xfrm>
                <a:off x="179493" y="3810001"/>
                <a:ext cx="25327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007FFF"/>
                          </a:solidFill>
                          <a:latin typeface="Cambria Math" panose="02040503050406030204" pitchFamily="18" charset="0"/>
                        </a:rPr>
                        <m:t>7.</m:t>
                      </m:r>
                    </m:oMath>
                  </m:oMathPara>
                </a14:m>
                <a:endParaRPr lang="en-GB" sz="2000" dirty="0">
                  <a:solidFill>
                    <a:srgbClr val="007FFF"/>
                  </a:solidFill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78D94B3-B439-454D-9783-3FBC3230BB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493" y="3810001"/>
                <a:ext cx="253274" cy="307777"/>
              </a:xfrm>
              <a:prstGeom prst="rect">
                <a:avLst/>
              </a:prstGeom>
              <a:blipFill>
                <a:blip r:embed="rId9"/>
                <a:stretch>
                  <a:fillRect l="-21429" r="-2381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8110A56-8179-46DF-868B-3EF481AAEAC3}"/>
                  </a:ext>
                </a:extLst>
              </p:cNvPr>
              <p:cNvSpPr txBox="1"/>
              <p:nvPr/>
            </p:nvSpPr>
            <p:spPr>
              <a:xfrm>
                <a:off x="179493" y="4289858"/>
                <a:ext cx="25327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007FFF"/>
                          </a:solidFill>
                          <a:latin typeface="Cambria Math" panose="02040503050406030204" pitchFamily="18" charset="0"/>
                        </a:rPr>
                        <m:t>8.</m:t>
                      </m:r>
                    </m:oMath>
                  </m:oMathPara>
                </a14:m>
                <a:endParaRPr lang="en-GB" sz="2000" dirty="0">
                  <a:solidFill>
                    <a:srgbClr val="007FFF"/>
                  </a:solidFill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8110A56-8179-46DF-868B-3EF481AAEA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493" y="4289858"/>
                <a:ext cx="253274" cy="307777"/>
              </a:xfrm>
              <a:prstGeom prst="rect">
                <a:avLst/>
              </a:prstGeom>
              <a:blipFill>
                <a:blip r:embed="rId10"/>
                <a:stretch>
                  <a:fillRect l="-21429" r="-2381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5DF39C9-1521-41B4-B03B-D7B44EC6A23F}"/>
                  </a:ext>
                </a:extLst>
              </p:cNvPr>
              <p:cNvSpPr txBox="1"/>
              <p:nvPr/>
            </p:nvSpPr>
            <p:spPr>
              <a:xfrm>
                <a:off x="179493" y="4729013"/>
                <a:ext cx="25327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007FFF"/>
                          </a:solidFill>
                          <a:latin typeface="Cambria Math" panose="02040503050406030204" pitchFamily="18" charset="0"/>
                        </a:rPr>
                        <m:t>9.</m:t>
                      </m:r>
                    </m:oMath>
                  </m:oMathPara>
                </a14:m>
                <a:endParaRPr lang="en-GB" sz="2000" dirty="0">
                  <a:solidFill>
                    <a:srgbClr val="007FFF"/>
                  </a:solidFill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5DF39C9-1521-41B4-B03B-D7B44EC6A2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493" y="4729013"/>
                <a:ext cx="253274" cy="307777"/>
              </a:xfrm>
              <a:prstGeom prst="rect">
                <a:avLst/>
              </a:prstGeom>
              <a:blipFill>
                <a:blip r:embed="rId11"/>
                <a:stretch>
                  <a:fillRect l="-21429" r="-2381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8BEF7BC-B6A2-4F84-81B8-60C2CD3C7A47}"/>
                  </a:ext>
                </a:extLst>
              </p:cNvPr>
              <p:cNvSpPr txBox="1"/>
              <p:nvPr/>
            </p:nvSpPr>
            <p:spPr>
              <a:xfrm>
                <a:off x="59675" y="5196258"/>
                <a:ext cx="39594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007FFF"/>
                          </a:solidFill>
                          <a:latin typeface="Cambria Math" panose="02040503050406030204" pitchFamily="18" charset="0"/>
                        </a:rPr>
                        <m:t>10.</m:t>
                      </m:r>
                    </m:oMath>
                  </m:oMathPara>
                </a14:m>
                <a:endParaRPr lang="en-GB" sz="2000" dirty="0">
                  <a:solidFill>
                    <a:srgbClr val="007FFF"/>
                  </a:solidFill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8BEF7BC-B6A2-4F84-81B8-60C2CD3C7A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75" y="5196258"/>
                <a:ext cx="395942" cy="307777"/>
              </a:xfrm>
              <a:prstGeom prst="rect">
                <a:avLst/>
              </a:prstGeom>
              <a:blipFill>
                <a:blip r:embed="rId12"/>
                <a:stretch>
                  <a:fillRect l="-15385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027794A-680C-4C51-9587-0DE2B397DC0C}"/>
                  </a:ext>
                </a:extLst>
              </p:cNvPr>
              <p:cNvSpPr txBox="1"/>
              <p:nvPr/>
            </p:nvSpPr>
            <p:spPr>
              <a:xfrm>
                <a:off x="59674" y="5707645"/>
                <a:ext cx="39594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007FFF"/>
                          </a:solidFill>
                          <a:latin typeface="Cambria Math" panose="02040503050406030204" pitchFamily="18" charset="0"/>
                        </a:rPr>
                        <m:t>11.</m:t>
                      </m:r>
                    </m:oMath>
                  </m:oMathPara>
                </a14:m>
                <a:endParaRPr lang="en-GB" sz="2000" dirty="0">
                  <a:solidFill>
                    <a:srgbClr val="007FFF"/>
                  </a:solidFill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027794A-680C-4C51-9587-0DE2B397DC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74" y="5707645"/>
                <a:ext cx="395942" cy="307777"/>
              </a:xfrm>
              <a:prstGeom prst="rect">
                <a:avLst/>
              </a:prstGeom>
              <a:blipFill>
                <a:blip r:embed="rId13"/>
                <a:stretch>
                  <a:fillRect l="-15385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4BA0133-0792-4F5F-ACF5-D3C1398750D1}"/>
                  </a:ext>
                </a:extLst>
              </p:cNvPr>
              <p:cNvSpPr txBox="1"/>
              <p:nvPr/>
            </p:nvSpPr>
            <p:spPr>
              <a:xfrm>
                <a:off x="84900" y="6219032"/>
                <a:ext cx="39594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007FFF"/>
                          </a:solidFill>
                          <a:latin typeface="Cambria Math" panose="02040503050406030204" pitchFamily="18" charset="0"/>
                        </a:rPr>
                        <m:t>12.</m:t>
                      </m:r>
                    </m:oMath>
                  </m:oMathPara>
                </a14:m>
                <a:endParaRPr lang="en-GB" sz="2000" dirty="0">
                  <a:solidFill>
                    <a:srgbClr val="007FFF"/>
                  </a:solidFill>
                </a:endParaRP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4BA0133-0792-4F5F-ACF5-D3C1398750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00" y="6219032"/>
                <a:ext cx="395942" cy="307777"/>
              </a:xfrm>
              <a:prstGeom prst="rect">
                <a:avLst/>
              </a:prstGeom>
              <a:blipFill>
                <a:blip r:embed="rId14"/>
                <a:stretch>
                  <a:fillRect l="-15385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9725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224</Words>
  <Application>Microsoft Office PowerPoint</Application>
  <PresentationFormat>On-screen Show (4:3)</PresentationFormat>
  <Paragraphs>115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Prime factor decomposition: Fill in the gaps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94</cp:revision>
  <dcterms:created xsi:type="dcterms:W3CDTF">2018-01-26T08:52:52Z</dcterms:created>
  <dcterms:modified xsi:type="dcterms:W3CDTF">2019-07-09T10:59:17Z</dcterms:modified>
</cp:coreProperties>
</file>