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89" r:id="rId2"/>
    <p:sldId id="292" r:id="rId3"/>
    <p:sldId id="294" r:id="rId4"/>
    <p:sldId id="295" r:id="rId5"/>
    <p:sldId id="296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8794" autoAdjust="0"/>
  </p:normalViewPr>
  <p:slideViewPr>
    <p:cSldViewPr snapToGrid="0">
      <p:cViewPr varScale="1">
        <p:scale>
          <a:sx n="93" d="100"/>
          <a:sy n="93" d="100"/>
        </p:scale>
        <p:origin x="1116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Hopefully, the students will notice that you do not have to use the product rule on Q14, just the rules of indices!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380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93170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317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5" Type="http://schemas.openxmlformats.org/officeDocument/2006/relationships/image" Target="../media/image13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Product Rule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Non polynomial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/>
              <p:nvPr/>
            </p:nvSpPr>
            <p:spPr>
              <a:xfrm>
                <a:off x="3414197" y="3870057"/>
                <a:ext cx="1458796" cy="7012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𝑑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𝑑𝑥</m:t>
                          </m:r>
                        </m:den>
                      </m:f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</m:sup>
                      </m:sSup>
                      <m:func>
                        <m:func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kumimoji="0" lang="en-GB" sz="24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sin</m:t>
                          </m:r>
                        </m:fName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4197" y="3870057"/>
                <a:ext cx="1458796" cy="70128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8F22519D-410C-4E97-9749-8C7DD5066AE2}"/>
                  </a:ext>
                </a:extLst>
              </p:cNvPr>
              <p:cNvSpPr txBox="1"/>
              <p:nvPr/>
            </p:nvSpPr>
            <p:spPr>
              <a:xfrm>
                <a:off x="3409387" y="4927333"/>
                <a:ext cx="1463606" cy="7012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𝑑</m:t>
                          </m:r>
                        </m:num>
                        <m:den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𝑑𝑥</m:t>
                          </m:r>
                        </m:den>
                      </m:f>
                      <m:sSup>
                        <m:sSup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𝑒</m:t>
                          </m:r>
                        </m:e>
                        <m:sup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sup>
                      </m:sSup>
                      <m:func>
                        <m:func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kumimoji="0" lang="en-GB" sz="2400" b="0" i="0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sin</m:t>
                          </m:r>
                        </m:fName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8F22519D-410C-4E97-9749-8C7DD5066A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9387" y="4927333"/>
                <a:ext cx="1463606" cy="70128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410848" y="809393"/>
                <a:ext cx="3675493" cy="7092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Find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𝑑𝑦</m:t>
                        </m:r>
                      </m:num>
                      <m:den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𝑑𝑥</m:t>
                        </m:r>
                      </m:den>
                    </m:f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of 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+5</m:t>
                        </m:r>
                      </m:e>
                    </m:d>
                    <m:sSup>
                      <m:sSupPr>
                        <m:ctrlP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𝑒</m:t>
                        </m:r>
                      </m:e>
                      <m:sup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sup>
                    </m:sSup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848" y="809393"/>
                <a:ext cx="3675493" cy="709297"/>
              </a:xfrm>
              <a:prstGeom prst="rect">
                <a:avLst/>
              </a:prstGeom>
              <a:blipFill>
                <a:blip r:embed="rId3"/>
                <a:stretch>
                  <a:fillRect l="-6633" t="-1724" b="-198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DrChris_Baker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144957" y="3748790"/>
                <a:ext cx="3941384" cy="98488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Differentiate</a:t>
                </a: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3200" b="0" i="1" u="none" strike="noStrike" kern="1200" cap="none" spc="0" normalizeH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3200" b="0" i="1" u="none" strike="noStrike" kern="1200" cap="none" spc="0" normalizeH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3</m:t>
                          </m:r>
                          <m:r>
                            <a:rPr kumimoji="0" lang="en-GB" sz="3200" b="0" i="1" u="none" strike="noStrike" kern="1200" cap="none" spc="0" normalizeH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3200" b="0" i="1" u="none" strike="noStrike" kern="1200" cap="none" spc="0" normalizeH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+5</m:t>
                          </m:r>
                        </m:e>
                      </m:d>
                      <m:func>
                        <m:funcPr>
                          <m:ctrlPr>
                            <a:rPr kumimoji="0" lang="en-GB" sz="3200" b="0" i="1" u="none" strike="noStrike" kern="1200" cap="none" spc="0" normalizeH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kumimoji="0" lang="en-GB" sz="3200" b="0" i="0" u="none" strike="noStrike" kern="1200" cap="none" spc="0" normalizeH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sin</m:t>
                          </m:r>
                        </m:fName>
                        <m:e>
                          <m:r>
                            <a:rPr kumimoji="0" lang="en-GB" sz="3200" b="0" i="1" u="none" strike="noStrike" kern="1200" cap="none" spc="0" normalizeH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957" y="3748790"/>
                <a:ext cx="3941384" cy="984885"/>
              </a:xfrm>
              <a:prstGeom prst="rect">
                <a:avLst/>
              </a:prstGeom>
              <a:blipFill>
                <a:blip r:embed="rId4"/>
                <a:stretch>
                  <a:fillRect l="-6347" t="-129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27A1C70-2F6C-4529-9F13-586463B72C45}"/>
                  </a:ext>
                </a:extLst>
              </p:cNvPr>
              <p:cNvSpPr txBox="1"/>
              <p:nvPr/>
            </p:nvSpPr>
            <p:spPr>
              <a:xfrm>
                <a:off x="4894458" y="809393"/>
                <a:ext cx="3757375" cy="7092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Find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𝑑𝑦</m:t>
                        </m:r>
                      </m:num>
                      <m:den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𝑑𝑥</m:t>
                        </m:r>
                      </m:den>
                    </m:f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of 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7</m:t>
                        </m:r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−2</m:t>
                        </m:r>
                      </m:e>
                    </m:d>
                    <m:sSup>
                      <m:sSupPr>
                        <m:ctrlP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𝑒</m:t>
                        </m:r>
                      </m:e>
                      <m:sup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sup>
                    </m:sSup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27A1C70-2F6C-4529-9F13-586463B72C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4458" y="809393"/>
                <a:ext cx="3757375" cy="709297"/>
              </a:xfrm>
              <a:prstGeom prst="rect">
                <a:avLst/>
              </a:prstGeom>
              <a:blipFill>
                <a:blip r:embed="rId5"/>
                <a:stretch>
                  <a:fillRect l="-6656" t="-1724" b="-198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B32BD66-830A-434A-99C8-C13E5CDBB206}"/>
                  </a:ext>
                </a:extLst>
              </p:cNvPr>
              <p:cNvSpPr txBox="1"/>
              <p:nvPr/>
            </p:nvSpPr>
            <p:spPr>
              <a:xfrm>
                <a:off x="4894458" y="3748790"/>
                <a:ext cx="3670941" cy="9848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Differentiate</a:t>
                </a:r>
                <a:r>
                  <a:rPr kumimoji="0" lang="en-GB" sz="3200" b="0" i="0" u="none" strike="noStrike" kern="1200" cap="none" spc="0" normalizeH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endParaRPr lang="en-GB" sz="3200" dirty="0">
                  <a:latin typeface="Calibri" panose="020F0502020204030204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3200" b="0" i="1" u="none" strike="noStrike" kern="1200" cap="none" spc="0" normalizeH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3200" b="0" i="1" u="none" strike="noStrike" kern="1200" cap="none" spc="0" normalizeH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7</m:t>
                          </m:r>
                          <m:r>
                            <a:rPr kumimoji="0" lang="en-GB" sz="3200" b="0" i="1" u="none" strike="noStrike" kern="1200" cap="none" spc="0" normalizeH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3200" b="0" i="1" u="none" strike="noStrike" kern="1200" cap="none" spc="0" normalizeH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−2</m:t>
                          </m:r>
                        </m:e>
                      </m:d>
                      <m:func>
                        <m:funcPr>
                          <m:ctrlPr>
                            <a:rPr kumimoji="0" lang="en-GB" sz="3200" b="0" i="1" u="none" strike="noStrike" kern="1200" cap="none" spc="0" normalizeH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kumimoji="0" lang="en-GB" sz="3200" b="0" i="0" u="none" strike="noStrike" kern="1200" cap="none" spc="0" normalizeH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cos</m:t>
                          </m:r>
                        </m:fName>
                        <m:e>
                          <m:r>
                            <a:rPr kumimoji="0" lang="en-GB" sz="3200" b="0" i="1" u="none" strike="noStrike" kern="1200" cap="none" spc="0" normalizeH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B32BD66-830A-434A-99C8-C13E5CDBB2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4458" y="3748790"/>
                <a:ext cx="3670941" cy="984885"/>
              </a:xfrm>
              <a:prstGeom prst="rect">
                <a:avLst/>
              </a:prstGeom>
              <a:blipFill>
                <a:blip r:embed="rId6"/>
                <a:stretch>
                  <a:fillRect l="-6811" t="-129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882340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DrChris_Baker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F1DF526-6C2A-4D3D-84F0-C9B2C0A4527D}"/>
                  </a:ext>
                </a:extLst>
              </p:cNvPr>
              <p:cNvSpPr/>
              <p:nvPr/>
            </p:nvSpPr>
            <p:spPr>
              <a:xfrm>
                <a:off x="160980" y="6790"/>
                <a:ext cx="3896247" cy="777559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1. 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</m:t>
                        </m:r>
                      </m:num>
                      <m:den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𝑑𝑥</m:t>
                        </m:r>
                      </m:den>
                    </m:f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d>
                      <m:dPr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−1</m:t>
                        </m:r>
                      </m:e>
                    </m:d>
                    <m:sSup>
                      <m:sSupPr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𝑒</m:t>
                        </m:r>
                      </m:e>
                      <m:sup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sup>
                    </m:sSup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2.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3.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endParaRPr lang="en-GB" sz="2000" b="0" dirty="0"/>
              </a:p>
              <a:p>
                <a:pPr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4.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5. </a:t>
                </a:r>
                <a14:m>
                  <m:oMath xmlns:m="http://schemas.openxmlformats.org/officeDocument/2006/math">
                    <m:r>
                      <a:rPr lang="en-GB" sz="2000" b="0" i="0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d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GB" sz="2000" b="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6.</a:t>
                </a:r>
                <a14:m>
                  <m:oMath xmlns:m="http://schemas.openxmlformats.org/officeDocument/2006/math">
                    <m:r>
                      <a:rPr lang="en-GB" sz="2000" b="0" i="0" smtClean="0">
                        <a:latin typeface="Cambria Math" panose="02040503050406030204" pitchFamily="18" charset="0"/>
                      </a:rPr>
                      <m:t>   </m:t>
                    </m:r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</a:rPr>
                          <m:t>cot</m:t>
                        </m:r>
                      </m:fName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(2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7.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8.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GB" sz="2000" dirty="0"/>
                  <a:t> </a:t>
                </a:r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9.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F1DF526-6C2A-4D3D-84F0-C9B2C0A4527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980" y="6790"/>
                <a:ext cx="3896247" cy="7775590"/>
              </a:xfrm>
              <a:prstGeom prst="rect">
                <a:avLst/>
              </a:prstGeom>
              <a:blipFill>
                <a:blip r:embed="rId4"/>
                <a:stretch>
                  <a:fillRect l="-15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BCF99578-3B88-4504-9A2E-EAB2EF9A8C6A}"/>
                  </a:ext>
                </a:extLst>
              </p:cNvPr>
              <p:cNvSpPr/>
              <p:nvPr/>
            </p:nvSpPr>
            <p:spPr>
              <a:xfrm>
                <a:off x="4291312" y="6790"/>
                <a:ext cx="4565012" cy="68522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10.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sSup>
                          <m:sSup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sz="20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endParaRPr lang="en-GB" sz="20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11.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  <m:sSup>
                          <m:sSup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p>
                        </m:sSup>
                      </m:e>
                    </m:func>
                  </m:oMath>
                </a14:m>
                <a:endParaRPr lang="en-GB" sz="20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000" dirty="0">
                  <a:solidFill>
                    <a:srgbClr val="007FFF"/>
                  </a:solidFill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12. 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</m:t>
                        </m:r>
                      </m:num>
                      <m:den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𝑑𝑥</m:t>
                        </m:r>
                      </m:den>
                    </m:f>
                    <m:func>
                      <m:funcPr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kumimoji="0" lang="en-GB" sz="20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kumimoji="0" lang="en-GB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dPr>
                          <m:e>
                            <m:r>
                              <a:rPr kumimoji="0" lang="en-GB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4</m:t>
                            </m:r>
                            <m:r>
                              <a:rPr kumimoji="0" lang="en-GB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𝑥</m:t>
                            </m:r>
                            <m:r>
                              <a:rPr kumimoji="0" lang="en-GB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−1</m:t>
                            </m:r>
                          </m:e>
                        </m:d>
                        <m:sSup>
                          <m:sSupPr>
                            <m:ctrlPr>
                              <a:rPr kumimoji="0" lang="en-GB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pPr>
                          <m:e>
                            <m:r>
                              <a:rPr kumimoji="0" lang="en-GB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𝑒</m:t>
                            </m:r>
                          </m:e>
                          <m:sup>
                            <m:r>
                              <a:rPr kumimoji="0" lang="en-GB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𝑥</m:t>
                            </m:r>
                          </m:sup>
                        </m:sSup>
                      </m:e>
                    </m:func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13.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</a:rPr>
                          <m:t>ln</m:t>
                        </m:r>
                        <m:r>
                          <a:rPr lang="en-GB" sz="20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</m:fName>
                      <m:e>
                        <m:d>
                          <m:d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e>
                    </m:func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14. </a:t>
                </a:r>
                <a14:m>
                  <m:oMath xmlns:m="http://schemas.openxmlformats.org/officeDocument/2006/math">
                    <m:r>
                      <a:rPr lang="en-GB" sz="2000" b="0" i="0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GB" sz="2000" b="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15.</a:t>
                </a:r>
                <a14:m>
                  <m:oMath xmlns:m="http://schemas.openxmlformats.org/officeDocument/2006/math">
                    <m:r>
                      <a:rPr lang="en-GB" sz="2000" b="0" i="0" smtClean="0">
                        <a:latin typeface="Cambria Math" panose="02040503050406030204" pitchFamily="18" charset="0"/>
                      </a:rPr>
                      <m:t>   </m:t>
                    </m:r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func>
                      <m:func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e>
                    </m:func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16.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func>
                      <m:func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e>
                    </m:func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</m:t>
                    </m:r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e>
                    </m:func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17.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func>
                      <m:func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18.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  <m:sSup>
                          <m:sSup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</m:sup>
                        </m:sSup>
                      </m:e>
                    </m:func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BCF99578-3B88-4504-9A2E-EAB2EF9A8C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1312" y="6790"/>
                <a:ext cx="4565012" cy="6852260"/>
              </a:xfrm>
              <a:prstGeom prst="rect">
                <a:avLst/>
              </a:prstGeom>
              <a:blipFill>
                <a:blip r:embed="rId5"/>
                <a:stretch>
                  <a:fillRect l="-14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94301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DrChris_Baker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1ADD8A57-ED33-4B3D-AF5E-C825761E3A53}"/>
                  </a:ext>
                </a:extLst>
              </p:cNvPr>
              <p:cNvSpPr/>
              <p:nvPr/>
            </p:nvSpPr>
            <p:spPr>
              <a:xfrm>
                <a:off x="160980" y="6790"/>
                <a:ext cx="3896247" cy="777559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1. 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</m:t>
                        </m:r>
                      </m:num>
                      <m:den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𝑑𝑥</m:t>
                        </m:r>
                      </m:den>
                    </m:f>
                    <m:r>
                      <a:rPr kumimoji="0" lang="en-GB" sz="20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d>
                      <m:dPr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−1</m:t>
                        </m:r>
                      </m:e>
                    </m:d>
                    <m:sSup>
                      <m:sSupPr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𝑒</m:t>
                        </m:r>
                      </m:e>
                      <m:sup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sup>
                    </m:sSup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2.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3.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endParaRPr lang="en-GB" sz="2000" b="0" dirty="0"/>
              </a:p>
              <a:p>
                <a:pPr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4.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5. </a:t>
                </a:r>
                <a14:m>
                  <m:oMath xmlns:m="http://schemas.openxmlformats.org/officeDocument/2006/math">
                    <m:r>
                      <a:rPr lang="en-GB" sz="2000" b="0" i="0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d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GB" sz="2000" b="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6.</a:t>
                </a:r>
                <a14:m>
                  <m:oMath xmlns:m="http://schemas.openxmlformats.org/officeDocument/2006/math">
                    <m:r>
                      <a:rPr lang="en-GB" sz="2000" b="0" i="0" smtClean="0">
                        <a:latin typeface="Cambria Math" panose="02040503050406030204" pitchFamily="18" charset="0"/>
                      </a:rPr>
                      <m:t>   </m:t>
                    </m:r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</a:rPr>
                          <m:t>cot</m:t>
                        </m:r>
                      </m:fName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(2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7.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8.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GB" sz="2000" dirty="0"/>
                  <a:t> </a:t>
                </a:r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9.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1ADD8A57-ED33-4B3D-AF5E-C825761E3A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980" y="6790"/>
                <a:ext cx="3896247" cy="7775590"/>
              </a:xfrm>
              <a:prstGeom prst="rect">
                <a:avLst/>
              </a:prstGeom>
              <a:blipFill>
                <a:blip r:embed="rId4"/>
                <a:stretch>
                  <a:fillRect l="-15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306D7408-FFB1-4B37-BF38-0A37279264BC}"/>
                  </a:ext>
                </a:extLst>
              </p:cNvPr>
              <p:cNvSpPr/>
              <p:nvPr/>
            </p:nvSpPr>
            <p:spPr>
              <a:xfrm>
                <a:off x="3873359" y="179338"/>
                <a:ext cx="4572000" cy="614527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(4</m:t>
                      </m:r>
                      <m:r>
                        <a:rPr lang="en-GB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+3)</m:t>
                      </m:r>
                    </m:oMath>
                  </m:oMathPara>
                </a14:m>
                <a:endParaRPr lang="en-GB" sz="22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2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func>
                        <m:funcPr>
                          <m:ctrlP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2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func>
                        <m:funcPr>
                          <m:ctrlP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2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2200" b="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200" dirty="0">
                  <a:solidFill>
                    <a:srgbClr val="FF0000"/>
                  </a:solidFill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func>
                        <m:funcPr>
                          <m:ctrlP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2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func>
                        <m:funcPr>
                          <m:ctrlP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2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2200" b="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200" b="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func>
                        <m:funcPr>
                          <m:ctrlP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2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GB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GB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endParaRPr lang="en-GB" sz="22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2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d>
                        <m:dPr>
                          <m:ctrlP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</m:oMath>
                  </m:oMathPara>
                </a14:m>
                <a:endParaRPr lang="en-GB" sz="22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2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func>
                        <m:funcPr>
                          <m:ctrlP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2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cot</m:t>
                          </m:r>
                        </m:fName>
                        <m:e>
                          <m: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(2</m:t>
                          </m:r>
                          <m: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  <m:r>
                        <a:rPr lang="en-GB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d>
                        <m:dPr>
                          <m:ctrlP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m:rPr>
                          <m:sty m:val="p"/>
                        </m:rPr>
                        <a:rPr lang="en-GB" sz="22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cose</m:t>
                      </m:r>
                      <m:sSup>
                        <m:sSupPr>
                          <m:ctrlP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GB" sz="22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c</m:t>
                          </m:r>
                        </m:e>
                        <m:sup>
                          <m:r>
                            <a:rPr lang="en-GB" sz="22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(2</m:t>
                      </m:r>
                      <m:r>
                        <a:rPr lang="en-GB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2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2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(4</m:t>
                      </m:r>
                      <m:r>
                        <a:rPr lang="en-GB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+1)</m:t>
                      </m:r>
                    </m:oMath>
                  </m:oMathPara>
                </a14:m>
                <a:endParaRPr lang="en-GB" sz="22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2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(2</m:t>
                      </m:r>
                      <m:func>
                        <m:funcPr>
                          <m:ctrlP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2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GB" sz="2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sz="2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+3</m:t>
                          </m:r>
                          <m:func>
                            <m:funcPr>
                              <m:ctrlPr>
                                <a:rPr lang="en-GB" sz="22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200" b="0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GB" sz="22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2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GB" sz="22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func>
                        </m:e>
                      </m:func>
                    </m:oMath>
                  </m:oMathPara>
                </a14:m>
                <a:endParaRPr lang="en-GB" sz="22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200" dirty="0">
                  <a:solidFill>
                    <a:srgbClr val="FF0000"/>
                  </a:solidFill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(2</m:t>
                      </m:r>
                      <m:func>
                        <m:funcPr>
                          <m:ctrlPr>
                            <a:rPr lang="en-GB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2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GB" sz="2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sz="2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GB" sz="2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2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func>
                            <m:funcPr>
                              <m:ctrlPr>
                                <a:rPr lang="en-GB" sz="22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200" b="0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GB" sz="22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2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GB" sz="22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func>
                        </m:e>
                      </m:func>
                    </m:oMath>
                  </m:oMathPara>
                </a14:m>
                <a:endParaRPr lang="en-GB" sz="2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306D7408-FFB1-4B37-BF38-0A37279264B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3359" y="179338"/>
                <a:ext cx="4572000" cy="6145272"/>
              </a:xfrm>
              <a:prstGeom prst="rect">
                <a:avLst/>
              </a:prstGeom>
              <a:blipFill>
                <a:blip r:embed="rId5"/>
                <a:stretch>
                  <a:fillRect b="-19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679776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DrChris_Baker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57C12A22-61B0-4A80-A0B0-DA578E2D26DE}"/>
                  </a:ext>
                </a:extLst>
              </p:cNvPr>
              <p:cNvSpPr/>
              <p:nvPr/>
            </p:nvSpPr>
            <p:spPr>
              <a:xfrm>
                <a:off x="346036" y="119806"/>
                <a:ext cx="4565012" cy="68522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10.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sSup>
                          <m:sSup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GB" sz="20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endParaRPr lang="en-GB" sz="20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11.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  <m:sSup>
                          <m:sSup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p>
                        </m:sSup>
                      </m:e>
                    </m:func>
                  </m:oMath>
                </a14:m>
                <a:endParaRPr lang="en-GB" sz="2000" dirty="0"/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000" dirty="0">
                  <a:solidFill>
                    <a:srgbClr val="007FFF"/>
                  </a:solidFill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0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  <a:ea typeface="+mn-ea"/>
                    <a:cs typeface="+mn-cs"/>
                  </a:rPr>
                  <a:t>12. 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</m:t>
                        </m:r>
                      </m:num>
                      <m:den>
                        <m: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𝑑𝑥</m:t>
                        </m:r>
                      </m:den>
                    </m:f>
                    <m:func>
                      <m:funcPr>
                        <m:ctrlPr>
                          <a:rPr kumimoji="0" lang="en-GB" sz="20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kumimoji="0" lang="en-GB" sz="2000" b="0" i="0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kumimoji="0" lang="en-GB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dPr>
                          <m:e>
                            <m:r>
                              <a:rPr kumimoji="0" lang="en-GB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4</m:t>
                            </m:r>
                            <m:r>
                              <a:rPr kumimoji="0" lang="en-GB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𝑥</m:t>
                            </m:r>
                            <m:r>
                              <a:rPr kumimoji="0" lang="en-GB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−1</m:t>
                            </m:r>
                          </m:e>
                        </m:d>
                        <m:sSup>
                          <m:sSupPr>
                            <m:ctrlPr>
                              <a:rPr kumimoji="0" lang="en-GB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pPr>
                          <m:e>
                            <m:r>
                              <a:rPr kumimoji="0" lang="en-GB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𝑒</m:t>
                            </m:r>
                          </m:e>
                          <m:sup>
                            <m:r>
                              <a:rPr kumimoji="0" lang="en-GB" sz="20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  <m:t>𝑥</m:t>
                            </m:r>
                          </m:sup>
                        </m:sSup>
                      </m:e>
                    </m:func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13.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</a:rPr>
                          <m:t>ln</m:t>
                        </m:r>
                        <m:r>
                          <a:rPr lang="en-GB" sz="20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</m:fName>
                      <m:e>
                        <m:d>
                          <m:d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e>
                    </m:func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lvl="0">
                  <a:defRPr/>
                </a:pPr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14. </a:t>
                </a:r>
                <a14:m>
                  <m:oMath xmlns:m="http://schemas.openxmlformats.org/officeDocument/2006/math">
                    <m:r>
                      <a:rPr lang="en-GB" sz="2000" b="0" i="0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GB" sz="2000" b="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15.</a:t>
                </a:r>
                <a14:m>
                  <m:oMath xmlns:m="http://schemas.openxmlformats.org/officeDocument/2006/math">
                    <m:r>
                      <a:rPr lang="en-GB" sz="2000" b="0" i="0" smtClean="0">
                        <a:latin typeface="Cambria Math" panose="02040503050406030204" pitchFamily="18" charset="0"/>
                      </a:rPr>
                      <m:t>   </m:t>
                    </m:r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func>
                      <m:func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e>
                    </m:func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16.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func>
                      <m:func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e>
                    </m:func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</m:t>
                    </m:r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e>
                    </m:func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17.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func>
                      <m:func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  <a:p>
                <a:pPr>
                  <a:defRPr/>
                </a:pPr>
                <a:r>
                  <a:rPr lang="en-GB" sz="2000" dirty="0">
                    <a:solidFill>
                      <a:srgbClr val="007FFF"/>
                    </a:solidFill>
                  </a:rPr>
                  <a:t>18.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func>
                      <m:func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  <m:sSup>
                          <m:sSup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</m:sup>
                        </m:sSup>
                      </m:e>
                    </m:func>
                  </m:oMath>
                </a14:m>
                <a:endParaRPr lang="en-GB" sz="2000" dirty="0"/>
              </a:p>
              <a:p>
                <a:pPr>
                  <a:defRPr/>
                </a:pPr>
                <a:endParaRPr lang="en-GB" sz="2000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57C12A22-61B0-4A80-A0B0-DA578E2D26D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036" y="119806"/>
                <a:ext cx="4565012" cy="6852260"/>
              </a:xfrm>
              <a:prstGeom prst="rect">
                <a:avLst/>
              </a:prstGeom>
              <a:blipFill>
                <a:blip r:embed="rId4"/>
                <a:stretch>
                  <a:fillRect l="-14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B94D0EAB-B518-429F-B293-8537C4DF7ADF}"/>
                  </a:ext>
                </a:extLst>
              </p:cNvPr>
              <p:cNvSpPr/>
              <p:nvPr/>
            </p:nvSpPr>
            <p:spPr>
              <a:xfrm>
                <a:off x="4294598" y="220435"/>
                <a:ext cx="4849402" cy="63756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1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1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1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1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1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GB" sz="21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(8</m:t>
                      </m:r>
                      <m:sSup>
                        <m:sSupPr>
                          <m:ctrlPr>
                            <a:rPr lang="en-GB" sz="21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1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1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1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GB" sz="21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1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−1)</m:t>
                      </m:r>
                    </m:oMath>
                  </m:oMathPara>
                </a14:m>
                <a:endParaRPr lang="en-GB" sz="21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1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1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1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1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1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func>
                        <m:funcPr>
                          <m:ctrlPr>
                            <a:rPr lang="en-GB" sz="21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1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GB" sz="21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1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4−1</m:t>
                              </m:r>
                            </m:e>
                          </m:d>
                          <m:r>
                            <a:rPr lang="en-GB" sz="21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+4</m:t>
                          </m:r>
                          <m:func>
                            <m:funcPr>
                              <m:ctrlPr>
                                <a:rPr lang="en-GB" sz="21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100" b="0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GB" sz="21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1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en-GB" sz="21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1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</m:func>
                          <m:r>
                            <a:rPr lang="en-GB" sz="21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) </m:t>
                          </m:r>
                        </m:e>
                      </m:func>
                    </m:oMath>
                  </m:oMathPara>
                </a14:m>
                <a:endParaRPr lang="en-GB" sz="2100" b="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1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1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1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1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d>
                        <m:dPr>
                          <m:ctrlPr>
                            <a:rPr lang="en-GB" sz="21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GB" sz="21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100" b="0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GB" sz="21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1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en-GB" sz="21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1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</m:func>
                          <m:r>
                            <a:rPr lang="en-GB" sz="21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−4</m:t>
                          </m:r>
                          <m:func>
                            <m:funcPr>
                              <m:ctrlPr>
                                <a:rPr lang="en-GB" sz="21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100" b="0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GB" sz="21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1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en-GB" sz="21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1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</m:func>
                        </m:e>
                      </m:d>
                    </m:oMath>
                  </m:oMathPara>
                </a14:m>
                <a:endParaRPr lang="en-GB" sz="21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1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1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GB" sz="21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1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1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1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d>
                        <m:dPr>
                          <m:ctrlPr>
                            <a:rPr lang="en-GB" sz="21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21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1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GB" sz="21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GB" sz="21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1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den>
                          </m:f>
                          <m:r>
                            <a:rPr lang="en-GB" sz="21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n-GB" sz="21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  <m:r>
                            <a:rPr lang="en-GB" sz="21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⁡(4</m:t>
                          </m:r>
                          <m:r>
                            <a:rPr lang="en-GB" sz="21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1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−1)</m:t>
                          </m:r>
                        </m:e>
                      </m:d>
                    </m:oMath>
                  </m:oMathPara>
                </a14:m>
                <a:endParaRPr lang="en-GB" sz="21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1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1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sSup>
                        <m:sSupPr>
                          <m:ctrlPr>
                            <a:rPr lang="en-GB" sz="21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1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1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GB" sz="21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1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21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100" dirty="0">
                  <a:solidFill>
                    <a:srgbClr val="FF0000"/>
                  </a:solidFill>
                </a:endParaRPr>
              </a:p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1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1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1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1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d>
                        <m:dPr>
                          <m:ctrlPr>
                            <a:rPr lang="en-GB" sz="21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1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func>
                            <m:funcPr>
                              <m:ctrlPr>
                                <a:rPr lang="en-GB" sz="21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1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GB" sz="21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1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en-GB" sz="21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1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</m:func>
                          <m:r>
                            <a:rPr lang="en-GB" sz="21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1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  <m:func>
                            <m:funcPr>
                              <m:ctrlPr>
                                <a:rPr lang="en-GB" sz="21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1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GB" sz="21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1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en-GB" sz="21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1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</m:func>
                        </m:e>
                      </m:d>
                    </m:oMath>
                  </m:oMathPara>
                </a14:m>
                <a:endParaRPr lang="en-GB" sz="2100" dirty="0">
                  <a:solidFill>
                    <a:srgbClr val="FF0000"/>
                  </a:solidFill>
                </a:endParaRPr>
              </a:p>
              <a:p>
                <a:pPr lvl="0">
                  <a:defRPr/>
                </a:pPr>
                <a:endParaRPr lang="en-GB" sz="2100" dirty="0">
                  <a:solidFill>
                    <a:srgbClr val="FF0000"/>
                  </a:solidFill>
                </a:endParaRPr>
              </a:p>
              <a:p>
                <a:pPr lvl="0">
                  <a:defRPr/>
                </a:pPr>
                <a:endParaRPr lang="en-GB" sz="21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1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1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1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1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1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1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(3</m:t>
                      </m:r>
                      <m:func>
                        <m:funcPr>
                          <m:ctrlPr>
                            <a:rPr lang="en-GB" sz="21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1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GB" sz="21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1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GB" sz="21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1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r>
                            <a:rPr lang="en-GB" sz="21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unc>
                            <m:funcPr>
                              <m:ctrlPr>
                                <a:rPr lang="en-GB" sz="21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100" b="0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GB" sz="21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1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en-GB" sz="21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1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</m:func>
                          <m:r>
                            <a:rPr lang="en-GB" sz="21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) </m:t>
                          </m:r>
                        </m:e>
                      </m:func>
                    </m:oMath>
                  </m:oMathPara>
                </a14:m>
                <a:endParaRPr lang="en-GB" sz="21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1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1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1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1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1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d>
                        <m:dPr>
                          <m:ctrlPr>
                            <a:rPr lang="en-GB" sz="21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1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func>
                            <m:funcPr>
                              <m:ctrlPr>
                                <a:rPr lang="en-GB" sz="21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100" b="0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GB" sz="21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1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  <m:d>
                                    <m:dPr>
                                      <m:ctrlPr>
                                        <a:rPr lang="en-GB" sz="21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GB" sz="21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d>
                                </m:e>
                              </m:d>
                            </m:e>
                          </m:func>
                          <m:r>
                            <a:rPr lang="en-GB" sz="21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GB" sz="21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1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p>
                              <m:r>
                                <a:rPr lang="en-GB" sz="21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en-GB" sz="21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1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m:rPr>
                              <m:sty m:val="p"/>
                            </m:rPr>
                            <a:rPr lang="en-GB" sz="21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  <m:r>
                            <a:rPr lang="en-GB" sz="21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⁡(</m:t>
                          </m:r>
                          <m:r>
                            <a:rPr lang="en-GB" sz="21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GB" sz="21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21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1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GB" sz="21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GB" sz="2100" dirty="0">
                  <a:solidFill>
                    <a:srgbClr val="FF0000"/>
                  </a:solidFill>
                </a:endParaRPr>
              </a:p>
              <a:p>
                <a:pPr marL="0" marR="0" lvl="0" indent="0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1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1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1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GB" sz="21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1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sup>
                      </m:sSup>
                      <m:d>
                        <m:dPr>
                          <m:ctrlPr>
                            <a:rPr lang="en-GB" sz="21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GB" sz="21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100" b="0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GB" sz="21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1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en-GB" sz="21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21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  <m:r>
                                <a:rPr lang="en-GB" sz="21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GB" sz="21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′(</m:t>
                              </m:r>
                              <m:r>
                                <a:rPr lang="en-GB" sz="21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21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func>
                          <m:r>
                            <a:rPr lang="en-GB" sz="21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+4</m:t>
                          </m:r>
                          <m:r>
                            <m:rPr>
                              <m:sty m:val="p"/>
                            </m:rPr>
                            <a:rPr lang="en-GB" sz="21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  <m:r>
                            <a:rPr lang="en-GB" sz="21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⁡(4</m:t>
                          </m:r>
                          <m:r>
                            <a:rPr lang="en-GB" sz="21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1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−1)</m:t>
                          </m:r>
                        </m:e>
                      </m:d>
                    </m:oMath>
                  </m:oMathPara>
                </a14:m>
                <a:endParaRPr lang="en-GB" sz="21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B94D0EAB-B518-429F-B293-8537C4DF7AD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4598" y="220435"/>
                <a:ext cx="4849402" cy="6375656"/>
              </a:xfrm>
              <a:prstGeom prst="rect">
                <a:avLst/>
              </a:prstGeom>
              <a:blipFill>
                <a:blip r:embed="rId5"/>
                <a:stretch>
                  <a:fillRect b="-2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70985746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344</Words>
  <Application>Microsoft Office PowerPoint</Application>
  <PresentationFormat>On-screen Show (4:3)</PresentationFormat>
  <Paragraphs>133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Product Rule Non polynomial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154</cp:revision>
  <dcterms:created xsi:type="dcterms:W3CDTF">2018-01-26T08:52:52Z</dcterms:created>
  <dcterms:modified xsi:type="dcterms:W3CDTF">2019-09-22T14:58:30Z</dcterms:modified>
</cp:coreProperties>
</file>