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289" r:id="rId4"/>
    <p:sldId id="292" r:id="rId5"/>
    <p:sldId id="294" r:id="rId6"/>
    <p:sldId id="298" r:id="rId7"/>
    <p:sldId id="296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61" d="100"/>
          <a:sy n="61" d="100"/>
        </p:scale>
        <p:origin x="-144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teacher can show both ways of doing these too, via simplifying or via the quotient rule and then simplifying.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90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54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7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43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20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56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9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77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66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10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34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49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19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85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3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68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12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83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932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574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9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40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109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473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11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8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7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9.png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6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Quotient Rule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Polynomials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=""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169059" y="3870057"/>
                <a:ext cx="1247073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059" y="3870057"/>
                <a:ext cx="1247073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3708932" y="4927333"/>
                <a:ext cx="2105961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932" y="4927333"/>
                <a:ext cx="2105961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628861" cy="765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  <m:sSup>
                          <m:sSupPr>
                            <m:ctrlP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628861" cy="765466"/>
              </a:xfrm>
              <a:prstGeom prst="rect">
                <a:avLst/>
              </a:prstGeom>
              <a:blipFill>
                <a:blip r:embed="rId4"/>
                <a:stretch>
                  <a:fillRect l="-9259" b="-19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44957" y="3748790"/>
                <a:ext cx="3684791" cy="768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sSup>
                          <m:sSupPr>
                            <m:ctrlP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−2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3748790"/>
                <a:ext cx="3684791" cy="768095"/>
              </a:xfrm>
              <a:prstGeom prst="rect">
                <a:avLst/>
              </a:prstGeom>
              <a:blipFill>
                <a:blip r:embed="rId5"/>
                <a:stretch>
                  <a:fillRect l="-6788" b="-18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027A1C70-2F6C-4529-9F13-586463B72C45}"/>
                  </a:ext>
                </a:extLst>
              </p:cNvPr>
              <p:cNvSpPr txBox="1"/>
              <p:nvPr/>
            </p:nvSpPr>
            <p:spPr>
              <a:xfrm>
                <a:off x="4894458" y="809393"/>
                <a:ext cx="2648097" cy="768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sSup>
                          <m:sSupPr>
                            <m:ctrlP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809393"/>
                <a:ext cx="2648097" cy="768095"/>
              </a:xfrm>
              <a:prstGeom prst="rect">
                <a:avLst/>
              </a:prstGeom>
              <a:blipFill>
                <a:blip r:embed="rId6"/>
                <a:stretch>
                  <a:fillRect l="-9447" b="-18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6B32BD66-830A-434A-99C8-C13E5CDBB206}"/>
                  </a:ext>
                </a:extLst>
              </p:cNvPr>
              <p:cNvSpPr txBox="1"/>
              <p:nvPr/>
            </p:nvSpPr>
            <p:spPr>
              <a:xfrm>
                <a:off x="4894458" y="3748790"/>
                <a:ext cx="3684791" cy="765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  <m:sSup>
                          <m:sSupPr>
                            <m:ctrlP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+5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3748790"/>
                <a:ext cx="3684791" cy="765466"/>
              </a:xfrm>
              <a:prstGeom prst="rect">
                <a:avLst/>
              </a:prstGeom>
              <a:blipFill>
                <a:blip r:embed="rId7"/>
                <a:stretch>
                  <a:fillRect l="-6788" b="-18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D5ECC33C-71B2-4815-9823-7C6571D377C8}"/>
                  </a:ext>
                </a:extLst>
              </p:cNvPr>
              <p:cNvSpPr txBox="1"/>
              <p:nvPr/>
            </p:nvSpPr>
            <p:spPr>
              <a:xfrm>
                <a:off x="144957" y="1713459"/>
                <a:ext cx="2858475" cy="528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3</m:t>
                              </m:r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18</m:t>
                              </m:r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GB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5ECC33C-71B2-4815-9823-7C6571D3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1713459"/>
                <a:ext cx="2858475" cy="52892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8F090D55-49A6-402C-ADE0-AD78E3DFE0D5}"/>
                  </a:ext>
                </a:extLst>
              </p:cNvPr>
              <p:cNvSpPr txBox="1"/>
              <p:nvPr/>
            </p:nvSpPr>
            <p:spPr>
              <a:xfrm>
                <a:off x="144957" y="2627089"/>
                <a:ext cx="136030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27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090D55-49A6-402C-ADE0-AD78E3DFE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2627089"/>
                <a:ext cx="1360308" cy="494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51F215A4-E7A3-4854-ABB1-3D9CD321E279}"/>
                  </a:ext>
                </a:extLst>
              </p:cNvPr>
              <p:cNvSpPr txBox="1"/>
              <p:nvPr/>
            </p:nvSpPr>
            <p:spPr>
              <a:xfrm>
                <a:off x="144957" y="4771867"/>
                <a:ext cx="3936527" cy="5438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F215A4-E7A3-4854-ABB1-3D9CD321E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4771867"/>
                <a:ext cx="3936527" cy="54386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C0E65DBE-875A-4899-AD13-2A5AA29ACE81}"/>
                  </a:ext>
                </a:extLst>
              </p:cNvPr>
              <p:cNvSpPr txBox="1"/>
              <p:nvPr/>
            </p:nvSpPr>
            <p:spPr>
              <a:xfrm>
                <a:off x="144957" y="5785679"/>
                <a:ext cx="1720599" cy="528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0E65DBE-875A-4899-AD13-2A5AA29AC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5785679"/>
                <a:ext cx="1720599" cy="52892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E14CF4BB-D7A8-4141-95BB-791798EB663B}"/>
                  </a:ext>
                </a:extLst>
              </p:cNvPr>
              <p:cNvSpPr txBox="1"/>
              <p:nvPr/>
            </p:nvSpPr>
            <p:spPr>
              <a:xfrm>
                <a:off x="4582363" y="1692677"/>
                <a:ext cx="3104953" cy="528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14CF4BB-D7A8-4141-95BB-791798EB6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1692677"/>
                <a:ext cx="3104953" cy="52892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D444447A-6914-410D-BEC7-071D99805946}"/>
                  </a:ext>
                </a:extLst>
              </p:cNvPr>
              <p:cNvSpPr txBox="1"/>
              <p:nvPr/>
            </p:nvSpPr>
            <p:spPr>
              <a:xfrm>
                <a:off x="4582363" y="2523180"/>
                <a:ext cx="887614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  <m:sSup>
                            <m:sSupPr>
                              <m:ctrlP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  <m:sSup>
                            <m:sSupPr>
                              <m:ctrlP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444447A-6914-410D-BEC7-071D99805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2523180"/>
                <a:ext cx="887614" cy="494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3E97367E-BF25-4557-9FE3-25398BDF0209}"/>
                  </a:ext>
                </a:extLst>
              </p:cNvPr>
              <p:cNvSpPr txBox="1"/>
              <p:nvPr/>
            </p:nvSpPr>
            <p:spPr>
              <a:xfrm>
                <a:off x="4582363" y="4771867"/>
                <a:ext cx="3936527" cy="5438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+5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E97367E-BF25-4557-9FE3-25398BDF0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4771867"/>
                <a:ext cx="3936527" cy="54386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FBF347EA-CAA5-46D2-8A59-1FEE0195E6DC}"/>
                  </a:ext>
                </a:extLst>
              </p:cNvPr>
              <p:cNvSpPr txBox="1"/>
              <p:nvPr/>
            </p:nvSpPr>
            <p:spPr>
              <a:xfrm>
                <a:off x="4582363" y="5821018"/>
                <a:ext cx="1834413" cy="528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+6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BF347EA-CAA5-46D2-8A59-1FEE0195E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5821018"/>
                <a:ext cx="1834413" cy="52892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id="{8F090D55-49A6-402C-ADE0-AD78E3DFE0D5}"/>
                  </a:ext>
                </a:extLst>
              </p:cNvPr>
              <p:cNvSpPr txBox="1"/>
              <p:nvPr/>
            </p:nvSpPr>
            <p:spPr>
              <a:xfrm>
                <a:off x="1564991" y="2632799"/>
                <a:ext cx="945387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090D55-49A6-402C-ADE0-AD78E3DFE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991" y="2632799"/>
                <a:ext cx="945387" cy="494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8F090D55-49A6-402C-ADE0-AD78E3DFE0D5}"/>
                  </a:ext>
                </a:extLst>
              </p:cNvPr>
              <p:cNvSpPr txBox="1"/>
              <p:nvPr/>
            </p:nvSpPr>
            <p:spPr>
              <a:xfrm>
                <a:off x="5635356" y="2647124"/>
                <a:ext cx="37119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090D55-49A6-402C-ADE0-AD78E3DFE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356" y="2647124"/>
                <a:ext cx="371191" cy="246221"/>
              </a:xfrm>
              <a:prstGeom prst="rect">
                <a:avLst/>
              </a:prstGeom>
              <a:blipFill rotWithShape="1">
                <a:blip r:embed="rId17"/>
                <a:stretch>
                  <a:fillRect l="-3279" r="-11475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8F090D55-49A6-402C-ADE0-AD78E3DFE0D5}"/>
                  </a:ext>
                </a:extLst>
              </p:cNvPr>
              <p:cNvSpPr txBox="1"/>
              <p:nvPr/>
            </p:nvSpPr>
            <p:spPr>
              <a:xfrm>
                <a:off x="6550626" y="5820444"/>
                <a:ext cx="1703222" cy="528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3(4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+5)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090D55-49A6-402C-ADE0-AD78E3DFE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626" y="5820444"/>
                <a:ext cx="1703222" cy="52892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1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597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2400" b="0" dirty="0"/>
                  <a:t> 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597464"/>
              </a:xfrm>
              <a:prstGeom prst="rect">
                <a:avLst/>
              </a:prstGeom>
              <a:blipFill>
                <a:blip r:embed="rId4"/>
                <a:stretch>
                  <a:fillRect l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4373506" y="109532"/>
                <a:ext cx="3896247" cy="7493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506" y="109532"/>
                <a:ext cx="3896247" cy="7493718"/>
              </a:xfrm>
              <a:prstGeom prst="rect">
                <a:avLst/>
              </a:prstGeom>
              <a:blipFill>
                <a:blip r:embed="rId5"/>
                <a:stretch>
                  <a:fillRect l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597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2400" b="0" dirty="0"/>
                  <a:t> 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597464"/>
              </a:xfrm>
              <a:prstGeom prst="rect">
                <a:avLst/>
              </a:prstGeom>
              <a:blipFill>
                <a:blip r:embed="rId4"/>
                <a:stretch>
                  <a:fillRect l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4373506" y="109532"/>
                <a:ext cx="3896247" cy="7493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506" y="109532"/>
                <a:ext cx="3896247" cy="7493718"/>
              </a:xfrm>
              <a:prstGeom prst="rect">
                <a:avLst/>
              </a:prstGeom>
              <a:blipFill>
                <a:blip r:embed="rId5"/>
                <a:stretch>
                  <a:fillRect l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2783761B-4DB3-43D2-9053-5CB7638A728E}"/>
                  </a:ext>
                </a:extLst>
              </p:cNvPr>
              <p:cNvSpPr/>
              <p:nvPr/>
            </p:nvSpPr>
            <p:spPr>
              <a:xfrm>
                <a:off x="2109103" y="109532"/>
                <a:ext cx="1948123" cy="62191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0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0" lang="en-GB" sz="20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0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>
                  <a:defRPr/>
                </a:pPr>
                <a:endParaRPr lang="en-US" sz="2000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b="0" dirty="0"/>
                  <a:t> </a:t>
                </a: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 smtClean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783761B-4DB3-43D2-9053-5CB7638A72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103" y="109532"/>
                <a:ext cx="1948123" cy="621913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070E7D71-6162-4C0D-8A3A-D1C4EA3AE227}"/>
                  </a:ext>
                </a:extLst>
              </p:cNvPr>
              <p:cNvSpPr/>
              <p:nvPr/>
            </p:nvSpPr>
            <p:spPr>
              <a:xfrm>
                <a:off x="6846551" y="109532"/>
                <a:ext cx="2297449" cy="6366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 smtClean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2(2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 smtClean="0"/>
              </a:p>
              <a:p>
                <a:pPr>
                  <a:defRPr/>
                </a:pPr>
                <a:endParaRPr lang="en-GB" sz="16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6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GB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0" lang="en-GB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kumimoji="0" lang="en-GB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b="0" dirty="0" smtClean="0"/>
              </a:p>
              <a:p>
                <a:pPr>
                  <a:defRPr/>
                </a:pPr>
                <a:endParaRPr lang="en-GB" sz="1600" b="0" dirty="0"/>
              </a:p>
              <a:p>
                <a:pPr>
                  <a:defRPr/>
                </a:pPr>
                <a:endParaRPr lang="en-GB" sz="16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1−4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  <a:p>
                <a:pPr>
                  <a:defRPr/>
                </a:pPr>
                <a:endParaRPr lang="en-GB" sz="1600" dirty="0" smtClean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70E7D71-6162-4C0D-8A3A-D1C4EA3AE2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551" y="109532"/>
                <a:ext cx="2297449" cy="636603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7638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33970408"/>
                  </p:ext>
                </p:extLst>
              </p:nvPr>
            </p:nvGraphicFramePr>
            <p:xfrm>
              <a:off x="0" y="1038021"/>
              <a:ext cx="9144000" cy="39841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900">
                      <a:extLst>
                        <a:ext uri="{9D8B030D-6E8A-4147-A177-3AD203B41FA5}">
                          <a16:colId xmlns:a16="http://schemas.microsoft.com/office/drawing/2014/main" xmlns="" val="26579765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xmlns="" val="3054475624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val="3318063572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val="394439765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xmlns="" val="2355262177"/>
                        </a:ext>
                      </a:extLst>
                    </a:gridCol>
                  </a:tblGrid>
                  <a:tr h="4596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effectLst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14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kumimoji="0" lang="en-GB" sz="14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GB" sz="14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kumimoji="0" lang="en-GB" sz="14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  <a:ea typeface="Cambria Math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+2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itchFamily="18" charset="0"/>
                                            <a:ea typeface="Cambria Math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(2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+1)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1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GB" sz="1400" b="0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  <a:ea typeface="Cambria Math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GB" sz="1400" b="0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GB" sz="1400" b="0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GB" sz="1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  <m:t>−4</m:t>
                                          </m:r>
                                          <m:r>
                                            <a:rPr lang="en-GB" sz="1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GB" sz="1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+1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+1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  <a:ea typeface="Cambria Math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+2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+2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  <a:ea typeface="Cambria Math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+1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+1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+1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+1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  <a:ea typeface="Cambria Math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itchFamily="18" charset="0"/>
                                              </a:rPr>
                                              <m:t>+1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222126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33970408"/>
                  </p:ext>
                </p:extLst>
              </p:nvPr>
            </p:nvGraphicFramePr>
            <p:xfrm>
              <a:off x="0" y="1038021"/>
              <a:ext cx="9144000" cy="39841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9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6579765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054475624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318063572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94439765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355262177"/>
                        </a:ext>
                      </a:extLst>
                    </a:gridCol>
                  </a:tblGrid>
                  <a:tr h="7208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r="-327219" b="-4559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r="-197312" b="-4559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r="-97312" b="-4559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b="-4559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643655689"/>
                      </a:ext>
                    </a:extLst>
                  </a:tr>
                  <a:tr h="46094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155263" r="-327219" b="-6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155263" r="-197312" b="-6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155263" r="-97312" b="-6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155263" b="-6078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59492851"/>
                      </a:ext>
                    </a:extLst>
                  </a:tr>
                  <a:tr h="43097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273239" r="-327219" b="-550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273239" r="-197312" b="-550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273239" r="-97312" b="-550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273239" b="-550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97418066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327160" r="-327219" b="-3827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327160" r="-197312" b="-3827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327160" r="-97312" b="-3827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327160" b="-3827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30820556"/>
                      </a:ext>
                    </a:extLst>
                  </a:tr>
                  <a:tr h="4922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432500" r="-327219" b="-28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432500" r="-197312" b="-28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432500" r="-97312" b="-28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432500" b="-28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60455914"/>
                      </a:ext>
                    </a:extLst>
                  </a:tr>
                  <a:tr h="46094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560526" r="-327219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560526" r="-197312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560526" r="-97312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560526" b="-2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013520227"/>
                      </a:ext>
                    </a:extLst>
                  </a:tr>
                  <a:tr h="46094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660526" r="-327219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660526" r="-197312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660526" r="-97312" b="-1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660526" b="-1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336364400"/>
                      </a:ext>
                    </a:extLst>
                  </a:tr>
                  <a:tr h="4650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760526" r="-327219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760526" r="-197312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760526" r="-97312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760526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322212686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684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34954565"/>
                  </p:ext>
                </p:extLst>
              </p:nvPr>
            </p:nvGraphicFramePr>
            <p:xfrm>
              <a:off x="0" y="713215"/>
              <a:ext cx="9144000" cy="42412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xmlns="" val="2657976581"/>
                        </a:ext>
                      </a:extLst>
                    </a:gridCol>
                    <a:gridCol w="1833613">
                      <a:extLst>
                        <a:ext uri="{9D8B030D-6E8A-4147-A177-3AD203B41FA5}">
                          <a16:colId xmlns:a16="http://schemas.microsoft.com/office/drawing/2014/main" xmlns="" val="3054475624"/>
                        </a:ext>
                      </a:extLst>
                    </a:gridCol>
                    <a:gridCol w="2079056">
                      <a:extLst>
                        <a:ext uri="{9D8B030D-6E8A-4147-A177-3AD203B41FA5}">
                          <a16:colId xmlns:a16="http://schemas.microsoft.com/office/drawing/2014/main" xmlns="" val="3318063572"/>
                        </a:ext>
                      </a:extLst>
                    </a:gridCol>
                    <a:gridCol w="2569946">
                      <a:extLst>
                        <a:ext uri="{9D8B030D-6E8A-4147-A177-3AD203B41FA5}">
                          <a16:colId xmlns:a16="http://schemas.microsoft.com/office/drawing/2014/main" xmlns="" val="394439765"/>
                        </a:ext>
                      </a:extLst>
                    </a:gridCol>
                    <a:gridCol w="2204185">
                      <a:extLst>
                        <a:ext uri="{9D8B030D-6E8A-4147-A177-3AD203B41FA5}">
                          <a16:colId xmlns:a16="http://schemas.microsoft.com/office/drawing/2014/main" xmlns="" val="2355262177"/>
                        </a:ext>
                      </a:extLst>
                    </a:gridCol>
                  </a:tblGrid>
                  <a:tr h="4596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effectLst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4(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2(2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sSup>
                                      <m:sSup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−6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+3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2(2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−2</m:t>
                                    </m:r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+4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+4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  <m:sSup>
                                      <m:sSup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+4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5</m:t>
                                    </m:r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−2</m:t>
                                    </m:r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+4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i="1">
                                                <a:effectLst/>
                                                <a:latin typeface="Cambria Math"/>
                                                <a:ea typeface="宋体"/>
                                                <a:cs typeface="Times New Roman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15</m:t>
                                    </m:r>
                                    <m:sSup>
                                      <m:sSup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+4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  <m:sSup>
                                      <m:sSup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  <m:sSup>
                                      <m:sSupPr>
                                        <m:ctrlP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+4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</a:rPr>
                                      <m:t> 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−15</m:t>
                                    </m:r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𝑓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(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)∙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sz="14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′(</m:t>
                                </m:r>
                                <m: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1−4</m:t>
                                        </m:r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d>
                                      <m:d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+4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400" i="1"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4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>
                                        <a:solidFill>
                                          <a:srgbClr val="FF0000"/>
                                        </a:solidFill>
                                      </a:rPr>
                                      <m:t> </m:t>
                                    </m:r>
                                  </m:e>
                                </m:d>
                                <m:r>
                                  <a:rPr lang="en-US" sz="14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′(</m:t>
                                </m:r>
                                <m: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)∙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d>
                                      <m:d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222126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34954565"/>
                  </p:ext>
                </p:extLst>
              </p:nvPr>
            </p:nvGraphicFramePr>
            <p:xfrm>
              <a:off x="0" y="713215"/>
              <a:ext cx="9144000" cy="42412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657976581"/>
                        </a:ext>
                      </a:extLst>
                    </a:gridCol>
                    <a:gridCol w="183361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054475624"/>
                        </a:ext>
                      </a:extLst>
                    </a:gridCol>
                    <a:gridCol w="207905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318063572"/>
                        </a:ext>
                      </a:extLst>
                    </a:gridCol>
                    <a:gridCol w="256994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94439765"/>
                        </a:ext>
                      </a:extLst>
                    </a:gridCol>
                    <a:gridCol w="220418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355262177"/>
                        </a:ext>
                      </a:extLst>
                    </a:gridCol>
                  </a:tblGrid>
                  <a:tr h="7208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4917" t="-847" r="-373422" b="-4906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10264" t="-847" r="-229619" b="-4906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70309" t="-847" r="-85986" b="-4906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847" b="-4906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643655689"/>
                      </a:ext>
                    </a:extLst>
                  </a:tr>
                  <a:tr h="494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4917" t="-146914" r="-373422" b="-6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10264" t="-146914" r="-229619" b="-6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70309" t="-146914" r="-85986" b="-6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146914" b="-6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59492851"/>
                      </a:ext>
                    </a:extLst>
                  </a:tr>
                  <a:tr h="49561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4917" t="-243902" r="-373422" b="-5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10264" t="-243902" r="-229619" b="-5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70309" t="-243902" r="-85986" b="-5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243902" b="-5073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97418066"/>
                      </a:ext>
                    </a:extLst>
                  </a:tr>
                  <a:tr h="49561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4917" t="-348148" r="-373422" b="-4135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10264" t="-348148" r="-229619" b="-4135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70309" t="-348148" r="-85986" b="-4135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348148" b="-4135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30820556"/>
                      </a:ext>
                    </a:extLst>
                  </a:tr>
                  <a:tr h="5269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4917" t="-417241" r="-373422" b="-2850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10264" t="-417241" r="-229619" b="-2850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70309" t="-417241" r="-85986" b="-2850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417241" b="-2850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60455914"/>
                      </a:ext>
                    </a:extLst>
                  </a:tr>
                  <a:tr h="5269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4917" t="-523256" r="-373422" b="-1883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10264" t="-523256" r="-229619" b="-1883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70309" t="-523256" r="-85986" b="-1883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523256" b="-1883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013520227"/>
                      </a:ext>
                    </a:extLst>
                  </a:tr>
                  <a:tr h="5044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4917" t="-645783" r="-373422" b="-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10264" t="-645783" r="-229619" b="-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70309" t="-645783" r="-85986" b="-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645783" b="-951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336364400"/>
                      </a:ext>
                    </a:extLst>
                  </a:tr>
                  <a:tr h="4761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 smtClean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4917" t="-793590" r="-373422" b="-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10264" t="-793590" r="-229619" b="-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70309" t="-793590" r="-85986" b="-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793590" b="-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322212686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89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1933</Words>
  <Application>Microsoft Office PowerPoint</Application>
  <PresentationFormat>On-screen Show (4:3)</PresentationFormat>
  <Paragraphs>206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1_Office Theme</vt:lpstr>
      <vt:lpstr>2_Office Theme</vt:lpstr>
      <vt:lpstr>Quotient Rule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Christopher William Melia-Jones</cp:lastModifiedBy>
  <cp:revision>159</cp:revision>
  <dcterms:created xsi:type="dcterms:W3CDTF">2018-01-26T08:52:52Z</dcterms:created>
  <dcterms:modified xsi:type="dcterms:W3CDTF">2022-03-16T06:45:57Z</dcterms:modified>
</cp:coreProperties>
</file>