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89" r:id="rId2"/>
    <p:sldId id="292" r:id="rId3"/>
    <p:sldId id="294" r:id="rId4"/>
    <p:sldId id="295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8794" autoAdjust="0"/>
  </p:normalViewPr>
  <p:slideViewPr>
    <p:cSldViewPr snapToGrid="0">
      <p:cViewPr varScale="1">
        <p:scale>
          <a:sx n="93" d="100"/>
          <a:sy n="93" d="100"/>
        </p:scale>
        <p:origin x="1116" y="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22/09/2019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01446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The teacher can show both ways of doing these too, via simplifying or via the quotient rule and then simplifying.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E91062-EF12-46A9-B437-7769B7E4707B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29087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E91062-EF12-46A9-B437-7769B7E4707B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9380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E91062-EF12-46A9-B437-7769B7E4707B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93170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22/09/2019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22/09/2019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22/09/2019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22/09/2019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22/09/2019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22/09/2019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22/09/2019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22/09/2019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22/09/2019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22/09/2019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22/09/2019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22/09/2019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Relationship Id="rId9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10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2864" y="139976"/>
            <a:ext cx="6638269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Quotient Rule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Polynomials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91AA12A-6B25-42B6-9A89-D3547DC253D7}"/>
                  </a:ext>
                </a:extLst>
              </p:cNvPr>
              <p:cNvSpPr txBox="1"/>
              <p:nvPr/>
            </p:nvSpPr>
            <p:spPr>
              <a:xfrm>
                <a:off x="4169059" y="3870057"/>
                <a:ext cx="1247073" cy="7012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𝑑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𝑑𝑥</m:t>
                          </m:r>
                        </m:den>
                      </m:f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 </m:t>
                          </m:r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91AA12A-6B25-42B6-9A89-D3547DC253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9059" y="3870057"/>
                <a:ext cx="1247073" cy="70128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8F22519D-410C-4E97-9749-8C7DD5066AE2}"/>
                  </a:ext>
                </a:extLst>
              </p:cNvPr>
              <p:cNvSpPr txBox="1"/>
              <p:nvPr/>
            </p:nvSpPr>
            <p:spPr>
              <a:xfrm>
                <a:off x="3708932" y="4927333"/>
                <a:ext cx="2105961" cy="74116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𝑑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𝑑𝑥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sSupPr>
                            <m:e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𝑥</m:t>
                              </m:r>
                            </m:e>
                            <m:sup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2</m:t>
                              </m:r>
                            </m:sup>
                          </m:s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</m:t>
                          </m:r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+5</m:t>
                          </m:r>
                        </m:num>
                        <m:den>
                          <m:sSup>
                            <m:sSupPr>
                              <m:ctrlP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sSupPr>
                            <m:e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𝑥</m:t>
                              </m:r>
                            </m:e>
                            <m:sup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3</m:t>
                              </m:r>
                            </m:sup>
                          </m:s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−2</m:t>
                          </m:r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8F22519D-410C-4E97-9749-8C7DD5066A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8932" y="4927333"/>
                <a:ext cx="2105961" cy="74116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560371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/>
              <p:nvPr/>
            </p:nvSpPr>
            <p:spPr>
              <a:xfrm>
                <a:off x="410848" y="809393"/>
                <a:ext cx="2628861" cy="7654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Find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𝑑𝑦</m:t>
                        </m:r>
                      </m:num>
                      <m:den>
                        <m:r>
                          <a:rPr kumimoji="0" lang="en-GB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𝑑𝑥</m:t>
                        </m:r>
                      </m:den>
                    </m:f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of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9</m:t>
                        </m:r>
                        <m:sSup>
                          <m:sSupPr>
                            <m:ctrlPr>
                              <a:rPr kumimoji="0" lang="en-GB" sz="32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sSupPr>
                          <m:e>
                            <m:r>
                              <a:rPr kumimoji="0" lang="en-GB" sz="32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𝑥</m:t>
                            </m:r>
                          </m:e>
                          <m:sup>
                            <m:r>
                              <a:rPr kumimoji="0" lang="en-GB" sz="32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2</m:t>
                            </m:r>
                          </m:sup>
                        </m:sSup>
                        <m:r>
                          <a:rPr kumimoji="0" lang="en-GB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−1</m:t>
                        </m:r>
                      </m:num>
                      <m:den>
                        <m:r>
                          <a:rPr kumimoji="0" lang="en-GB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3</m:t>
                        </m:r>
                        <m:r>
                          <a:rPr kumimoji="0" lang="en-GB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𝑥</m:t>
                        </m:r>
                      </m:den>
                    </m:f>
                  </m:oMath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848" y="809393"/>
                <a:ext cx="2628861" cy="765466"/>
              </a:xfrm>
              <a:prstGeom prst="rect">
                <a:avLst/>
              </a:prstGeom>
              <a:blipFill>
                <a:blip r:embed="rId4"/>
                <a:stretch>
                  <a:fillRect l="-9259" b="-192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81C5ADAB-C769-4C76-A7A8-662B4210C126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DrChris_Baker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/>
              <p:nvPr/>
            </p:nvSpPr>
            <p:spPr>
              <a:xfrm>
                <a:off x="144957" y="3748790"/>
                <a:ext cx="3684791" cy="76809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Differentiate</a:t>
                </a:r>
                <a:r>
                  <a:rPr kumimoji="0" lang="en-GB" sz="3200" b="0" i="0" u="none" strike="noStrike" kern="1200" cap="none" spc="0" normalizeH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3200" b="0" i="1" u="none" strike="noStrike" kern="1200" cap="none" spc="0" normalizeH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3200" b="0" i="1" u="none" strike="noStrike" kern="1200" cap="none" spc="0" normalizeH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  <m:sSup>
                          <m:sSupPr>
                            <m:ctrlPr>
                              <a:rPr kumimoji="0" lang="en-GB" sz="3200" b="0" i="1" u="none" strike="noStrike" kern="1200" cap="none" spc="0" normalizeH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sSupPr>
                          <m:e>
                            <m:r>
                              <a:rPr kumimoji="0" lang="en-GB" sz="3200" b="0" i="1" u="none" strike="noStrike" kern="1200" cap="none" spc="0" normalizeH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𝑥</m:t>
                            </m:r>
                          </m:e>
                          <m:sup>
                            <m:r>
                              <a:rPr kumimoji="0" lang="en-GB" sz="3200" b="0" i="1" u="none" strike="noStrike" kern="1200" cap="none" spc="0" normalizeH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2</m:t>
                            </m:r>
                          </m:sup>
                        </m:sSup>
                        <m:r>
                          <a:rPr kumimoji="0" lang="en-GB" sz="3200" b="0" i="1" u="none" strike="noStrike" kern="1200" cap="none" spc="0" normalizeH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−2</m:t>
                        </m:r>
                        <m:r>
                          <a:rPr kumimoji="0" lang="en-GB" sz="3200" b="0" i="1" u="none" strike="noStrike" kern="1200" cap="none" spc="0" normalizeH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𝑥</m:t>
                        </m:r>
                        <m:r>
                          <a:rPr kumimoji="0" lang="en-GB" sz="3200" b="0" i="1" u="none" strike="noStrike" kern="1200" cap="none" spc="0" normalizeH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+1</m:t>
                        </m:r>
                      </m:num>
                      <m:den>
                        <m:r>
                          <a:rPr kumimoji="0" lang="en-GB" sz="3200" b="0" i="1" u="none" strike="noStrike" kern="1200" cap="none" spc="0" normalizeH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3</m:t>
                        </m:r>
                        <m:r>
                          <a:rPr kumimoji="0" lang="en-GB" sz="3200" b="0" i="1" u="none" strike="noStrike" kern="1200" cap="none" spc="0" normalizeH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𝑥</m:t>
                        </m:r>
                        <m:r>
                          <a:rPr kumimoji="0" lang="en-GB" sz="3200" b="0" i="1" u="none" strike="noStrike" kern="1200" cap="none" spc="0" normalizeH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−1</m:t>
                        </m:r>
                      </m:den>
                    </m:f>
                  </m:oMath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957" y="3748790"/>
                <a:ext cx="3684791" cy="768095"/>
              </a:xfrm>
              <a:prstGeom prst="rect">
                <a:avLst/>
              </a:prstGeom>
              <a:blipFill>
                <a:blip r:embed="rId5"/>
                <a:stretch>
                  <a:fillRect l="-6788" b="-1825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027A1C70-2F6C-4529-9F13-586463B72C45}"/>
                  </a:ext>
                </a:extLst>
              </p:cNvPr>
              <p:cNvSpPr txBox="1"/>
              <p:nvPr/>
            </p:nvSpPr>
            <p:spPr>
              <a:xfrm>
                <a:off x="4894458" y="809393"/>
                <a:ext cx="2648097" cy="76809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Find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𝑑𝑦</m:t>
                        </m:r>
                      </m:num>
                      <m:den>
                        <m:r>
                          <a:rPr kumimoji="0" lang="en-GB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𝑑𝑥</m:t>
                        </m:r>
                      </m:den>
                    </m:f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of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  <m:sSup>
                          <m:sSupPr>
                            <m:ctrlPr>
                              <a:rPr kumimoji="0" lang="en-GB" sz="32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sSupPr>
                          <m:e>
                            <m:r>
                              <a:rPr kumimoji="0" lang="en-GB" sz="32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𝑥</m:t>
                            </m:r>
                          </m:e>
                          <m:sup>
                            <m:r>
                              <a:rPr kumimoji="0" lang="en-GB" sz="32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2</m:t>
                            </m:r>
                          </m:sup>
                        </m:sSup>
                        <m:r>
                          <a:rPr kumimoji="0" lang="en-GB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−</m:t>
                        </m:r>
                        <m:r>
                          <a:rPr kumimoji="0" lang="en-GB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𝑥</m:t>
                        </m:r>
                      </m:num>
                      <m:den>
                        <m:r>
                          <a:rPr kumimoji="0" lang="en-GB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  <m:r>
                          <a:rPr kumimoji="0" lang="en-GB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𝑥</m:t>
                        </m:r>
                      </m:den>
                    </m:f>
                  </m:oMath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027A1C70-2F6C-4529-9F13-586463B72C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4458" y="809393"/>
                <a:ext cx="2648097" cy="768095"/>
              </a:xfrm>
              <a:prstGeom prst="rect">
                <a:avLst/>
              </a:prstGeom>
              <a:blipFill>
                <a:blip r:embed="rId6"/>
                <a:stretch>
                  <a:fillRect l="-9447" b="-1825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6B32BD66-830A-434A-99C8-C13E5CDBB206}"/>
                  </a:ext>
                </a:extLst>
              </p:cNvPr>
              <p:cNvSpPr txBox="1"/>
              <p:nvPr/>
            </p:nvSpPr>
            <p:spPr>
              <a:xfrm>
                <a:off x="4894458" y="3748790"/>
                <a:ext cx="3684791" cy="7654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Differentiate</a:t>
                </a:r>
                <a:r>
                  <a:rPr kumimoji="0" lang="en-GB" sz="3200" b="0" i="0" u="none" strike="noStrike" kern="1200" cap="none" spc="0" normalizeH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3200" b="0" i="1" u="none" strike="noStrike" kern="1200" cap="none" spc="0" normalizeH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3200" b="0" i="1" u="none" strike="noStrike" kern="1200" cap="none" spc="0" normalizeH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3</m:t>
                        </m:r>
                        <m:sSup>
                          <m:sSupPr>
                            <m:ctrlPr>
                              <a:rPr kumimoji="0" lang="en-GB" sz="3200" b="0" i="1" u="none" strike="noStrike" kern="1200" cap="none" spc="0" normalizeH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sSupPr>
                          <m:e>
                            <m:r>
                              <a:rPr kumimoji="0" lang="en-GB" sz="3200" b="0" i="1" u="none" strike="noStrike" kern="1200" cap="none" spc="0" normalizeH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𝑥</m:t>
                            </m:r>
                          </m:e>
                          <m:sup>
                            <m:r>
                              <a:rPr kumimoji="0" lang="en-GB" sz="3200" b="0" i="1" u="none" strike="noStrike" kern="1200" cap="none" spc="0" normalizeH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2</m:t>
                            </m:r>
                          </m:sup>
                        </m:sSup>
                        <m:r>
                          <a:rPr kumimoji="0" lang="en-GB" sz="3200" b="0" i="1" u="none" strike="noStrike" kern="1200" cap="none" spc="0" normalizeH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+5</m:t>
                        </m:r>
                        <m:r>
                          <a:rPr kumimoji="0" lang="en-GB" sz="3200" b="0" i="1" u="none" strike="noStrike" kern="1200" cap="none" spc="0" normalizeH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𝑥</m:t>
                        </m:r>
                        <m:r>
                          <a:rPr kumimoji="0" lang="en-GB" sz="3200" b="0" i="1" u="none" strike="noStrike" kern="1200" cap="none" spc="0" normalizeH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−1</m:t>
                        </m:r>
                      </m:num>
                      <m:den>
                        <m:r>
                          <a:rPr kumimoji="0" lang="en-GB" sz="3200" b="0" i="1" u="none" strike="noStrike" kern="1200" cap="none" spc="0" normalizeH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4</m:t>
                        </m:r>
                        <m:r>
                          <a:rPr kumimoji="0" lang="en-GB" sz="3200" b="0" i="1" u="none" strike="noStrike" kern="1200" cap="none" spc="0" normalizeH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𝑥</m:t>
                        </m:r>
                        <m:r>
                          <a:rPr kumimoji="0" lang="en-GB" sz="3200" b="0" i="1" u="none" strike="noStrike" kern="1200" cap="none" spc="0" normalizeH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+1</m:t>
                        </m:r>
                      </m:den>
                    </m:f>
                  </m:oMath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6B32BD66-830A-434A-99C8-C13E5CDBB2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4458" y="3748790"/>
                <a:ext cx="3684791" cy="765466"/>
              </a:xfrm>
              <a:prstGeom prst="rect">
                <a:avLst/>
              </a:prstGeom>
              <a:blipFill>
                <a:blip r:embed="rId7"/>
                <a:stretch>
                  <a:fillRect l="-6788" b="-1825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882340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F7B4C90-B8AE-4951-AF5A-523D330814EB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DrChris_Baker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6F1DF526-6C2A-4D3D-84F0-C9B2C0A4527D}"/>
                  </a:ext>
                </a:extLst>
              </p:cNvPr>
              <p:cNvSpPr/>
              <p:nvPr/>
            </p:nvSpPr>
            <p:spPr>
              <a:xfrm>
                <a:off x="160980" y="6790"/>
                <a:ext cx="3896247" cy="75974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</a:rPr>
                  <a:t>1. 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f>
                      <m:fPr>
                        <m:ctrlP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−1</m:t>
                        </m:r>
                      </m:num>
                      <m:den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2.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f>
                      <m:f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den>
                    </m:f>
                  </m:oMath>
                </a14:m>
                <a:endParaRPr lang="en-GB" sz="2400" dirty="0"/>
              </a:p>
              <a:p>
                <a:pPr>
                  <a:defRPr/>
                </a:pPr>
                <a:endParaRPr lang="en-GB" sz="2400" dirty="0"/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3.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f>
                      <m:f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−4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num>
                      <m:den>
                        <m:sSup>
                          <m:sSupPr>
                            <m:ctrlP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 lvl="0">
                  <a:defRPr/>
                </a:pPr>
                <a:endParaRPr lang="en-GB" sz="2400" dirty="0">
                  <a:solidFill>
                    <a:srgbClr val="007FFF"/>
                  </a:solidFill>
                </a:endParaRPr>
              </a:p>
              <a:p>
                <a:pPr lvl="0"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4.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−4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den>
                    </m:f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</a:rPr>
                  <a:t> </a:t>
                </a:r>
              </a:p>
              <a:p>
                <a:pPr lvl="0"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5. </a:t>
                </a:r>
                <a14:m>
                  <m:oMath xmlns:m="http://schemas.openxmlformats.org/officeDocument/2006/math">
                    <m:r>
                      <a:rPr lang="en-GB" sz="2400" b="0" i="0" smtClean="0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den>
                    </m:f>
                  </m:oMath>
                </a14:m>
                <a:r>
                  <a:rPr lang="en-GB" sz="2400" b="0" dirty="0"/>
                  <a:t> </a:t>
                </a:r>
              </a:p>
              <a:p>
                <a:pPr>
                  <a:defRPr/>
                </a:pPr>
                <a:endParaRPr lang="en-GB" sz="2400" dirty="0"/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6.</a:t>
                </a:r>
                <a14:m>
                  <m:oMath xmlns:m="http://schemas.openxmlformats.org/officeDocument/2006/math">
                    <m:r>
                      <a:rPr lang="en-GB" sz="2400" b="0" i="0" smtClean="0">
                        <a:latin typeface="Cambria Math" panose="02040503050406030204" pitchFamily="18" charset="0"/>
                      </a:rPr>
                      <m:t>   </m:t>
                    </m:r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f>
                      <m:f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+2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den>
                    </m:f>
                  </m:oMath>
                </a14:m>
                <a:endParaRPr lang="en-GB" sz="2400" dirty="0"/>
              </a:p>
              <a:p>
                <a:pPr>
                  <a:defRPr/>
                </a:pPr>
                <a:endParaRPr lang="en-GB" sz="240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7.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f>
                      <m:f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den>
                    </m:f>
                  </m:oMath>
                </a14:m>
                <a:endParaRPr lang="en-GB" sz="2400" dirty="0"/>
              </a:p>
              <a:p>
                <a:pPr>
                  <a:defRPr/>
                </a:pPr>
                <a:endParaRPr lang="en-GB" sz="2400" dirty="0"/>
              </a:p>
              <a:p>
                <a:pPr>
                  <a:defRPr/>
                </a:pPr>
                <a:endParaRPr lang="en-GB" sz="2400" dirty="0"/>
              </a:p>
              <a:p>
                <a:pPr>
                  <a:defRPr/>
                </a:pPr>
                <a:endParaRPr lang="en-GB" sz="2400" dirty="0"/>
              </a:p>
              <a:p>
                <a:pPr>
                  <a:defRPr/>
                </a:pPr>
                <a:endParaRPr lang="en-GB" sz="2400" dirty="0"/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6F1DF526-6C2A-4D3D-84F0-C9B2C0A4527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980" y="6790"/>
                <a:ext cx="3896247" cy="7597464"/>
              </a:xfrm>
              <a:prstGeom prst="rect">
                <a:avLst/>
              </a:prstGeom>
              <a:blipFill>
                <a:blip r:embed="rId4"/>
                <a:stretch>
                  <a:fillRect l="-234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BCF99578-3B88-4504-9A2E-EAB2EF9A8C6A}"/>
                  </a:ext>
                </a:extLst>
              </p:cNvPr>
              <p:cNvSpPr/>
              <p:nvPr/>
            </p:nvSpPr>
            <p:spPr>
              <a:xfrm>
                <a:off x="4373506" y="109532"/>
                <a:ext cx="3896247" cy="749371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8.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sz="2400" i="1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sSup>
                          <m:sSupPr>
                            <m:ctrlP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d>
                          </m:e>
                          <m:sup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GB" sz="240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endParaRPr lang="en-GB" sz="240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9.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f>
                      <m:f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num>
                      <m:den>
                        <m:sSup>
                          <m:sSupPr>
                            <m:ctrlP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d>
                          </m:e>
                          <m:sup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GB" sz="2400" dirty="0"/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400" dirty="0">
                  <a:solidFill>
                    <a:srgbClr val="007FFF"/>
                  </a:solidFill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</a:rPr>
                  <a:t>10. 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f>
                      <m:fPr>
                        <m:ctrlP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−1</m:t>
                        </m:r>
                      </m:num>
                      <m:den>
                        <m:sSup>
                          <m:sSupPr>
                            <m:ctrlPr>
                              <a:rPr kumimoji="0" lang="en-GB" sz="2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kumimoji="0" lang="en-GB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kumimoji="0" lang="en-GB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kumimoji="0" lang="en-GB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d>
                          </m:e>
                          <m:sup>
                            <m:r>
                              <a:rPr kumimoji="0" lang="en-GB" sz="2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den>
                    </m:f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 lvl="0"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11.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f>
                      <m:f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  <m:sSup>
                          <m:sSupPr>
                            <m:ctrlP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+4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num>
                      <m:den>
                        <m:sSup>
                          <m:sSupPr>
                            <m:ctrlP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d>
                          </m:e>
                          <m:sup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 lvl="0"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12. </a:t>
                </a:r>
                <a14:m>
                  <m:oMath xmlns:m="http://schemas.openxmlformats.org/officeDocument/2006/math">
                    <m:r>
                      <a:rPr lang="en-GB" sz="2400" b="0" i="0" smtClean="0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f>
                      <m:f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  <m:sSup>
                          <m:sSupPr>
                            <m:ctrlP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  <m:sSup>
                          <m:sSupPr>
                            <m:ctrlP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+4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num>
                      <m:den>
                        <m:sSup>
                          <m:sSupPr>
                            <m:ctrlP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d>
                          </m:e>
                          <m:sup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GB" sz="2400" b="0" dirty="0"/>
              </a:p>
              <a:p>
                <a:pPr>
                  <a:defRPr/>
                </a:pPr>
                <a:endParaRPr lang="en-GB" sz="2400" dirty="0"/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13.</a:t>
                </a:r>
                <a14:m>
                  <m:oMath xmlns:m="http://schemas.openxmlformats.org/officeDocument/2006/math">
                    <m:r>
                      <a:rPr lang="en-GB" sz="2400" b="0" i="0" smtClean="0">
                        <a:latin typeface="Cambria Math" panose="02040503050406030204" pitchFamily="18" charset="0"/>
                      </a:rPr>
                      <m:t>   </m:t>
                    </m:r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f>
                      <m:f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endParaRPr lang="en-GB" sz="2400" dirty="0"/>
              </a:p>
              <a:p>
                <a:pPr>
                  <a:defRPr/>
                </a:pPr>
                <a:endParaRPr lang="en-GB" sz="240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14.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f>
                      <m:f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den>
                    </m:f>
                  </m:oMath>
                </a14:m>
                <a:endParaRPr lang="en-GB" sz="2400" dirty="0"/>
              </a:p>
              <a:p>
                <a:pPr>
                  <a:defRPr/>
                </a:pPr>
                <a:endParaRPr lang="en-GB" sz="2400" dirty="0"/>
              </a:p>
              <a:p>
                <a:pPr>
                  <a:defRPr/>
                </a:pPr>
                <a:endParaRPr lang="en-GB" sz="2400" dirty="0"/>
              </a:p>
              <a:p>
                <a:pPr>
                  <a:defRPr/>
                </a:pPr>
                <a:endParaRPr lang="en-GB" sz="2400" dirty="0"/>
              </a:p>
            </p:txBody>
          </p:sp>
        </mc:Choice>
        <mc:Fallback xmlns="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BCF99578-3B88-4504-9A2E-EAB2EF9A8C6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3506" y="109532"/>
                <a:ext cx="3896247" cy="7493718"/>
              </a:xfrm>
              <a:prstGeom prst="rect">
                <a:avLst/>
              </a:prstGeom>
              <a:blipFill>
                <a:blip r:embed="rId5"/>
                <a:stretch>
                  <a:fillRect l="-234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943010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F7B4C90-B8AE-4951-AF5A-523D330814EB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DrChris_Baker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2783761B-4DB3-43D2-9053-5CB7638A728E}"/>
                  </a:ext>
                </a:extLst>
              </p:cNvPr>
              <p:cNvSpPr/>
              <p:nvPr/>
            </p:nvSpPr>
            <p:spPr>
              <a:xfrm>
                <a:off x="140432" y="243096"/>
                <a:ext cx="3896247" cy="775898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</a:rPr>
                  <a:t>1. 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f>
                      <m:fPr>
                        <m:ctrlP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−1</m:t>
                        </m:r>
                      </m:num>
                      <m:den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kumimoji="0" lang="en-GB" sz="24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kumimoji="0" lang="en-GB" sz="24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kumimoji="0" lang="en-GB" sz="2400" b="0" i="1" u="none" strike="noStrike" kern="1200" cap="none" spc="0" normalizeH="0" baseline="0" noProof="0" dirty="0" smtClean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kumimoji="0" lang="en-GB" sz="2400" b="0" i="1" u="none" strike="noStrike" kern="1200" cap="none" spc="0" normalizeH="0" baseline="0" noProof="0" dirty="0" smtClean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kumimoji="0" lang="en-GB" sz="2400" b="0" i="1" u="none" strike="noStrike" kern="1200" cap="none" spc="0" normalizeH="0" baseline="0" noProof="0" dirty="0" smtClean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2.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f>
                      <m:f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den>
                    </m:f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GB" sz="2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GB" sz="2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GB" sz="2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  <m:r>
                                  <a:rPr lang="en-GB" sz="2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2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d>
                          </m:e>
                          <m:sup>
                            <m:r>
                              <a:rPr lang="en-GB" sz="2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GB" sz="2400" dirty="0"/>
              </a:p>
              <a:p>
                <a:pPr>
                  <a:defRPr/>
                </a:pPr>
                <a:endParaRPr lang="en-GB" sz="2400" dirty="0"/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3.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f>
                      <m:f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−4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num>
                      <m:den>
                        <m:sSup>
                          <m:sSupPr>
                            <m:ctrlP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+2</m:t>
                        </m:r>
                      </m:num>
                      <m:den>
                        <m:sSup>
                          <m:sSupPr>
                            <m:ctrlPr>
                              <a:rPr lang="en-GB" sz="2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sz="2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den>
                    </m:f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 lvl="0">
                  <a:defRPr/>
                </a:pPr>
                <a:endParaRPr lang="en-GB" sz="2400" dirty="0">
                  <a:solidFill>
                    <a:srgbClr val="007FFF"/>
                  </a:solidFill>
                </a:endParaRPr>
              </a:p>
              <a:p>
                <a:pPr lvl="0"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4.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−4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den>
                    </m:f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(2</m:t>
                        </m:r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+1)</m:t>
                        </m:r>
                      </m:num>
                      <m:den>
                        <m:sSup>
                          <m:sSupPr>
                            <m:ctrlPr>
                              <a:rPr lang="en-GB" sz="2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GB" sz="2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p>
                                  <m:sSupPr>
                                    <m:ctrlPr>
                                      <a:rPr lang="en-GB" sz="2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2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sz="2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sz="2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−4</m:t>
                                </m:r>
                                <m:r>
                                  <a:rPr lang="en-GB" sz="2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2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d>
                          </m:e>
                          <m:sup>
                            <m:r>
                              <a:rPr lang="en-GB" sz="2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</a:rPr>
                  <a:t> </a:t>
                </a:r>
              </a:p>
              <a:p>
                <a:pPr lvl="0"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5. </a:t>
                </a:r>
                <a14:m>
                  <m:oMath xmlns:m="http://schemas.openxmlformats.org/officeDocument/2006/math">
                    <m:r>
                      <a:rPr lang="en-GB" sz="2400" b="0" i="0" smtClean="0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den>
                    </m:f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num>
                      <m:den>
                        <m:sSup>
                          <m:sSupPr>
                            <m:ctrlPr>
                              <a:rPr lang="en-GB" sz="2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GB" sz="2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GB" sz="2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  <m:r>
                                  <a:rPr lang="en-GB" sz="2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2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d>
                          </m:e>
                          <m:sup>
                            <m:r>
                              <a:rPr lang="en-GB" sz="2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GB" sz="2400" b="0" dirty="0"/>
                  <a:t> </a:t>
                </a:r>
              </a:p>
              <a:p>
                <a:pPr>
                  <a:defRPr/>
                </a:pPr>
                <a:endParaRPr lang="en-GB" sz="2400" dirty="0"/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6.</a:t>
                </a:r>
                <a14:m>
                  <m:oMath xmlns:m="http://schemas.openxmlformats.org/officeDocument/2006/math">
                    <m:r>
                      <a:rPr lang="en-GB" sz="2400" b="0" i="0" smtClean="0">
                        <a:latin typeface="Cambria Math" panose="02040503050406030204" pitchFamily="18" charset="0"/>
                      </a:rPr>
                      <m:t>   </m:t>
                    </m:r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f>
                      <m:f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+2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den>
                    </m:f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num>
                      <m:den>
                        <m:sSup>
                          <m:sSupPr>
                            <m:ctrlPr>
                              <a:rPr lang="en-GB" sz="2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GB" sz="2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GB" sz="2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  <m:r>
                                  <a:rPr lang="en-GB" sz="2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2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d>
                          </m:e>
                          <m:sup>
                            <m:r>
                              <a:rPr lang="en-GB" sz="2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GB" sz="2400" dirty="0"/>
              </a:p>
              <a:p>
                <a:pPr>
                  <a:defRPr/>
                </a:pPr>
                <a:endParaRPr lang="en-GB" sz="240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7.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f>
                      <m:f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den>
                    </m:f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sSup>
                          <m:sSupPr>
                            <m:ctrlPr>
                              <a:rPr lang="en-GB" sz="2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GB" sz="2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GB" sz="2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  <m:r>
                                  <a:rPr lang="en-GB" sz="2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2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+1</m:t>
                                </m:r>
                              </m:e>
                            </m:d>
                          </m:e>
                          <m:sup>
                            <m:r>
                              <a:rPr lang="en-GB" sz="2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GB" sz="2400" dirty="0"/>
              </a:p>
              <a:p>
                <a:pPr>
                  <a:defRPr/>
                </a:pPr>
                <a:endParaRPr lang="en-GB" sz="2400" dirty="0"/>
              </a:p>
              <a:p>
                <a:pPr>
                  <a:defRPr/>
                </a:pPr>
                <a:endParaRPr lang="en-GB" sz="2400" dirty="0"/>
              </a:p>
              <a:p>
                <a:pPr>
                  <a:defRPr/>
                </a:pPr>
                <a:endParaRPr lang="en-GB" sz="2400" dirty="0"/>
              </a:p>
              <a:p>
                <a:pPr>
                  <a:defRPr/>
                </a:pPr>
                <a:endParaRPr lang="en-GB" sz="2400" dirty="0"/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2783761B-4DB3-43D2-9053-5CB7638A728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432" y="243096"/>
                <a:ext cx="3896247" cy="7758984"/>
              </a:xfrm>
              <a:prstGeom prst="rect">
                <a:avLst/>
              </a:prstGeom>
              <a:blipFill>
                <a:blip r:embed="rId4"/>
                <a:stretch>
                  <a:fillRect l="-23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070E7D71-6162-4C0D-8A3A-D1C4EA3AE227}"/>
                  </a:ext>
                </a:extLst>
              </p:cNvPr>
              <p:cNvSpPr/>
              <p:nvPr/>
            </p:nvSpPr>
            <p:spPr>
              <a:xfrm>
                <a:off x="4301587" y="0"/>
                <a:ext cx="4472543" cy="759970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8.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sz="2400" i="1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sSup>
                          <m:sSupPr>
                            <m:ctrlP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d>
                          </m:e>
                          <m:sup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4(</m:t>
                        </m:r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+1)</m:t>
                        </m:r>
                      </m:num>
                      <m:den>
                        <m:sSup>
                          <m:sSupPr>
                            <m:ctrlPr>
                              <a:rPr lang="en-GB" sz="2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GB" sz="2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GB" sz="2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2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d>
                          </m:e>
                          <m:sup>
                            <m:r>
                              <a:rPr lang="en-GB" sz="2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den>
                    </m:f>
                  </m:oMath>
                </a14:m>
                <a:endParaRPr lang="en-GB" sz="240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endParaRPr lang="en-GB" sz="240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9.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f>
                      <m:f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num>
                      <m:den>
                        <m:sSup>
                          <m:sSupPr>
                            <m:ctrlP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d>
                          </m:e>
                          <m:sup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2(2</m:t>
                        </m:r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+1)</m:t>
                        </m:r>
                      </m:num>
                      <m:den>
                        <m:sSup>
                          <m:sSupPr>
                            <m:ctrlPr>
                              <a:rPr lang="en-GB" sz="2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GB" sz="2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GB" sz="2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2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d>
                          </m:e>
                          <m:sup>
                            <m:r>
                              <a:rPr lang="en-GB" sz="2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den>
                    </m:f>
                  </m:oMath>
                </a14:m>
                <a:endParaRPr lang="en-GB" sz="2400" dirty="0"/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400" dirty="0">
                  <a:solidFill>
                    <a:srgbClr val="007FFF"/>
                  </a:solidFill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</a:rPr>
                  <a:t>10. 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f>
                      <m:fPr>
                        <m:ctrlP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−1</m:t>
                        </m:r>
                      </m:num>
                      <m:den>
                        <m:sSup>
                          <m:sSupPr>
                            <m:ctrlPr>
                              <a:rPr kumimoji="0" lang="en-GB" sz="2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kumimoji="0" lang="en-GB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kumimoji="0" lang="en-GB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kumimoji="0" lang="en-GB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d>
                          </m:e>
                          <m:sup>
                            <m:r>
                              <a:rPr kumimoji="0" lang="en-GB" sz="2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den>
                    </m:f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8</m:t>
                        </m:r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+1</m:t>
                        </m:r>
                      </m:num>
                      <m:den>
                        <m:sSup>
                          <m:sSupPr>
                            <m:ctrlPr>
                              <a:rPr kumimoji="0" lang="en-GB" sz="2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kumimoji="0" lang="en-GB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kumimoji="0" lang="en-GB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kumimoji="0" lang="en-GB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d>
                          </m:e>
                          <m:sup>
                            <m:r>
                              <a:rPr kumimoji="0" lang="en-GB" sz="2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  <m:t>4</m:t>
                            </m:r>
                          </m:sup>
                        </m:sSup>
                      </m:den>
                    </m:f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 lvl="0"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11.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f>
                      <m:f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  <m:sSup>
                          <m:sSupPr>
                            <m:ctrlP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+4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num>
                      <m:den>
                        <m:sSup>
                          <m:sSupPr>
                            <m:ctrlP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d>
                          </m:e>
                          <m:sup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sSup>
                          <m:sSupPr>
                            <m:ctrlPr>
                              <a:rPr lang="en-GB" sz="2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GB" sz="2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GB" sz="2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2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d>
                          </m:e>
                          <m:sup>
                            <m:r>
                              <a:rPr lang="en-GB" sz="2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den>
                    </m:f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 lvl="0"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12. </a:t>
                </a:r>
                <a14:m>
                  <m:oMath xmlns:m="http://schemas.openxmlformats.org/officeDocument/2006/math">
                    <m:r>
                      <a:rPr lang="en-GB" sz="2400" b="0" i="0" smtClean="0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f>
                      <m:f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  <m:sSup>
                          <m:sSupPr>
                            <m:ctrlP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  <m:sSup>
                          <m:sSupPr>
                            <m:ctrlP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+4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num>
                      <m:den>
                        <m:sSup>
                          <m:sSupPr>
                            <m:ctrlP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d>
                          </m:e>
                          <m:sup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  <m:sSup>
                          <m:sSupPr>
                            <m:ctrlPr>
                              <a:rPr lang="en-GB" sz="2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sz="2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−15</m:t>
                        </m:r>
                        <m:sSup>
                          <m:sSupPr>
                            <m:ctrlPr>
                              <a:rPr lang="en-GB" sz="2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sz="2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−2</m:t>
                        </m:r>
                      </m:num>
                      <m:den>
                        <m:sSup>
                          <m:sSupPr>
                            <m:ctrlPr>
                              <a:rPr lang="en-GB" sz="2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GB" sz="2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GB" sz="2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2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d>
                          </m:e>
                          <m:sup>
                            <m:r>
                              <a:rPr lang="en-GB" sz="2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den>
                    </m:f>
                  </m:oMath>
                </a14:m>
                <a:endParaRPr lang="en-GB" sz="2400" b="0" dirty="0"/>
              </a:p>
              <a:p>
                <a:pPr>
                  <a:defRPr/>
                </a:pPr>
                <a:endParaRPr lang="en-GB" sz="2400" dirty="0"/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13.</a:t>
                </a:r>
                <a14:m>
                  <m:oMath xmlns:m="http://schemas.openxmlformats.org/officeDocument/2006/math">
                    <m:r>
                      <a:rPr lang="en-GB" sz="2400" b="0" i="0" smtClean="0">
                        <a:latin typeface="Cambria Math" panose="02040503050406030204" pitchFamily="18" charset="0"/>
                      </a:rPr>
                      <m:t>   </m:t>
                    </m:r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f>
                      <m:f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en-GB" sz="2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1−4</m:t>
                            </m:r>
                            <m:r>
                              <a:rPr lang="en-GB" sz="2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sSup>
                          <m:sSupPr>
                            <m:ctrlPr>
                              <a:rPr lang="en-GB" sz="2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  <m:sup>
                            <m:r>
                              <a:rPr lang="en-GB" sz="2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  <m:d>
                          <m:dPr>
                            <m:ctrlPr>
                              <a:rPr lang="en-GB" sz="2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+4</m:t>
                        </m:r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  <m:sSup>
                          <m:sSupPr>
                            <m:ctrlPr>
                              <a:rPr lang="en-GB" sz="2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GB" sz="2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GB" sz="2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d>
                          </m:e>
                          <m:sup>
                            <m:r>
                              <a:rPr lang="en-GB" sz="2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GB" sz="2400" dirty="0"/>
              </a:p>
              <a:p>
                <a:pPr>
                  <a:defRPr/>
                </a:pPr>
                <a:endParaRPr lang="en-GB" sz="240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14.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f>
                      <m:f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den>
                    </m:f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en-GB" sz="2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4</m:t>
                            </m:r>
                            <m:r>
                              <a:rPr lang="en-GB" sz="2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GB" sz="2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−1</m:t>
                            </m:r>
                          </m:e>
                        </m:d>
                        <m:sSup>
                          <m:sSupPr>
                            <m:ctrlPr>
                              <a:rPr lang="en-GB" sz="2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  <m:sup>
                            <m:r>
                              <a:rPr lang="en-GB" sz="2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  <m:d>
                          <m:dPr>
                            <m:ctrlPr>
                              <a:rPr lang="en-GB" sz="2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sSup>
                          <m:sSupPr>
                            <m:ctrlPr>
                              <a:rPr lang="en-GB" sz="2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GB" sz="2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GB" sz="2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  <m:r>
                                  <a:rPr lang="en-GB" sz="2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2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d>
                          </m:e>
                          <m:sup>
                            <m:r>
                              <a:rPr lang="en-GB" sz="2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GB" sz="2400" dirty="0"/>
              </a:p>
              <a:p>
                <a:pPr>
                  <a:defRPr/>
                </a:pPr>
                <a:endParaRPr lang="en-GB" sz="2400" dirty="0"/>
              </a:p>
              <a:p>
                <a:pPr>
                  <a:defRPr/>
                </a:pPr>
                <a:endParaRPr lang="en-GB" sz="2400" dirty="0"/>
              </a:p>
              <a:p>
                <a:pPr>
                  <a:defRPr/>
                </a:pPr>
                <a:endParaRPr lang="en-GB" sz="2400" dirty="0"/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070E7D71-6162-4C0D-8A3A-D1C4EA3AE22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1587" y="0"/>
                <a:ext cx="4472543" cy="7599709"/>
              </a:xfrm>
              <a:prstGeom prst="rect">
                <a:avLst/>
              </a:prstGeom>
              <a:blipFill>
                <a:blip r:embed="rId5"/>
                <a:stretch>
                  <a:fillRect l="-218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167977616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217</Words>
  <Application>Microsoft Office PowerPoint</Application>
  <PresentationFormat>On-screen Show (4:3)</PresentationFormat>
  <Paragraphs>81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 Theme</vt:lpstr>
      <vt:lpstr>Quotient Rule Polynomials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151</cp:revision>
  <dcterms:created xsi:type="dcterms:W3CDTF">2018-01-26T08:52:52Z</dcterms:created>
  <dcterms:modified xsi:type="dcterms:W3CDTF">2019-09-22T15:05:48Z</dcterms:modified>
</cp:coreProperties>
</file>