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306" r:id="rId3"/>
    <p:sldId id="302" r:id="rId4"/>
    <p:sldId id="30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6792" autoAdjust="0"/>
  </p:normalViewPr>
  <p:slideViewPr>
    <p:cSldViewPr snapToGrid="0">
      <p:cViewPr varScale="1">
        <p:scale>
          <a:sx n="99" d="100"/>
          <a:sy n="99" d="100"/>
        </p:scale>
        <p:origin x="20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28/09/2019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7680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42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13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024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498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2016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546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2966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811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4267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33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80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136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itle 1">
                <a:extLst>
                  <a:ext uri="{FF2B5EF4-FFF2-40B4-BE49-F238E27FC236}">
                    <a16:creationId xmlns:a16="http://schemas.microsoft.com/office/drawing/2014/main" id="{6C234B59-77E6-4F07-BCF0-1455703AF1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20582" y="152210"/>
                <a:ext cx="7502835" cy="1386864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 fontScale="97500"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GB" sz="3200" b="1" dirty="0">
                    <a:solidFill>
                      <a:schemeClr val="bg1"/>
                    </a:solidFill>
                  </a:rPr>
                  <a:t>Quadratic Equations: </a:t>
                </a:r>
                <a:br>
                  <a:rPr lang="en-GB" sz="3200" b="1" dirty="0">
                    <a:solidFill>
                      <a:schemeClr val="bg1"/>
                    </a:solidFill>
                  </a:rPr>
                </a:br>
                <a:endParaRPr lang="en-GB" sz="3200" b="1" dirty="0">
                  <a:solidFill>
                    <a:schemeClr val="bg1"/>
                  </a:solidFill>
                </a:endParaRPr>
              </a:p>
              <a:p>
                <a:r>
                  <a:rPr lang="en-GB" sz="3200" b="1" dirty="0">
                    <a:solidFill>
                      <a:schemeClr val="bg1"/>
                    </a:solidFill>
                  </a:rPr>
                  <a:t>Solving by factorising when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3200" b="1" dirty="0">
                    <a:solidFill>
                      <a:schemeClr val="bg1"/>
                    </a:solidFill>
                  </a:rPr>
                  <a:t>&gt;1</a:t>
                </a:r>
              </a:p>
            </p:txBody>
          </p:sp>
        </mc:Choice>
        <mc:Fallback xmlns="">
          <p:sp>
            <p:nvSpPr>
              <p:cNvPr id="17" name="Title 1">
                <a:extLst>
                  <a:ext uri="{FF2B5EF4-FFF2-40B4-BE49-F238E27FC236}">
                    <a16:creationId xmlns:a16="http://schemas.microsoft.com/office/drawing/2014/main" id="{6C234B59-77E6-4F07-BCF0-1455703AF1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582" y="152210"/>
                <a:ext cx="7502835" cy="1386864"/>
              </a:xfrm>
              <a:prstGeom prst="rect">
                <a:avLst/>
              </a:prstGeom>
              <a:blipFill>
                <a:blip r:embed="rId7"/>
                <a:stretch>
                  <a:fillRect l="-1382" t="-7489" r="-1382" b="-145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40BF51E-2BC4-497A-99D5-14F556A220E1}"/>
                  </a:ext>
                </a:extLst>
              </p:cNvPr>
              <p:cNvSpPr/>
              <p:nvPr/>
            </p:nvSpPr>
            <p:spPr>
              <a:xfrm>
                <a:off x="3648274" y="4088598"/>
                <a:ext cx="2343751" cy="14275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+6</m:t>
                    </m:r>
                    <m:r>
                      <a:rPr lang="en-GB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+4 </m:t>
                    </m:r>
                  </m:oMath>
                </a14:m>
                <a:r>
                  <a:rPr lang="en-GB" sz="2000" dirty="0">
                    <a:solidFill>
                      <a:schemeClr val="bg1"/>
                    </a:solidFill>
                  </a:rPr>
                  <a:t> = 0 </a:t>
                </a:r>
              </a:p>
              <a:p>
                <a:pPr marL="514350" indent="-514350" algn="ctr">
                  <a:lnSpc>
                    <a:spcPct val="150000"/>
                  </a:lnSpc>
                  <a:buFont typeface="+mj-lt"/>
                  <a:buAutoNum type="arabicPeriod"/>
                </a:pPr>
                <a:endParaRPr lang="en-GB" sz="2000" dirty="0">
                  <a:solidFill>
                    <a:schemeClr val="bg1"/>
                  </a:solidFill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−4 </m:t>
                    </m:r>
                  </m:oMath>
                </a14:m>
                <a:r>
                  <a:rPr lang="en-GB" sz="2000" dirty="0">
                    <a:solidFill>
                      <a:schemeClr val="bg1"/>
                    </a:solidFill>
                  </a:rPr>
                  <a:t> = 0 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40BF51E-2BC4-497A-99D5-14F556A220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274" y="4088598"/>
                <a:ext cx="2343751" cy="1427507"/>
              </a:xfrm>
              <a:prstGeom prst="rect">
                <a:avLst/>
              </a:prstGeom>
              <a:blipFill>
                <a:blip r:embed="rId8"/>
                <a:stretch>
                  <a:fillRect b="-68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473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mathsmiles_k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830179" y="718721"/>
                <a:ext cx="10515600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 +1 </m:t>
                    </m:r>
                  </m:oMath>
                </a14:m>
                <a:r>
                  <a:rPr lang="en-GB" dirty="0"/>
                  <a:t> = 0 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 +1 </m:t>
                    </m:r>
                  </m:oMath>
                </a14:m>
                <a:r>
                  <a:rPr lang="en-GB" dirty="0"/>
                  <a:t> = 0 </a:t>
                </a: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179" y="718721"/>
                <a:ext cx="10515600" cy="4351338"/>
              </a:xfrm>
              <a:prstGeom prst="rect">
                <a:avLst/>
              </a:prstGeom>
              <a:blipFill>
                <a:blip r:embed="rId2"/>
                <a:stretch>
                  <a:fillRect l="-116" t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mathsmiles_k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298053" y="0"/>
                <a:ext cx="8614941" cy="4853772"/>
              </a:xfrm>
              <a:prstGeom prst="rect">
                <a:avLst/>
              </a:prstGeom>
            </p:spPr>
            <p:txBody>
              <a:bodyPr vert="horz" lIns="91440" tIns="45720" rIns="91440" bIns="45720" numCol="2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007FFF"/>
                    </a:solidFill>
                  </a:rPr>
                  <a:t>1.  </a:t>
                </a:r>
                <a:r>
                  <a:rPr lang="en-GB" sz="2800" dirty="0"/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 +2 </m:t>
                    </m:r>
                  </m:oMath>
                </a14:m>
                <a:r>
                  <a:rPr lang="en-GB" sz="2800" dirty="0"/>
                  <a:t> = 0 </a:t>
                </a:r>
              </a:p>
              <a:p>
                <a:pPr algn="l">
                  <a:lnSpc>
                    <a:spcPct val="150000"/>
                  </a:lnSpc>
                </a:pPr>
                <a:endParaRPr lang="en-GB" sz="2800" dirty="0">
                  <a:solidFill>
                    <a:srgbClr val="007FFF"/>
                  </a:solidFill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 +4 </m:t>
                    </m:r>
                  </m:oMath>
                </a14:m>
                <a:r>
                  <a:rPr lang="en-GB" sz="2800" dirty="0"/>
                  <a:t> = 0 </a:t>
                </a:r>
              </a:p>
              <a:p>
                <a:pPr algn="l">
                  <a:lnSpc>
                    <a:spcPct val="150000"/>
                  </a:lnSpc>
                </a:pPr>
                <a:endParaRPr lang="en-GB" sz="2800" dirty="0">
                  <a:solidFill>
                    <a:srgbClr val="007FFF"/>
                  </a:solidFill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 −4 </m:t>
                    </m:r>
                  </m:oMath>
                </a14:m>
                <a:r>
                  <a:rPr lang="en-GB" sz="2800" dirty="0"/>
                  <a:t> = 0 </a:t>
                </a:r>
              </a:p>
              <a:p>
                <a:pPr algn="l">
                  <a:lnSpc>
                    <a:spcPct val="150000"/>
                  </a:lnSpc>
                </a:pPr>
                <a:endParaRPr lang="en-GB" sz="2800" dirty="0">
                  <a:solidFill>
                    <a:srgbClr val="007FFF"/>
                  </a:solidFill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 +4 </m:t>
                    </m:r>
                  </m:oMath>
                </a14:m>
                <a:r>
                  <a:rPr lang="en-GB" sz="2800" dirty="0"/>
                  <a:t> = 0</a:t>
                </a:r>
              </a:p>
              <a:p>
                <a:pPr algn="l">
                  <a:lnSpc>
                    <a:spcPct val="150000"/>
                  </a:lnSpc>
                </a:pPr>
                <a:endParaRPr lang="en-GB" sz="2800" dirty="0">
                  <a:solidFill>
                    <a:srgbClr val="007FFF"/>
                  </a:solidFill>
                </a:endParaRPr>
              </a:p>
              <a:p>
                <a:pPr algn="l">
                  <a:lnSpc>
                    <a:spcPct val="150000"/>
                  </a:lnSpc>
                </a:pPr>
                <a:endParaRPr lang="en-GB" sz="2800" dirty="0">
                  <a:solidFill>
                    <a:srgbClr val="007FFF"/>
                  </a:solidFill>
                </a:endParaRPr>
              </a:p>
              <a:p>
                <a:pPr algn="l">
                  <a:lnSpc>
                    <a:spcPct val="150000"/>
                  </a:lnSpc>
                </a:pPr>
                <a:endParaRPr lang="en-GB" sz="2800" dirty="0">
                  <a:solidFill>
                    <a:srgbClr val="007FFF"/>
                  </a:solidFill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007FFF"/>
                    </a:solidFill>
                  </a:rPr>
                  <a:t>5.  </a:t>
                </a:r>
                <a:r>
                  <a:rPr lang="en-GB" sz="2800" dirty="0"/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>
                        <a:latin typeface="Cambria Math" panose="02040503050406030204" pitchFamily="18" charset="0"/>
                      </a:rPr>
                      <m:t>−4=0</m:t>
                    </m:r>
                  </m:oMath>
                </a14:m>
                <a:endParaRPr lang="en-GB" sz="2800" dirty="0">
                  <a:latin typeface="Cambria Math" panose="02040503050406030204" pitchFamily="18" charset="0"/>
                </a:endParaRPr>
              </a:p>
              <a:p>
                <a:pPr algn="l">
                  <a:lnSpc>
                    <a:spcPct val="150000"/>
                  </a:lnSpc>
                </a:pPr>
                <a:endParaRPr lang="en-GB" sz="2800" dirty="0">
                  <a:solidFill>
                    <a:srgbClr val="007FFF"/>
                  </a:solidFill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−10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+4 </m:t>
                    </m:r>
                  </m:oMath>
                </a14:m>
                <a:r>
                  <a:rPr lang="en-GB" sz="2800" dirty="0"/>
                  <a:t>=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2800" i="1" dirty="0">
                  <a:latin typeface="Cambria Math" panose="02040503050406030204" pitchFamily="18" charset="0"/>
                </a:endParaRPr>
              </a:p>
              <a:p>
                <a:pPr algn="l">
                  <a:lnSpc>
                    <a:spcPct val="150000"/>
                  </a:lnSpc>
                </a:pPr>
                <a:endParaRPr lang="en-GB" sz="2800" dirty="0">
                  <a:solidFill>
                    <a:srgbClr val="007FFF"/>
                  </a:solidFill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−4=</m:t>
                    </m:r>
                  </m:oMath>
                </a14:m>
                <a:r>
                  <a:rPr lang="en-GB" sz="2800" dirty="0"/>
                  <a:t>0  </a:t>
                </a:r>
              </a:p>
              <a:p>
                <a:pPr algn="l">
                  <a:lnSpc>
                    <a:spcPct val="150000"/>
                  </a:lnSpc>
                </a:pPr>
                <a:endParaRPr lang="en-GB" sz="2800" dirty="0">
                  <a:solidFill>
                    <a:srgbClr val="007FFF"/>
                  </a:solidFill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+10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sz="2800" dirty="0"/>
                  <a:t>=0</a:t>
                </a:r>
              </a:p>
              <a:p>
                <a:pPr algn="l">
                  <a:lnSpc>
                    <a:spcPct val="150000"/>
                  </a:lnSpc>
                </a:pPr>
                <a:endParaRPr lang="en-GB" sz="2800" dirty="0"/>
              </a:p>
              <a:p>
                <a:pPr algn="l">
                  <a:lnSpc>
                    <a:spcPct val="150000"/>
                  </a:lnSpc>
                </a:pPr>
                <a:endParaRPr lang="en-GB" sz="2800" dirty="0"/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53" y="0"/>
                <a:ext cx="8614941" cy="4853772"/>
              </a:xfrm>
              <a:prstGeom prst="rect">
                <a:avLst/>
              </a:prstGeom>
              <a:blipFill>
                <a:blip r:embed="rId2"/>
                <a:stretch>
                  <a:fillRect l="-1486" b="-121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8359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mathsmiles_k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298053" y="0"/>
                <a:ext cx="8614941" cy="4853772"/>
              </a:xfrm>
              <a:prstGeom prst="rect">
                <a:avLst/>
              </a:prstGeom>
            </p:spPr>
            <p:txBody>
              <a:bodyPr vert="horz" lIns="91440" tIns="45720" rIns="91440" bIns="45720" numCol="2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007FFF"/>
                    </a:solidFill>
                  </a:rPr>
                  <a:t>1.  </a:t>
                </a:r>
                <a:r>
                  <a:rPr lang="en-GB" sz="2800" dirty="0"/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 +2 </m:t>
                    </m:r>
                  </m:oMath>
                </a14:m>
                <a:r>
                  <a:rPr lang="en-GB" sz="2800" dirty="0"/>
                  <a:t> = 0 </a:t>
                </a:r>
              </a:p>
              <a:p>
                <a:pPr algn="l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>
                    <a:solidFill>
                      <a:srgbClr val="FF0000"/>
                    </a:solidFill>
                  </a:rPr>
                  <a:t>=-1 </a:t>
                </a:r>
              </a:p>
              <a:p>
                <a:pPr algn="l"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 +4 </m:t>
                    </m:r>
                  </m:oMath>
                </a14:m>
                <a:r>
                  <a:rPr lang="en-GB" sz="2800" dirty="0"/>
                  <a:t> = 0 </a:t>
                </a:r>
              </a:p>
              <a:p>
                <a:pPr algn="l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>
                    <a:solidFill>
                      <a:srgbClr val="FF0000"/>
                    </a:solidFill>
                  </a:rPr>
                  <a:t>=-1 and -2</a:t>
                </a:r>
              </a:p>
              <a:p>
                <a:pPr algn="l"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 −4 </m:t>
                    </m:r>
                  </m:oMath>
                </a14:m>
                <a:r>
                  <a:rPr lang="en-GB" sz="2800" dirty="0"/>
                  <a:t> = 0 </a:t>
                </a:r>
              </a:p>
              <a:p>
                <a:pPr algn="l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>
                    <a:solidFill>
                      <a:srgbClr val="FF0000"/>
                    </a:solidFill>
                  </a:rPr>
                  <a:t>=-1 and 2</a:t>
                </a:r>
              </a:p>
              <a:p>
                <a:pPr algn="l"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 +4 </m:t>
                    </m:r>
                  </m:oMath>
                </a14:m>
                <a:r>
                  <a:rPr lang="en-GB" sz="2800" dirty="0"/>
                  <a:t> = 0</a:t>
                </a:r>
              </a:p>
              <a:p>
                <a:pPr algn="l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>
                    <a:solidFill>
                      <a:srgbClr val="FF0000"/>
                    </a:solidFill>
                  </a:rPr>
                  <a:t>=1 and 2 </a:t>
                </a:r>
              </a:p>
              <a:p>
                <a:pPr algn="l">
                  <a:lnSpc>
                    <a:spcPct val="150000"/>
                  </a:lnSpc>
                </a:pPr>
                <a:endParaRPr lang="en-GB" sz="2800" dirty="0">
                  <a:solidFill>
                    <a:srgbClr val="007FFF"/>
                  </a:solidFill>
                </a:endParaRPr>
              </a:p>
              <a:p>
                <a:pPr algn="l">
                  <a:lnSpc>
                    <a:spcPct val="150000"/>
                  </a:lnSpc>
                </a:pPr>
                <a:endParaRPr lang="en-GB" sz="2800" dirty="0">
                  <a:solidFill>
                    <a:srgbClr val="007FFF"/>
                  </a:solidFill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007FFF"/>
                    </a:solidFill>
                  </a:rPr>
                  <a:t>5.  </a:t>
                </a:r>
                <a:r>
                  <a:rPr lang="en-GB" sz="2800" dirty="0"/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>
                        <a:latin typeface="Cambria Math" panose="02040503050406030204" pitchFamily="18" charset="0"/>
                      </a:rPr>
                      <m:t>−4=0</m:t>
                    </m:r>
                  </m:oMath>
                </a14:m>
                <a:endParaRPr lang="en-GB" sz="2800" dirty="0">
                  <a:latin typeface="Cambria Math" panose="02040503050406030204" pitchFamily="18" charset="0"/>
                </a:endParaRPr>
              </a:p>
              <a:p>
                <a:pPr algn="l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rgbClr val="FF0000"/>
                    </a:solidFill>
                  </a:rPr>
                  <a:t> and 2</a:t>
                </a:r>
              </a:p>
              <a:p>
                <a:pPr algn="l"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−10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+4 </m:t>
                    </m:r>
                  </m:oMath>
                </a14:m>
                <a:r>
                  <a:rPr lang="en-GB" sz="2800" dirty="0"/>
                  <a:t>=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2800" i="1" dirty="0">
                  <a:latin typeface="Cambria Math" panose="02040503050406030204" pitchFamily="18" charset="0"/>
                </a:endParaRPr>
              </a:p>
              <a:p>
                <a:pPr algn="l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rgbClr val="FF0000"/>
                    </a:solidFill>
                  </a:rPr>
                  <a:t> and 1</a:t>
                </a:r>
              </a:p>
              <a:p>
                <a:pPr algn="l"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−4=</m:t>
                    </m:r>
                  </m:oMath>
                </a14:m>
                <a:r>
                  <a:rPr lang="en-GB" sz="2800" dirty="0"/>
                  <a:t>0  </a:t>
                </a:r>
              </a:p>
              <a:p>
                <a:pPr algn="l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rgbClr val="FF0000"/>
                    </a:solidFill>
                  </a:rPr>
                  <a:t> and -1</a:t>
                </a:r>
              </a:p>
              <a:p>
                <a:pPr algn="l"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+10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sz="2800" dirty="0"/>
                  <a:t>=0</a:t>
                </a:r>
              </a:p>
              <a:p>
                <a:pPr algn="l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</a:rPr>
                  <a:t>=-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rgbClr val="FF0000"/>
                    </a:solidFill>
                  </a:rPr>
                  <a:t> and -1</a:t>
                </a:r>
              </a:p>
              <a:p>
                <a:pPr algn="l">
                  <a:lnSpc>
                    <a:spcPct val="150000"/>
                  </a:lnSpc>
                </a:pPr>
                <a:endParaRPr lang="en-GB" sz="2800" dirty="0"/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53" y="0"/>
                <a:ext cx="8614941" cy="4853772"/>
              </a:xfrm>
              <a:prstGeom prst="rect">
                <a:avLst/>
              </a:prstGeom>
              <a:blipFill>
                <a:blip r:embed="rId2"/>
                <a:stretch>
                  <a:fillRect l="-1486" b="-423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7986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1626</TotalTime>
  <Words>245</Words>
  <Application>Microsoft Office PowerPoint</Application>
  <PresentationFormat>On-screen Show (4:3)</PresentationFormat>
  <Paragraphs>53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85</cp:revision>
  <dcterms:created xsi:type="dcterms:W3CDTF">2018-01-26T08:52:52Z</dcterms:created>
  <dcterms:modified xsi:type="dcterms:W3CDTF">2019-09-28T09:43:00Z</dcterms:modified>
</cp:coreProperties>
</file>