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4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8794" autoAdjust="0"/>
  </p:normalViewPr>
  <p:slideViewPr>
    <p:cSldViewPr snapToGrid="0">
      <p:cViewPr varScale="1">
        <p:scale>
          <a:sx n="101" d="100"/>
          <a:sy n="101" d="100"/>
        </p:scale>
        <p:origin x="195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	</a:t>
            </a:r>
          </a:p>
          <a:p>
            <a:r>
              <a:rPr lang="en-GB" dirty="0"/>
              <a:t>101+111 (base 2) = 1100  	110+101 (base 2) = 1011</a:t>
            </a:r>
          </a:p>
          <a:p>
            <a:r>
              <a:rPr lang="en-GB" dirty="0"/>
              <a:t>211+120 (base 3) = 1101	315+403 (base 6) = 1122</a:t>
            </a:r>
          </a:p>
          <a:p>
            <a:r>
              <a:rPr lang="en-GB" dirty="0"/>
              <a:t>1A+41 (base 16)  =  5b	39+3C (base 16)  = 75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914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38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51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Addition in different bases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3519340" y="3908157"/>
                <a:ext cx="210692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400" b="0" i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0+11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(base 2)</a:t>
                </a: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9340" y="3908157"/>
                <a:ext cx="2106923" cy="369332"/>
              </a:xfrm>
              <a:prstGeom prst="rect">
                <a:avLst/>
              </a:prstGeom>
              <a:blipFill>
                <a:blip r:embed="rId8"/>
                <a:stretch>
                  <a:fillRect l="-3757" t="-24590" r="-8960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BED8FE0-7B5E-48A9-92C2-03B8203E4182}"/>
                  </a:ext>
                </a:extLst>
              </p:cNvPr>
              <p:cNvSpPr txBox="1"/>
              <p:nvPr/>
            </p:nvSpPr>
            <p:spPr>
              <a:xfrm>
                <a:off x="3517736" y="4770060"/>
                <a:ext cx="210852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14+43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(base 5)</a:t>
                </a: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BED8FE0-7B5E-48A9-92C2-03B8203E41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7736" y="4770060"/>
                <a:ext cx="2108527" cy="369332"/>
              </a:xfrm>
              <a:prstGeom prst="rect">
                <a:avLst/>
              </a:prstGeom>
              <a:blipFill>
                <a:blip r:embed="rId9"/>
                <a:stretch>
                  <a:fillRect l="-3757" t="-24590" r="-8960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6F243C6-2CDC-4E84-B2C8-7EF4F10F9B11}"/>
                  </a:ext>
                </a:extLst>
              </p:cNvPr>
              <p:cNvSpPr txBox="1"/>
              <p:nvPr/>
            </p:nvSpPr>
            <p:spPr>
              <a:xfrm>
                <a:off x="3317356" y="5701144"/>
                <a:ext cx="229107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400" b="0" i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2400" b="0" i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+34 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(base 16)</a:t>
                </a: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6F243C6-2CDC-4E84-B2C8-7EF4F10F9B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7356" y="5701144"/>
                <a:ext cx="2291076" cy="369332"/>
              </a:xfrm>
              <a:prstGeom prst="rect">
                <a:avLst/>
              </a:prstGeom>
              <a:blipFill>
                <a:blip r:embed="rId10"/>
                <a:stretch>
                  <a:fillRect l="-3191" t="-24590" r="-8245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383700" y="662005"/>
                <a:ext cx="327294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3200" i="1" noProof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3200" b="0" i="1" noProof="0" smtClean="0">
                        <a:latin typeface="Cambria Math" panose="02040503050406030204" pitchFamily="18" charset="0"/>
                      </a:rPr>
                      <m:t>01+111</m:t>
                    </m:r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(base 2)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700" y="662005"/>
                <a:ext cx="3272947" cy="492443"/>
              </a:xfrm>
              <a:prstGeom prst="rect">
                <a:avLst/>
              </a:prstGeom>
              <a:blipFill>
                <a:blip r:embed="rId4"/>
                <a:stretch>
                  <a:fillRect t="-25000" r="-6518" b="-5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49970DB-0197-42DE-B3D1-28B4E55AB92B}"/>
                  </a:ext>
                </a:extLst>
              </p:cNvPr>
              <p:cNvSpPr txBox="1"/>
              <p:nvPr/>
            </p:nvSpPr>
            <p:spPr>
              <a:xfrm>
                <a:off x="4895003" y="662005"/>
                <a:ext cx="327294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10+101</m:t>
                    </m:r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(base 2)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49970DB-0197-42DE-B3D1-28B4E55AB9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5003" y="662005"/>
                <a:ext cx="3272947" cy="492443"/>
              </a:xfrm>
              <a:prstGeom prst="rect">
                <a:avLst/>
              </a:prstGeom>
              <a:blipFill>
                <a:blip r:embed="rId5"/>
                <a:stretch>
                  <a:fillRect t="-25000" r="-6518" b="-5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574D901-588B-44F8-9128-C17022C33AAC}"/>
                  </a:ext>
                </a:extLst>
              </p:cNvPr>
              <p:cNvSpPr txBox="1"/>
              <p:nvPr/>
            </p:nvSpPr>
            <p:spPr>
              <a:xfrm>
                <a:off x="371408" y="2754790"/>
                <a:ext cx="327294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11+120 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(base 3)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574D901-588B-44F8-9128-C17022C33A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408" y="2754790"/>
                <a:ext cx="3272947" cy="492443"/>
              </a:xfrm>
              <a:prstGeom prst="rect">
                <a:avLst/>
              </a:prstGeom>
              <a:blipFill>
                <a:blip r:embed="rId6"/>
                <a:stretch>
                  <a:fillRect t="-24691" r="-6518" b="-493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B31CDCE-1907-4182-9242-5366245091A4}"/>
                  </a:ext>
                </a:extLst>
              </p:cNvPr>
              <p:cNvSpPr txBox="1"/>
              <p:nvPr/>
            </p:nvSpPr>
            <p:spPr>
              <a:xfrm>
                <a:off x="4895003" y="2754789"/>
                <a:ext cx="327294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15+403</m:t>
                    </m:r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(base 6)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B31CDCE-1907-4182-9242-5366245091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5003" y="2754789"/>
                <a:ext cx="3272947" cy="492443"/>
              </a:xfrm>
              <a:prstGeom prst="rect">
                <a:avLst/>
              </a:prstGeom>
              <a:blipFill>
                <a:blip r:embed="rId7"/>
                <a:stretch>
                  <a:fillRect t="-24691" r="-6518" b="-493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ED2DF16-01A5-4BFA-B4E7-7B4C2E766A5A}"/>
                  </a:ext>
                </a:extLst>
              </p:cNvPr>
              <p:cNvSpPr txBox="1"/>
              <p:nvPr/>
            </p:nvSpPr>
            <p:spPr>
              <a:xfrm>
                <a:off x="371407" y="4601353"/>
                <a:ext cx="306218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</m:t>
                    </m:r>
                    <m:r>
                      <m:rPr>
                        <m:sty m:val="p"/>
                      </m:rPr>
                      <a:rPr kumimoji="0" lang="en-GB" sz="32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A</m:t>
                    </m:r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+41 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(base 16)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ED2DF16-01A5-4BFA-B4E7-7B4C2E766A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407" y="4601353"/>
                <a:ext cx="3062185" cy="492443"/>
              </a:xfrm>
              <a:prstGeom prst="rect">
                <a:avLst/>
              </a:prstGeom>
              <a:blipFill>
                <a:blip r:embed="rId8"/>
                <a:stretch>
                  <a:fillRect t="-24691" r="-6972" b="-493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31D6EE3-81F3-48DC-9703-D0FDC978C55C}"/>
                  </a:ext>
                </a:extLst>
              </p:cNvPr>
              <p:cNvSpPr txBox="1"/>
              <p:nvPr/>
            </p:nvSpPr>
            <p:spPr>
              <a:xfrm>
                <a:off x="4770512" y="4520232"/>
                <a:ext cx="306173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9+3</m:t>
                    </m:r>
                    <m:r>
                      <m:rPr>
                        <m:sty m:val="p"/>
                      </m:rPr>
                      <a:rPr lang="en-GB" sz="3200" b="0" i="0" smtClean="0">
                        <a:latin typeface="Cambria Math" panose="02040503050406030204" pitchFamily="18" charset="0"/>
                      </a:rPr>
                      <m:t>C</m:t>
                    </m:r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(base 16)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31D6EE3-81F3-48DC-9703-D0FDC978C5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0512" y="4520232"/>
                <a:ext cx="3061736" cy="492443"/>
              </a:xfrm>
              <a:prstGeom prst="rect">
                <a:avLst/>
              </a:prstGeom>
              <a:blipFill>
                <a:blip r:embed="rId9"/>
                <a:stretch>
                  <a:fillRect t="-25000" r="-5976" b="-5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1" grpId="0"/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B6D86C3-25A7-47B7-9E39-8B48B2EA16E1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B8413A0-FAB0-4B1B-BBF8-EF0F2FA29C8B}"/>
                  </a:ext>
                </a:extLst>
              </p:cNvPr>
              <p:cNvSpPr/>
              <p:nvPr/>
            </p:nvSpPr>
            <p:spPr>
              <a:xfrm>
                <a:off x="163757" y="117693"/>
                <a:ext cx="3896247" cy="67403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1.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10+11 </m:t>
                    </m:r>
                    <m:d>
                      <m:d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 2</m:t>
                        </m:r>
                      </m:e>
                    </m:d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2.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100+110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2</m:t>
                        </m:r>
                      </m:e>
                    </m:d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3.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1+1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12</m:t>
                        </m:r>
                      </m:e>
                    </m:d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4.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+1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7</m:t>
                        </m:r>
                      </m:e>
                    </m:d>
                  </m:oMath>
                </a14:m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5.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7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+4 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12</m:t>
                        </m:r>
                      </m:e>
                    </m:d>
                  </m:oMath>
                </a14:m>
                <a:endParaRPr lang="en-GB" sz="2400" b="0" dirty="0"/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6.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11+5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7</m:t>
                        </m:r>
                      </m:e>
                    </m:d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7.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6+21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7</m:t>
                        </m:r>
                      </m:e>
                    </m:d>
                  </m:oMath>
                </a14:m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8.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+11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12</m:t>
                        </m:r>
                      </m:e>
                    </m:d>
                  </m:oMath>
                </a14:m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9.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m:rPr>
                        <m:sty m:val="p"/>
                      </m:rPr>
                      <a:rPr lang="en-GB" sz="2400" b="0" i="0" dirty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+10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12</m:t>
                        </m:r>
                      </m:e>
                    </m:d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B8413A0-FAB0-4B1B-BBF8-EF0F2FA29C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757" y="117693"/>
                <a:ext cx="3896247" cy="6740307"/>
              </a:xfrm>
              <a:prstGeom prst="rect">
                <a:avLst/>
              </a:prstGeom>
              <a:blipFill>
                <a:blip r:embed="rId4"/>
                <a:stretch>
                  <a:fillRect l="-2504" t="-7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5CA66884-CC34-462C-BFEB-BDC1D489A575}"/>
                  </a:ext>
                </a:extLst>
              </p:cNvPr>
              <p:cNvSpPr/>
              <p:nvPr/>
            </p:nvSpPr>
            <p:spPr>
              <a:xfrm>
                <a:off x="3951943" y="97602"/>
                <a:ext cx="4235616" cy="67403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10.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1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A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+3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D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 16</m:t>
                        </m:r>
                      </m:e>
                    </m:d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11.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i="1"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2+2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E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16</m:t>
                        </m:r>
                      </m:e>
                    </m:d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12.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20+2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E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16</m:t>
                        </m:r>
                      </m:e>
                    </m:d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13.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21+2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E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16</m:t>
                        </m:r>
                      </m:e>
                    </m:d>
                  </m:oMath>
                </a14:m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14.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i="1" dirty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m:rPr>
                        <m:sty m:val="p"/>
                      </m:rPr>
                      <a:rPr lang="en-GB" sz="2400" b="0" i="0" dirty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+2</m:t>
                    </m:r>
                    <m:r>
                      <m:rPr>
                        <m:sty m:val="p"/>
                      </m:rPr>
                      <a:rPr lang="en-GB" sz="2400" b="0" i="0" dirty="0" smtClean="0">
                        <a:latin typeface="Cambria Math" panose="02040503050406030204" pitchFamily="18" charset="0"/>
                      </a:rPr>
                      <m:t>E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 16</m:t>
                        </m:r>
                      </m:e>
                    </m:d>
                  </m:oMath>
                </a14:m>
                <a:endParaRPr lang="en-GB" sz="2400" b="0" dirty="0"/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15.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6+1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7</m:t>
                        </m:r>
                      </m:e>
                    </m:d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16.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i="1" dirty="0" smtClean="0">
                        <a:latin typeface="Cambria Math" panose="02040503050406030204" pitchFamily="18" charset="0"/>
                      </a:rPr>
                      <m:t>F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+1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16</m:t>
                        </m:r>
                      </m:e>
                    </m:d>
                  </m:oMath>
                </a14:m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17.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𝐹𝐹𝐹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+111 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16</m:t>
                        </m:r>
                      </m:e>
                    </m:d>
                  </m:oMath>
                </a14:m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18.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𝐹𝐸𝐴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01+1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𝐹𝐸𝐴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2 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16</m:t>
                        </m:r>
                      </m:e>
                    </m:d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5CA66884-CC34-462C-BFEB-BDC1D489A57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1943" y="97602"/>
                <a:ext cx="4235616" cy="6740307"/>
              </a:xfrm>
              <a:prstGeom prst="rect">
                <a:avLst/>
              </a:prstGeom>
              <a:blipFill>
                <a:blip r:embed="rId5"/>
                <a:stretch>
                  <a:fillRect l="-2158" t="-7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F1DF526-6C2A-4D3D-84F0-C9B2C0A4527D}"/>
                  </a:ext>
                </a:extLst>
              </p:cNvPr>
              <p:cNvSpPr/>
              <p:nvPr/>
            </p:nvSpPr>
            <p:spPr>
              <a:xfrm>
                <a:off x="163757" y="117693"/>
                <a:ext cx="3896247" cy="67403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1.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10+11 </m:t>
                    </m:r>
                    <m:d>
                      <m:d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 2</m:t>
                        </m:r>
                      </m:e>
                    </m:d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2.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100+110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2</m:t>
                        </m:r>
                      </m:e>
                    </m:d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3.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1+1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12</m:t>
                        </m:r>
                      </m:e>
                    </m:d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4.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+1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7</m:t>
                        </m:r>
                      </m:e>
                    </m:d>
                  </m:oMath>
                </a14:m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5.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7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+4 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12</m:t>
                        </m:r>
                      </m:e>
                    </m:d>
                  </m:oMath>
                </a14:m>
                <a:endParaRPr lang="en-GB" sz="2400" b="0" dirty="0"/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6.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11+5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7</m:t>
                        </m:r>
                      </m:e>
                    </m:d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7.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6+21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7</m:t>
                        </m:r>
                      </m:e>
                    </m:d>
                  </m:oMath>
                </a14:m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8.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+11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12</m:t>
                        </m:r>
                      </m:e>
                    </m:d>
                  </m:oMath>
                </a14:m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9.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m:rPr>
                        <m:sty m:val="p"/>
                      </m:rPr>
                      <a:rPr lang="en-GB" sz="2400" b="0" i="0" dirty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+10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12</m:t>
                        </m:r>
                      </m:e>
                    </m:d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F1DF526-6C2A-4D3D-84F0-C9B2C0A452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757" y="117693"/>
                <a:ext cx="3896247" cy="6740307"/>
              </a:xfrm>
              <a:prstGeom prst="rect">
                <a:avLst/>
              </a:prstGeom>
              <a:blipFill>
                <a:blip r:embed="rId4"/>
                <a:stretch>
                  <a:fillRect l="-2504" t="-7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6A4DC6D-A9CB-46E4-819D-C1DCE01043C9}"/>
                  </a:ext>
                </a:extLst>
              </p:cNvPr>
              <p:cNvSpPr/>
              <p:nvPr/>
            </p:nvSpPr>
            <p:spPr>
              <a:xfrm>
                <a:off x="3951943" y="97602"/>
                <a:ext cx="4235616" cy="67403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10.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1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A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+3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D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 16</m:t>
                        </m:r>
                      </m:e>
                    </m:d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11.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i="1"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2+2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E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16</m:t>
                        </m:r>
                      </m:e>
                    </m:d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12.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20+2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E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16</m:t>
                        </m:r>
                      </m:e>
                    </m:d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13.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21+2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E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16</m:t>
                        </m:r>
                      </m:e>
                    </m:d>
                  </m:oMath>
                </a14:m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14.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i="1" dirty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m:rPr>
                        <m:sty m:val="p"/>
                      </m:rPr>
                      <a:rPr lang="en-GB" sz="2400" b="0" i="0" dirty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+2</m:t>
                    </m:r>
                    <m:r>
                      <m:rPr>
                        <m:sty m:val="p"/>
                      </m:rPr>
                      <a:rPr lang="en-GB" sz="2400" b="0" i="0" dirty="0" smtClean="0">
                        <a:latin typeface="Cambria Math" panose="02040503050406030204" pitchFamily="18" charset="0"/>
                      </a:rPr>
                      <m:t>E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 16</m:t>
                        </m:r>
                      </m:e>
                    </m:d>
                  </m:oMath>
                </a14:m>
                <a:endParaRPr lang="en-GB" sz="2400" b="0" dirty="0"/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15.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6+1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7</m:t>
                        </m:r>
                      </m:e>
                    </m:d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16.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i="1" dirty="0" smtClean="0">
                        <a:latin typeface="Cambria Math" panose="02040503050406030204" pitchFamily="18" charset="0"/>
                      </a:rPr>
                      <m:t>F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+1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16</m:t>
                        </m:r>
                      </m:e>
                    </m:d>
                  </m:oMath>
                </a14:m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17.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𝐹𝐹𝐹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+111 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16</m:t>
                        </m:r>
                      </m:e>
                    </m:d>
                  </m:oMath>
                </a14:m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18.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𝐹𝐸𝐴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01+1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𝐹𝐸𝐴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2 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16</m:t>
                        </m:r>
                      </m:e>
                    </m:d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6A4DC6D-A9CB-46E4-819D-C1DCE01043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1943" y="97602"/>
                <a:ext cx="4235616" cy="6740307"/>
              </a:xfrm>
              <a:prstGeom prst="rect">
                <a:avLst/>
              </a:prstGeom>
              <a:blipFill>
                <a:blip r:embed="rId5"/>
                <a:stretch>
                  <a:fillRect l="-2158" t="-7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7E1824D8-48F3-4F42-9B4D-5C7D1D5600E3}"/>
              </a:ext>
            </a:extLst>
          </p:cNvPr>
          <p:cNvSpPr/>
          <p:nvPr/>
        </p:nvSpPr>
        <p:spPr>
          <a:xfrm>
            <a:off x="3145737" y="117692"/>
            <a:ext cx="2333493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101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1010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B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16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40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40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3A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019988-E7FC-4214-A02D-5FAA2679D4D8}"/>
              </a:ext>
            </a:extLst>
          </p:cNvPr>
          <p:cNvSpPr/>
          <p:nvPr/>
        </p:nvSpPr>
        <p:spPr>
          <a:xfrm>
            <a:off x="7930247" y="117691"/>
            <a:ext cx="1213753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57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D0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D00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D01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D0B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10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10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1110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11E8A3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08629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1182</TotalTime>
  <Words>274</Words>
  <Application>Microsoft Office PowerPoint</Application>
  <PresentationFormat>On-screen Show (4:3)</PresentationFormat>
  <Paragraphs>131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Addition in different bases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161</cp:revision>
  <dcterms:created xsi:type="dcterms:W3CDTF">2018-01-26T08:52:52Z</dcterms:created>
  <dcterms:modified xsi:type="dcterms:W3CDTF">2019-09-11T09:59:31Z</dcterms:modified>
</cp:coreProperties>
</file>