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9" r:id="rId2"/>
    <p:sldId id="292" r:id="rId3"/>
    <p:sldId id="294" r:id="rId4"/>
    <p:sldId id="295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88794" autoAdjust="0"/>
  </p:normalViewPr>
  <p:slideViewPr>
    <p:cSldViewPr snapToGrid="0">
      <p:cViewPr varScale="1">
        <p:scale>
          <a:sx n="93" d="100"/>
          <a:sy n="93" d="100"/>
        </p:scale>
        <p:origin x="111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01446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1x2 (mod 3) = 2	1x4 (mod 5) = 4</a:t>
            </a:r>
          </a:p>
          <a:p>
            <a:r>
              <a:rPr lang="en-GB" dirty="0"/>
              <a:t>3x5 (mod 3) = 0	2x3 (mod 5) = 1</a:t>
            </a:r>
          </a:p>
          <a:p>
            <a:r>
              <a:rPr lang="en-GB" dirty="0"/>
              <a:t>12x8 (mod 16) = 0	3x11(mod 12) = 9	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991458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380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1E91062-EF12-46A9-B437-7769B7E4707B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515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22/09/2019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10" Type="http://schemas.openxmlformats.org/officeDocument/2006/relationships/image" Target="../media/image7.png"/><Relationship Id="rId4" Type="http://schemas.openxmlformats.org/officeDocument/2006/relationships/image" Target="../media/image1.png"/><Relationship Id="rId9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11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Relationship Id="rId9" Type="http://schemas.openxmlformats.org/officeDocument/2006/relationships/image" Target="../media/image1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52864" y="139976"/>
            <a:ext cx="663826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Modulo arithmetic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Multiplication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7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Practice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/>
              <p:nvPr/>
            </p:nvSpPr>
            <p:spPr>
              <a:xfrm>
                <a:off x="3656491" y="3870057"/>
                <a:ext cx="191776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1×0 (</m:t>
                      </m:r>
                      <m:r>
                        <m:rPr>
                          <m:sty m:val="p"/>
                        </m:rPr>
                        <a:rPr kumimoji="0" lang="en-GB" sz="2400" b="0" i="0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mod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prstClr val="white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2)</m:t>
                      </m:r>
                    </m:oMath>
                  </m:oMathPara>
                </a14:m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prstClr val="white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A91AA12A-6B25-42B6-9A89-D3547DC253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6491" y="3870057"/>
                <a:ext cx="1917769" cy="369332"/>
              </a:xfrm>
              <a:prstGeom prst="rect">
                <a:avLst/>
              </a:prstGeom>
              <a:blipFill>
                <a:blip r:embed="rId8"/>
                <a:stretch>
                  <a:fillRect l="-3503" r="-5414" b="-3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/>
              <p:nvPr/>
            </p:nvSpPr>
            <p:spPr>
              <a:xfrm>
                <a:off x="3829615" y="4731960"/>
                <a:ext cx="174464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lang="en-GB" sz="240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4</m:t>
                    </m:r>
                    <m:r>
                      <a:rPr lang="en-GB" sz="2400" b="0" i="1" smtClean="0">
                        <a:solidFill>
                          <a:prstClr val="white"/>
                        </a:solidFill>
                        <a:latin typeface="Cambria Math" panose="02040503050406030204" pitchFamily="18" charset="0"/>
                      </a:rPr>
                      <m:t>×3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(</a:t>
                </a:r>
                <a:r>
                  <a:rPr lang="en-GB" sz="2400" dirty="0">
                    <a:solidFill>
                      <a:prstClr val="white"/>
                    </a:solidFill>
                    <a:latin typeface="Calibri" panose="020F0502020204030204"/>
                  </a:rPr>
                  <a:t>mod</a:t>
                </a:r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 5)</a:t>
                </a:r>
              </a:p>
            </p:txBody>
          </p:sp>
        </mc:Choice>
        <mc:Fallback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CBED8FE0-7B5E-48A9-92C2-03B8203E418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9615" y="4731960"/>
                <a:ext cx="1744645" cy="369332"/>
              </a:xfrm>
              <a:prstGeom prst="rect">
                <a:avLst/>
              </a:prstGeom>
              <a:blipFill>
                <a:blip r:embed="rId9"/>
                <a:stretch>
                  <a:fillRect l="-4895" t="-24590" r="-10839" b="-4918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/>
              <p:nvPr/>
            </p:nvSpPr>
            <p:spPr>
              <a:xfrm>
                <a:off x="3318059" y="5663044"/>
                <a:ext cx="223837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algn="r">
                  <a:defRPr/>
                </a:pP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prstClr val="white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11×15 </m:t>
                    </m:r>
                  </m:oMath>
                </a14:m>
                <a:r>
                  <a:rPr kumimoji="0" lang="en-GB" sz="2400" b="0" i="0" u="none" strike="noStrike" kern="1200" cap="none" spc="0" normalizeH="0" baseline="0" noProof="0" dirty="0">
                    <a:ln>
                      <a:noFill/>
                    </a:ln>
                    <a:solidFill>
                      <a:prstClr val="white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16)</a:t>
                </a:r>
              </a:p>
            </p:txBody>
          </p:sp>
        </mc:Choice>
        <mc:Fallback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E6F243C6-2CDC-4E84-B2C8-7EF4F10F9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18059" y="5663044"/>
                <a:ext cx="2238370" cy="369332"/>
              </a:xfrm>
              <a:prstGeom prst="rect">
                <a:avLst/>
              </a:prstGeom>
              <a:blipFill>
                <a:blip r:embed="rId10"/>
                <a:stretch>
                  <a:fillRect l="-3542" t="-26230" r="-8447" b="-4754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5603716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81C5ADAB-C769-4C76-A7A8-662B4210C126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/>
              <p:nvPr/>
            </p:nvSpPr>
            <p:spPr>
              <a:xfrm>
                <a:off x="383700" y="662005"/>
                <a:ext cx="233358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×2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3)</a:t>
                </a: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8460B414-114B-4C8A-A820-7B5C5C59B80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662005"/>
                <a:ext cx="2333588" cy="492443"/>
              </a:xfrm>
              <a:prstGeom prst="rect">
                <a:avLst/>
              </a:prstGeom>
              <a:blipFill>
                <a:blip r:embed="rId4"/>
                <a:stretch>
                  <a:fillRect t="-25000" r="-9399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/>
              <p:nvPr/>
            </p:nvSpPr>
            <p:spPr>
              <a:xfrm>
                <a:off x="4895003" y="662005"/>
                <a:ext cx="233358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</a:t>
                </a:r>
                <a:r>
                  <a:rPr lang="en-GB" sz="3200" noProof="0" dirty="0">
                    <a:latin typeface="Calibri" panose="020F0502020204030204"/>
                  </a:rPr>
                  <a:t>5</a:t>
                </a:r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)</a:t>
                </a:r>
              </a:p>
            </p:txBody>
          </p:sp>
        </mc:Choice>
        <mc:Fallback xmlns="">
          <p:sp>
            <p:nvSpPr>
              <p:cNvPr id="11" name="TextBox 10">
                <a:extLst>
                  <a:ext uri="{FF2B5EF4-FFF2-40B4-BE49-F238E27FC236}">
                    <a16:creationId xmlns:a16="http://schemas.microsoft.com/office/drawing/2014/main" id="{349970DB-0197-42DE-B3D1-28B4E55AB92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662005"/>
                <a:ext cx="2333588" cy="492443"/>
              </a:xfrm>
              <a:prstGeom prst="rect">
                <a:avLst/>
              </a:prstGeom>
              <a:blipFill>
                <a:blip r:embed="rId5"/>
                <a:stretch>
                  <a:fillRect t="-25000" r="-9399" b="-512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/>
              <p:nvPr/>
            </p:nvSpPr>
            <p:spPr>
              <a:xfrm>
                <a:off x="383700" y="2591118"/>
                <a:ext cx="233358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3200" b="0" i="1" smtClean="0">
                        <a:latin typeface="Cambria Math" panose="02040503050406030204" pitchFamily="18" charset="0"/>
                      </a:rPr>
                      <m:t>×5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3)</a:t>
                </a:r>
              </a:p>
            </p:txBody>
          </p:sp>
        </mc:Choice>
        <mc:Fallback xmlns="">
          <p:sp>
            <p:nvSpPr>
              <p:cNvPr id="14" name="TextBox 13">
                <a:extLst>
                  <a:ext uri="{FF2B5EF4-FFF2-40B4-BE49-F238E27FC236}">
                    <a16:creationId xmlns:a16="http://schemas.microsoft.com/office/drawing/2014/main" id="{6574D901-588B-44F8-9128-C17022C33A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2591118"/>
                <a:ext cx="2333588" cy="492443"/>
              </a:xfrm>
              <a:prstGeom prst="rect">
                <a:avLst/>
              </a:prstGeom>
              <a:blipFill>
                <a:blip r:embed="rId6"/>
                <a:stretch>
                  <a:fillRect t="-23457" r="-9399" b="-50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/>
              <p:nvPr/>
            </p:nvSpPr>
            <p:spPr>
              <a:xfrm>
                <a:off x="4895003" y="2591118"/>
                <a:ext cx="2333588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i="1" noProof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×3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5)</a:t>
                </a:r>
              </a:p>
            </p:txBody>
          </p:sp>
        </mc:Choice>
        <mc:Fallback xmlns="">
          <p:sp>
            <p:nvSpPr>
              <p:cNvPr id="15" name="TextBox 14">
                <a:extLst>
                  <a:ext uri="{FF2B5EF4-FFF2-40B4-BE49-F238E27FC236}">
                    <a16:creationId xmlns:a16="http://schemas.microsoft.com/office/drawing/2014/main" id="{FB31CDCE-1907-4182-9242-5366245091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2591118"/>
                <a:ext cx="2333588" cy="492443"/>
              </a:xfrm>
              <a:prstGeom prst="rect">
                <a:avLst/>
              </a:prstGeom>
              <a:blipFill>
                <a:blip r:embed="rId7"/>
                <a:stretch>
                  <a:fillRect t="-23457" r="-9399" b="-5061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/>
              <p:nvPr/>
            </p:nvSpPr>
            <p:spPr>
              <a:xfrm>
                <a:off x="383700" y="4601353"/>
                <a:ext cx="276960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12×8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16)</a:t>
                </a:r>
              </a:p>
            </p:txBody>
          </p:sp>
        </mc:Choice>
        <mc:Fallback xmlns=""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ED2DF16-01A5-4BFA-B4E7-7B4C2E766A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700" y="4601353"/>
                <a:ext cx="2769604" cy="492443"/>
              </a:xfrm>
              <a:prstGeom prst="rect">
                <a:avLst/>
              </a:prstGeom>
              <a:blipFill>
                <a:blip r:embed="rId8"/>
                <a:stretch>
                  <a:fillRect t="-24691" r="-7930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/>
              <p:nvPr/>
            </p:nvSpPr>
            <p:spPr>
              <a:xfrm>
                <a:off x="4895003" y="4601353"/>
                <a:ext cx="2769604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a:rPr lang="en-GB" sz="3200" b="0" i="1" noProof="0" smtClean="0">
                        <a:latin typeface="Cambria Math" panose="02040503050406030204" pitchFamily="18" charset="0"/>
                      </a:rPr>
                      <m:t>3×11</m:t>
                    </m:r>
                    <m:r>
                      <a:rPr kumimoji="0" lang="en-GB" sz="32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  <a:ea typeface="+mn-ea"/>
                        <a:cs typeface="+mn-cs"/>
                      </a:rPr>
                      <m:t> </m:t>
                    </m:r>
                  </m:oMath>
                </a14:m>
                <a:r>
                  <a:rPr kumimoji="0" lang="en-GB" sz="3200" b="0" i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  <a:latin typeface="Calibri" panose="020F0502020204030204"/>
                    <a:ea typeface="+mn-ea"/>
                    <a:cs typeface="+mn-cs"/>
                  </a:rPr>
                  <a:t>(mod 12)</a:t>
                </a: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D31D6EE3-81F3-48DC-9703-D0FDC978C5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003" y="4601353"/>
                <a:ext cx="2769604" cy="492443"/>
              </a:xfrm>
              <a:prstGeom prst="rect">
                <a:avLst/>
              </a:prstGeom>
              <a:blipFill>
                <a:blip r:embed="rId9"/>
                <a:stretch>
                  <a:fillRect t="-24691" r="-7930" b="-4938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882340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1" grpId="0"/>
      <p:bldP spid="14" grpId="0"/>
      <p:bldP spid="15" grpId="0"/>
      <p:bldP spid="16" grpId="0"/>
      <p:bldP spid="1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0162FB6-EA9C-4B13-85AE-EC07C1CDDACB}"/>
                  </a:ext>
                </a:extLst>
              </p:cNvPr>
              <p:cNvSpPr/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3×4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11)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3×8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33×4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33×4</m:t>
                    </m:r>
                  </m:oMath>
                </a14:m>
                <a:r>
                  <a:rPr lang="en-GB" sz="2400" dirty="0"/>
                  <a:t> (mod 22)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3×4</m:t>
                    </m:r>
                  </m:oMath>
                </a14:m>
                <a:r>
                  <a:rPr lang="en-GB" sz="2400" dirty="0"/>
                  <a:t> (mod 23)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3×4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b="0" i="0" dirty="0" smtClean="0"/>
                      <m:t> 12</m:t>
                    </m:r>
                    <m:r>
                      <m:rPr>
                        <m:nor/>
                      </m:rPr>
                      <a:rPr lang="en-GB" sz="2400" dirty="0"/>
                      <m:t>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33×5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3×6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33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×6</m:t>
                    </m:r>
                  </m:oMath>
                </a14:m>
                <a:r>
                  <a:rPr lang="en-GB" sz="2400" dirty="0"/>
                  <a:t> (mod 18)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0162FB6-EA9C-4B13-85AE-EC07C1CDDAC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  <a:blipFill>
                <a:blip r:embed="rId4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B05AAF6-0CF1-4F4F-9DC1-AA654B447E4F}"/>
                  </a:ext>
                </a:extLst>
              </p:cNvPr>
              <p:cNvSpPr/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2×16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11)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13×16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14×16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15×16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16×16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16 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16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dirty="0"/>
                      <m:t> 14)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16×16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054×67</m:t>
                    </m:r>
                  </m:oMath>
                </a14:m>
                <a:r>
                  <a:rPr lang="en-GB" sz="2400" dirty="0"/>
                  <a:t> (mod 2)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91231×421</m:t>
                    </m:r>
                  </m:oMath>
                </a14:m>
                <a:r>
                  <a:rPr lang="en-GB" sz="2400" dirty="0"/>
                  <a:t>7 (mod 2)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3B05AAF6-0CF1-4F4F-9DC1-AA654B447E4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  <a:blipFill>
                <a:blip r:embed="rId5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custDataLst>
      <p:tags r:id="rId1"/>
    </p:custDataLst>
    <p:extLst>
      <p:ext uri="{BB962C8B-B14F-4D97-AF65-F5344CB8AC3E}">
        <p14:creationId xmlns:p14="http://schemas.microsoft.com/office/powerpoint/2010/main" val="2943010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EF7B4C90-B8AE-4951-AF5A-523D330814EB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DrChris_Baker</a:t>
            </a:r>
            <a:endParaRPr lang="en-GB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/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1.  </a:t>
                </a:r>
                <a14:m>
                  <m:oMath xmlns:m="http://schemas.openxmlformats.org/officeDocument/2006/math">
                    <m:r>
                      <a:rPr kumimoji="0" lang="en-GB" sz="2400" b="0" i="1" u="none" strike="noStrike" kern="1200" cap="none" spc="0" normalizeH="0" baseline="0" noProof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mbria Math" panose="02040503050406030204" pitchFamily="18" charset="0"/>
                      </a:rPr>
                      <m:t>3×4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11)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2.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3×8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3.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33×4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33×4</m:t>
                    </m:r>
                  </m:oMath>
                </a14:m>
                <a:r>
                  <a:rPr lang="en-GB" sz="2400" dirty="0"/>
                  <a:t> (mod 22)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5.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3×4</m:t>
                    </m:r>
                  </m:oMath>
                </a14:m>
                <a:r>
                  <a:rPr lang="en-GB" sz="2400" dirty="0"/>
                  <a:t> (mod 23)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6.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3×4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b="0" i="0" dirty="0" smtClean="0"/>
                      <m:t> 12</m:t>
                    </m:r>
                    <m:r>
                      <m:rPr>
                        <m:nor/>
                      </m:rPr>
                      <a:rPr lang="en-GB" sz="2400" dirty="0"/>
                      <m:t>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7.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33×5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8.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3×6</m:t>
                    </m:r>
                  </m:oMath>
                </a14:m>
                <a:r>
                  <a:rPr lang="en-GB" sz="2400" dirty="0"/>
                  <a:t> (mod 12)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9.  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33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×6</m:t>
                    </m:r>
                  </m:oMath>
                </a14:m>
                <a:r>
                  <a:rPr lang="en-GB" sz="2400" dirty="0"/>
                  <a:t> (mod 18)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8" name="Rectangle 7">
                <a:extLst>
                  <a:ext uri="{FF2B5EF4-FFF2-40B4-BE49-F238E27FC236}">
                    <a16:creationId xmlns:a16="http://schemas.microsoft.com/office/drawing/2014/main" id="{6F1DF526-6C2A-4D3D-84F0-C9B2C0A452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483" y="117692"/>
                <a:ext cx="3896247" cy="7109639"/>
              </a:xfrm>
              <a:prstGeom prst="rect">
                <a:avLst/>
              </a:prstGeom>
              <a:blipFill>
                <a:blip r:embed="rId4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>
            <a:extLst>
              <a:ext uri="{FF2B5EF4-FFF2-40B4-BE49-F238E27FC236}">
                <a16:creationId xmlns:a16="http://schemas.microsoft.com/office/drawing/2014/main" id="{7E1824D8-48F3-4F42-9B4D-5C7D1D5600E3}"/>
              </a:ext>
            </a:extLst>
          </p:cNvPr>
          <p:cNvSpPr/>
          <p:nvPr/>
        </p:nvSpPr>
        <p:spPr>
          <a:xfrm>
            <a:off x="2867432" y="117692"/>
            <a:ext cx="598244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2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17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6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64C73E-3A03-4F96-B20E-B4D0F1183A67}"/>
                  </a:ext>
                </a:extLst>
              </p:cNvPr>
              <p:cNvSpPr/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rgbClr val="007FFF"/>
                    </a:solidFill>
                    <a:effectLst/>
                    <a:uLnTx/>
                    <a:uFillTx/>
                  </a:rPr>
                  <a:t>10.  </a:t>
                </a:r>
                <a14:m>
                  <m:oMath xmlns:m="http://schemas.openxmlformats.org/officeDocument/2006/math">
                    <m:r>
                      <a:rPr lang="en-GB" sz="2400" i="1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2×16</m:t>
                    </m:r>
                  </m:oMath>
                </a14:m>
                <a:r>
                  <a:rPr kumimoji="0" lang="en-GB" sz="2400" b="0" u="none" strike="noStrike" kern="1200" cap="none" spc="0" normalizeH="0" baseline="0" noProof="0" dirty="0">
                    <a:ln>
                      <a:noFill/>
                    </a:ln>
                    <a:solidFill>
                      <a:schemeClr val="tx1"/>
                    </a:solidFill>
                    <a:effectLst/>
                    <a:uLnTx/>
                    <a:uFillTx/>
                  </a:rPr>
                  <a:t> (mod 11)</a:t>
                </a:r>
              </a:p>
              <a:p>
                <a:pPr marL="0" marR="0" lvl="0" indent="0" algn="l" defTabSz="4572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11.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13×16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12.</a:t>
                </a:r>
                <a14:m>
                  <m:oMath xmlns:m="http://schemas.openxmlformats.org/officeDocument/2006/math">
                    <m:r>
                      <a:rPr lang="en-GB" sz="2400" b="0" i="0" smtClean="0">
                        <a:latin typeface="Cambria Math" panose="02040503050406030204" pitchFamily="18" charset="0"/>
                      </a:rPr>
                      <m:t>  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14×16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kumimoji="0" lang="en-GB" sz="2400" b="0" i="0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13.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15×16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 lvl="0"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14.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16×16</m:t>
                    </m:r>
                  </m:oMath>
                </a14:m>
                <a:r>
                  <a:rPr lang="en-GB" sz="2400" dirty="0"/>
                  <a:t> (mod 11)</a:t>
                </a:r>
              </a:p>
              <a:p>
                <a:pPr>
                  <a:defRPr/>
                </a:pPr>
                <a:endParaRPr lang="en-GB" sz="2400" b="0" dirty="0"/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15. 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16 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×</m:t>
                    </m:r>
                    <m:r>
                      <m:rPr>
                        <m:nor/>
                      </m:rPr>
                      <a:rPr lang="en-GB" sz="2400" b="0" i="0" smtClean="0">
                        <a:latin typeface="Cambria Math" panose="02040503050406030204" pitchFamily="18" charset="0"/>
                      </a:rPr>
                      <m:t>16</m:t>
                    </m:r>
                    <m:r>
                      <m:rPr>
                        <m:nor/>
                      </m:rPr>
                      <a:rPr lang="en-GB" sz="2400" dirty="0"/>
                      <m:t> (</m:t>
                    </m:r>
                    <m:r>
                      <m:rPr>
                        <m:nor/>
                      </m:rPr>
                      <a:rPr lang="en-GB" sz="2400" dirty="0"/>
                      <m:t>mod</m:t>
                    </m:r>
                    <m:r>
                      <m:rPr>
                        <m:nor/>
                      </m:rPr>
                      <a:rPr lang="en-GB" sz="2400" dirty="0"/>
                      <m:t> 14)</m:t>
                    </m:r>
                  </m:oMath>
                </a14:m>
                <a:endParaRPr lang="en-GB" sz="2400" dirty="0"/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16.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16×16</m:t>
                    </m:r>
                  </m:oMath>
                </a14:m>
                <a:r>
                  <a:rPr lang="en-GB" sz="2400" dirty="0"/>
                  <a:t> (mod 3)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17.  </a:t>
                </a:r>
                <a14:m>
                  <m:oMath xmlns:m="http://schemas.openxmlformats.org/officeDocument/2006/math">
                    <m:r>
                      <a:rPr lang="en-GB" sz="2400" i="1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054×67</m:t>
                    </m:r>
                  </m:oMath>
                </a14:m>
                <a:r>
                  <a:rPr lang="en-GB" sz="2400" dirty="0"/>
                  <a:t> (mod 2)</a:t>
                </a:r>
              </a:p>
              <a:p>
                <a:pPr>
                  <a:defRPr/>
                </a:pPr>
                <a:endParaRPr lang="en-GB" sz="2400" dirty="0">
                  <a:solidFill>
                    <a:srgbClr val="007FFF"/>
                  </a:solidFill>
                </a:endParaRPr>
              </a:p>
              <a:p>
                <a:pPr>
                  <a:defRPr/>
                </a:pPr>
                <a:r>
                  <a:rPr lang="en-GB" sz="2400" dirty="0">
                    <a:solidFill>
                      <a:srgbClr val="007FFF"/>
                    </a:solidFill>
                  </a:rPr>
                  <a:t>18.  </a:t>
                </a:r>
                <a14:m>
                  <m:oMath xmlns:m="http://schemas.openxmlformats.org/officeDocument/2006/math">
                    <m:r>
                      <a:rPr lang="en-GB" sz="2400" b="0" i="1" smtClean="0">
                        <a:latin typeface="Cambria Math" panose="02040503050406030204" pitchFamily="18" charset="0"/>
                      </a:rPr>
                      <m:t>91231×421</m:t>
                    </m:r>
                  </m:oMath>
                </a14:m>
                <a:r>
                  <a:rPr lang="en-GB" sz="2400" dirty="0"/>
                  <a:t>7 (mod 2)</a:t>
                </a:r>
              </a:p>
              <a:p>
                <a:pPr>
                  <a:defRPr/>
                </a:pPr>
                <a:endParaRPr lang="en-GB" sz="2400" dirty="0"/>
              </a:p>
              <a:p>
                <a:pPr>
                  <a:defRPr/>
                </a:pPr>
                <a:endParaRPr lang="en-GB" sz="2400" dirty="0"/>
              </a:p>
            </p:txBody>
          </p:sp>
        </mc:Choice>
        <mc:Fallback xmlns="">
          <p:sp>
            <p:nvSpPr>
              <p:cNvPr id="9" name="Rectangle 8">
                <a:extLst>
                  <a:ext uri="{FF2B5EF4-FFF2-40B4-BE49-F238E27FC236}">
                    <a16:creationId xmlns:a16="http://schemas.microsoft.com/office/drawing/2014/main" id="{0464C73E-3A03-4F96-B20E-B4D0F1183A67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20238" y="117692"/>
                <a:ext cx="3896247" cy="7109639"/>
              </a:xfrm>
              <a:prstGeom prst="rect">
                <a:avLst/>
              </a:prstGeom>
              <a:blipFill>
                <a:blip r:embed="rId5"/>
                <a:stretch>
                  <a:fillRect l="-2347" t="-68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Rectangle 9">
            <a:extLst>
              <a:ext uri="{FF2B5EF4-FFF2-40B4-BE49-F238E27FC236}">
                <a16:creationId xmlns:a16="http://schemas.microsoft.com/office/drawing/2014/main" id="{514E0361-CE6B-4948-8382-EAD5B106C247}"/>
              </a:ext>
            </a:extLst>
          </p:cNvPr>
          <p:cNvSpPr/>
          <p:nvPr/>
        </p:nvSpPr>
        <p:spPr>
          <a:xfrm>
            <a:off x="8396869" y="117692"/>
            <a:ext cx="1166747" cy="637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5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9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3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4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0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2400" dirty="0">
              <a:solidFill>
                <a:srgbClr val="FF0000"/>
              </a:solidFill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2400" dirty="0">
                <a:solidFill>
                  <a:srgbClr val="FF0000"/>
                </a:solidFill>
              </a:rPr>
              <a:t>1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290862929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356</Words>
  <Application>Microsoft Office PowerPoint</Application>
  <PresentationFormat>On-screen Show (4:3)</PresentationFormat>
  <Paragraphs>130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Modulo arithmetic Multiplication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172</cp:revision>
  <dcterms:created xsi:type="dcterms:W3CDTF">2018-01-26T08:52:52Z</dcterms:created>
  <dcterms:modified xsi:type="dcterms:W3CDTF">2019-09-22T14:36:22Z</dcterms:modified>
</cp:coreProperties>
</file>