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5" r:id="rId2"/>
    <p:sldId id="656" r:id="rId3"/>
    <p:sldId id="653" r:id="rId4"/>
    <p:sldId id="658" r:id="rId5"/>
    <p:sldId id="654" r:id="rId6"/>
    <p:sldId id="693" r:id="rId7"/>
    <p:sldId id="696" r:id="rId8"/>
    <p:sldId id="689" r:id="rId9"/>
    <p:sldId id="6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89388" autoAdjust="0"/>
  </p:normalViewPr>
  <p:slideViewPr>
    <p:cSldViewPr snapToGrid="0"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7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1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5.png"/><Relationship Id="rId4" Type="http://schemas.openxmlformats.org/officeDocument/2006/relationships/image" Target="../media/image1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Relationship Id="rId9" Type="http://schemas.openxmlformats.org/officeDocument/2006/relationships/image" Target="../media/image14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Practice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EE26C62-E542-4DF7-87FB-3928E4EAE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372131"/>
            <a:ext cx="7893589" cy="839320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Proof involving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1981A33-F00A-48AD-927D-B27623C0243F}"/>
                  </a:ext>
                </a:extLst>
              </p:cNvPr>
              <p:cNvSpPr/>
              <p:nvPr/>
            </p:nvSpPr>
            <p:spPr>
              <a:xfrm>
                <a:off x="2486554" y="4121182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		</a:t>
                </a:r>
              </a:p>
              <a:p>
                <a:pPr marL="342900" indent="-342900" algn="ctr">
                  <a:buAutoNum type="alphaLcParenR"/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		</a:t>
                </a:r>
              </a:p>
              <a:p>
                <a:pPr algn="ctr"/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+36&gt;−13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1981A33-F00A-48AD-927D-B27623C024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4121182"/>
                <a:ext cx="4572000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2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697595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atin typeface="+mj-lt"/>
                </a:rPr>
                <a:t>This is how we do it…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0" y="697595"/>
            <a:ext cx="914285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you have an inequality where it is </a:t>
            </a:r>
            <a:r>
              <a:rPr lang="en-GB" b="1" dirty="0"/>
              <a:t>not</a:t>
            </a:r>
            <a:r>
              <a:rPr lang="en-GB" dirty="0"/>
              <a:t> showing it is always &gt; or &lt; 0</a:t>
            </a:r>
          </a:p>
          <a:p>
            <a:pPr algn="ctr"/>
            <a:r>
              <a:rPr lang="en-GB" dirty="0"/>
              <a:t>Pick a starting side</a:t>
            </a:r>
          </a:p>
          <a:p>
            <a:pPr algn="ctr"/>
            <a:r>
              <a:rPr lang="en-GB" dirty="0"/>
              <a:t>Subtract and immediately add back on whatever is on the other side.</a:t>
            </a:r>
          </a:p>
          <a:p>
            <a:pPr algn="ctr"/>
            <a:r>
              <a:rPr lang="en-GB" dirty="0"/>
              <a:t>Manipulate, leaving the part that is identical to your other side alone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4B76F3-4ED6-4548-B492-51A627768B13}"/>
                  </a:ext>
                </a:extLst>
              </p:cNvPr>
              <p:cNvSpPr txBox="1"/>
              <p:nvPr/>
            </p:nvSpPr>
            <p:spPr>
              <a:xfrm>
                <a:off x="393376" y="2182505"/>
                <a:ext cx="5279526" cy="580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Prove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+3≥10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Consider LHS: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−13)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+16+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 (10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−13)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sz="11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+3≥10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en-US" dirty="0"/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4B76F3-4ED6-4548-B492-51A627768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76" y="2182505"/>
                <a:ext cx="5279526" cy="5801588"/>
              </a:xfrm>
              <a:prstGeom prst="rect">
                <a:avLst/>
              </a:prstGeom>
              <a:blipFill>
                <a:blip r:embed="rId2"/>
                <a:stretch>
                  <a:fillRect l="-1039" t="-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B004DCA-A142-AE41-AEE7-1AA469D82D1B}"/>
              </a:ext>
            </a:extLst>
          </p:cNvPr>
          <p:cNvSpPr txBox="1"/>
          <p:nvPr/>
        </p:nvSpPr>
        <p:spPr>
          <a:xfrm>
            <a:off x="5861154" y="3072984"/>
            <a:ext cx="25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Pick a side to manipulate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77E224-11CC-9048-8A6B-B7724517512E}"/>
              </a:ext>
            </a:extLst>
          </p:cNvPr>
          <p:cNvSpPr txBox="1"/>
          <p:nvPr/>
        </p:nvSpPr>
        <p:spPr>
          <a:xfrm>
            <a:off x="5861154" y="3824991"/>
            <a:ext cx="286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Subtract then add other side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AD0629-E90C-6142-AEB7-AD7C45047E9D}"/>
              </a:ext>
            </a:extLst>
          </p:cNvPr>
          <p:cNvSpPr txBox="1"/>
          <p:nvPr/>
        </p:nvSpPr>
        <p:spPr>
          <a:xfrm>
            <a:off x="5861154" y="4392332"/>
            <a:ext cx="328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Manipulate, leaving ‘other side’ untouched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C37997-242A-E74F-8CFA-D5656CD836B8}"/>
              </a:ext>
            </a:extLst>
          </p:cNvPr>
          <p:cNvSpPr txBox="1"/>
          <p:nvPr/>
        </p:nvSpPr>
        <p:spPr>
          <a:xfrm>
            <a:off x="5861154" y="5567392"/>
            <a:ext cx="328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Introduce Inequality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AD706A-4761-B342-8CFC-1DE60B7FA47F}"/>
              </a:ext>
            </a:extLst>
          </p:cNvPr>
          <p:cNvSpPr/>
          <p:nvPr/>
        </p:nvSpPr>
        <p:spPr>
          <a:xfrm>
            <a:off x="392886" y="2934484"/>
            <a:ext cx="857123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BCEFAE-2E0C-3247-AC30-CBD00D0B3CCD}"/>
              </a:ext>
            </a:extLst>
          </p:cNvPr>
          <p:cNvSpPr/>
          <p:nvPr/>
        </p:nvSpPr>
        <p:spPr>
          <a:xfrm>
            <a:off x="393376" y="3693851"/>
            <a:ext cx="857074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486DDF-84A1-6E41-A94E-DB96907F892A}"/>
              </a:ext>
            </a:extLst>
          </p:cNvPr>
          <p:cNvSpPr/>
          <p:nvPr/>
        </p:nvSpPr>
        <p:spPr>
          <a:xfrm>
            <a:off x="392886" y="4415983"/>
            <a:ext cx="8570742" cy="907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991B76-6ED4-414B-B373-005DD8433C1B}"/>
              </a:ext>
            </a:extLst>
          </p:cNvPr>
          <p:cNvSpPr/>
          <p:nvPr/>
        </p:nvSpPr>
        <p:spPr>
          <a:xfrm>
            <a:off x="392886" y="5399045"/>
            <a:ext cx="8570742" cy="8712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85D3C6-BD42-DB4B-880A-BEC8FBE6A27F}"/>
              </a:ext>
            </a:extLst>
          </p:cNvPr>
          <p:cNvSpPr/>
          <p:nvPr/>
        </p:nvSpPr>
        <p:spPr>
          <a:xfrm>
            <a:off x="392886" y="6350420"/>
            <a:ext cx="8570742" cy="484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7178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1077218"/>
            <a:chOff x="0" y="13335"/>
            <a:chExt cx="9145144" cy="1077218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1077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One more of those tricky ‘only work with one side’ questions: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144" y="1038110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869" y="1048134"/>
                <a:ext cx="7624686" cy="802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Prove for all positive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" y="1048134"/>
                <a:ext cx="7624686" cy="802336"/>
              </a:xfrm>
              <a:prstGeom prst="rect">
                <a:avLst/>
              </a:prstGeom>
              <a:blipFill>
                <a:blip r:embed="rId2"/>
                <a:stretch>
                  <a:fillRect l="-400" t="-2273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86BA2D-0F3A-3242-9693-82123751046C}"/>
                  </a:ext>
                </a:extLst>
              </p:cNvPr>
              <p:cNvSpPr txBox="1"/>
              <p:nvPr/>
            </p:nvSpPr>
            <p:spPr>
              <a:xfrm>
                <a:off x="576888" y="3501057"/>
                <a:ext cx="2172646" cy="4688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latin typeface="Cambria Math" panose="02040503050406030204" pitchFamily="18" charset="0"/>
                  </a:rPr>
                  <a:t>Notes: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86BA2D-0F3A-3242-9693-821237510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88" y="3501057"/>
                <a:ext cx="2172646" cy="4688463"/>
              </a:xfrm>
              <a:prstGeom prst="rect">
                <a:avLst/>
              </a:prstGeom>
              <a:blipFill>
                <a:blip r:embed="rId3"/>
                <a:stretch>
                  <a:fillRect l="-1744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3231A0-46B8-B948-AEB2-82F61E70772B}"/>
                  </a:ext>
                </a:extLst>
              </p:cNvPr>
              <p:cNvSpPr txBox="1"/>
              <p:nvPr/>
            </p:nvSpPr>
            <p:spPr>
              <a:xfrm>
                <a:off x="5680606" y="760606"/>
                <a:ext cx="3244165" cy="592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Prove</a:t>
                </a:r>
              </a:p>
              <a:p>
                <a:r>
                  <a:rPr lang="en-US" dirty="0"/>
                  <a:t>LHS: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−2+2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>
                    <a:latin typeface="Cambria Math" panose="02040503050406030204" pitchFamily="18" charset="0"/>
                  </a:rPr>
                  <a:t>As numerator at least 0 and denominator is positive, so quotient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</a:rPr>
                  <a:t>So, from above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−2+2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3231A0-46B8-B948-AEB2-82F61E707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606" y="760606"/>
                <a:ext cx="3244165" cy="5927392"/>
              </a:xfrm>
              <a:prstGeom prst="rect">
                <a:avLst/>
              </a:prstGeom>
              <a:blipFill>
                <a:blip r:embed="rId4"/>
                <a:stretch>
                  <a:fillRect l="-1692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64FFC29-81E3-8949-AE68-B4FCF069D88C}"/>
              </a:ext>
            </a:extLst>
          </p:cNvPr>
          <p:cNvSpPr/>
          <p:nvPr/>
        </p:nvSpPr>
        <p:spPr>
          <a:xfrm>
            <a:off x="5202794" y="1133642"/>
            <a:ext cx="3701125" cy="54979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B24347-E700-284E-840E-31E6A35108A8}"/>
                  </a:ext>
                </a:extLst>
              </p:cNvPr>
              <p:cNvSpPr txBox="1"/>
              <p:nvPr/>
            </p:nvSpPr>
            <p:spPr>
              <a:xfrm>
                <a:off x="2826457" y="4822693"/>
                <a:ext cx="1973177" cy="1323439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We found that 2 less than the LHS will be greater than zero, so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𝐿𝐻𝑆</m:t>
                    </m:r>
                    <m:r>
                      <a:rPr lang="en-US" sz="16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−2 +2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  must be greater than 2!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B24347-E700-284E-840E-31E6A3510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457" y="4822693"/>
                <a:ext cx="1973177" cy="1323439"/>
              </a:xfrm>
              <a:prstGeom prst="rect">
                <a:avLst/>
              </a:prstGeom>
              <a:blipFill>
                <a:blip r:embed="rId5"/>
                <a:stretch>
                  <a:fillRect t="-952" r="-1282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BE311AF-DDFA-8547-ACFC-EDAA337B62AD}"/>
                  </a:ext>
                </a:extLst>
              </p:cNvPr>
              <p:cNvSpPr/>
              <p:nvPr/>
            </p:nvSpPr>
            <p:spPr>
              <a:xfrm>
                <a:off x="576888" y="2392573"/>
                <a:ext cx="2018437" cy="61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−2+2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BE311AF-DDFA-8547-ACFC-EDAA337B62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88" y="2392573"/>
                <a:ext cx="2018437" cy="614014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19D5DB2F-DB53-254B-AA4B-F024A55E5760}"/>
              </a:ext>
            </a:extLst>
          </p:cNvPr>
          <p:cNvSpPr/>
          <p:nvPr/>
        </p:nvSpPr>
        <p:spPr>
          <a:xfrm>
            <a:off x="375015" y="1884445"/>
            <a:ext cx="4374130" cy="12232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Plan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8E0D38-0F4C-4145-8EBD-C6B25AD45D42}"/>
              </a:ext>
            </a:extLst>
          </p:cNvPr>
          <p:cNvSpPr/>
          <p:nvPr/>
        </p:nvSpPr>
        <p:spPr>
          <a:xfrm>
            <a:off x="341525" y="3371786"/>
            <a:ext cx="4535032" cy="33569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Meet in the middle jottings if needed</a:t>
            </a:r>
          </a:p>
        </p:txBody>
      </p:sp>
    </p:spTree>
    <p:extLst>
      <p:ext uri="{BB962C8B-B14F-4D97-AF65-F5344CB8AC3E}">
        <p14:creationId xmlns:p14="http://schemas.microsoft.com/office/powerpoint/2010/main" val="21087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0219"/>
            <a:chOff x="0" y="13335"/>
            <a:chExt cx="9145144" cy="590219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 super hard one…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144" y="603554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D2A863-3772-054F-9142-23257143666E}"/>
                  </a:ext>
                </a:extLst>
              </p:cNvPr>
              <p:cNvSpPr txBox="1"/>
              <p:nvPr/>
            </p:nvSpPr>
            <p:spPr>
              <a:xfrm>
                <a:off x="410554" y="797846"/>
                <a:ext cx="3340786" cy="1271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What about this one…</a:t>
                </a:r>
              </a:p>
              <a:p>
                <a:endParaRPr lang="en-US" dirty="0"/>
              </a:p>
              <a:p>
                <a:r>
                  <a:rPr lang="en-US" dirty="0"/>
                  <a:t>Prove for all positive p and q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D2A863-3772-054F-9142-232571436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54" y="797846"/>
                <a:ext cx="3340786" cy="1271502"/>
              </a:xfrm>
              <a:prstGeom prst="rect">
                <a:avLst/>
              </a:prstGeom>
              <a:blipFill>
                <a:blip r:embed="rId3"/>
                <a:stretch>
                  <a:fillRect l="-1460" t="-2885" r="-730"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56CDE2D-C225-3D40-AA79-7348F4473BD4}"/>
                  </a:ext>
                </a:extLst>
              </p:cNvPr>
              <p:cNvSpPr/>
              <p:nvPr/>
            </p:nvSpPr>
            <p:spPr>
              <a:xfrm>
                <a:off x="680740" y="2129203"/>
                <a:ext cx="4191195" cy="6214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𝑝𝑞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𝑝𝑞</m:t>
                        </m:r>
                      </m:e>
                    </m:rad>
                  </m:oMath>
                </a14:m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56CDE2D-C225-3D40-AA79-7348F4473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40" y="2129203"/>
                <a:ext cx="4191195" cy="6214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E3142857-93CC-3C4E-AFA6-0B2F1669450E}"/>
              </a:ext>
            </a:extLst>
          </p:cNvPr>
          <p:cNvSpPr txBox="1"/>
          <p:nvPr/>
        </p:nvSpPr>
        <p:spPr>
          <a:xfrm>
            <a:off x="892895" y="213742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D53E85-CD7B-234E-8271-97C98593CEC5}"/>
                  </a:ext>
                </a:extLst>
              </p:cNvPr>
              <p:cNvSpPr txBox="1"/>
              <p:nvPr/>
            </p:nvSpPr>
            <p:spPr>
              <a:xfrm>
                <a:off x="4327024" y="1027157"/>
                <a:ext cx="4631960" cy="654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 this question we need to spot that there are things that have been squared: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D53E85-CD7B-234E-8271-97C98593C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024" y="1027157"/>
                <a:ext cx="4631960" cy="654218"/>
              </a:xfrm>
              <a:prstGeom prst="rect">
                <a:avLst/>
              </a:prstGeom>
              <a:blipFill>
                <a:blip r:embed="rId5"/>
                <a:stretch>
                  <a:fillRect l="-1184" t="-4630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4DE78AB-3E87-774A-8A88-CB1DF13091CA}"/>
              </a:ext>
            </a:extLst>
          </p:cNvPr>
          <p:cNvSpPr txBox="1"/>
          <p:nvPr/>
        </p:nvSpPr>
        <p:spPr>
          <a:xfrm>
            <a:off x="5801193" y="2968052"/>
            <a:ext cx="25183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Thoughts:</a:t>
            </a:r>
          </a:p>
          <a:p>
            <a:endParaRPr lang="en-US" dirty="0"/>
          </a:p>
          <a:p>
            <a:r>
              <a:rPr lang="en-US" dirty="0"/>
              <a:t>Proof isn’t an exact science, there isn’t always a method that works each time.</a:t>
            </a:r>
          </a:p>
          <a:p>
            <a:endParaRPr lang="en-US" dirty="0"/>
          </a:p>
          <a:p>
            <a:r>
              <a:rPr lang="en-US" dirty="0"/>
              <a:t>I think this is VERY hard to spot, so it’s important to have a toolkit of methods to use.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16A9B-857C-6142-BF3C-5F3DEAAE39FE}"/>
              </a:ext>
            </a:extLst>
          </p:cNvPr>
          <p:cNvSpPr/>
          <p:nvPr/>
        </p:nvSpPr>
        <p:spPr>
          <a:xfrm>
            <a:off x="410548" y="2087680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6BA481-863F-034D-A7AA-6C2BBD28CA3C}"/>
              </a:ext>
            </a:extLst>
          </p:cNvPr>
          <p:cNvSpPr/>
          <p:nvPr/>
        </p:nvSpPr>
        <p:spPr>
          <a:xfrm>
            <a:off x="410553" y="2596555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b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5578B-8242-FF4B-965A-2F1C0F822B6B}"/>
              </a:ext>
            </a:extLst>
          </p:cNvPr>
          <p:cNvSpPr/>
          <p:nvPr/>
        </p:nvSpPr>
        <p:spPr>
          <a:xfrm>
            <a:off x="410552" y="3155087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3811704-4F78-2640-AF13-F390D42C1B37}"/>
              </a:ext>
            </a:extLst>
          </p:cNvPr>
          <p:cNvSpPr/>
          <p:nvPr/>
        </p:nvSpPr>
        <p:spPr>
          <a:xfrm>
            <a:off x="5654185" y="2894367"/>
            <a:ext cx="2563756" cy="32866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Reflection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8C41CB-3368-CD47-8325-211D1398E416}"/>
              </a:ext>
            </a:extLst>
          </p:cNvPr>
          <p:cNvSpPr/>
          <p:nvPr/>
        </p:nvSpPr>
        <p:spPr>
          <a:xfrm>
            <a:off x="4327024" y="985146"/>
            <a:ext cx="4631960" cy="7811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Key starting point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217A96-3CDF-4A4F-A020-87B636667DE2}"/>
              </a:ext>
            </a:extLst>
          </p:cNvPr>
          <p:cNvSpPr/>
          <p:nvPr/>
        </p:nvSpPr>
        <p:spPr>
          <a:xfrm>
            <a:off x="410550" y="3801731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1C28D7-95F6-B742-9A93-C3A9F8F04D72}"/>
              </a:ext>
            </a:extLst>
          </p:cNvPr>
          <p:cNvSpPr/>
          <p:nvPr/>
        </p:nvSpPr>
        <p:spPr>
          <a:xfrm>
            <a:off x="410550" y="4373608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2CDBAE-7B25-CE42-96BC-D10AE892AE0F}"/>
              </a:ext>
            </a:extLst>
          </p:cNvPr>
          <p:cNvSpPr/>
          <p:nvPr/>
        </p:nvSpPr>
        <p:spPr>
          <a:xfrm>
            <a:off x="410550" y="4977175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E50781-C93D-FB46-9CCA-7842C497DD3B}"/>
              </a:ext>
            </a:extLst>
          </p:cNvPr>
          <p:cNvSpPr/>
          <p:nvPr/>
        </p:nvSpPr>
        <p:spPr>
          <a:xfrm>
            <a:off x="410550" y="5604222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D857A8-EA65-604A-9CAF-B508312F21DA}"/>
              </a:ext>
            </a:extLst>
          </p:cNvPr>
          <p:cNvSpPr/>
          <p:nvPr/>
        </p:nvSpPr>
        <p:spPr>
          <a:xfrm>
            <a:off x="410549" y="6173196"/>
            <a:ext cx="4461381" cy="453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336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2" grpId="0" animBg="1"/>
      <p:bldP spid="20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2856" cy="584775"/>
            <a:chOff x="0" y="13335"/>
            <a:chExt cx="9144000" cy="584775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598110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0AF3D8-F8E4-A947-B708-6D48E7A4D049}"/>
                  </a:ext>
                </a:extLst>
              </p:cNvPr>
              <p:cNvSpPr txBox="1"/>
              <p:nvPr/>
            </p:nvSpPr>
            <p:spPr>
              <a:xfrm>
                <a:off x="596348" y="984884"/>
                <a:ext cx="2385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a) Prove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0AF3D8-F8E4-A947-B708-6D48E7A4D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984884"/>
                <a:ext cx="2385333" cy="369332"/>
              </a:xfrm>
              <a:prstGeom prst="rect">
                <a:avLst/>
              </a:prstGeom>
              <a:blipFill>
                <a:blip r:embed="rId2"/>
                <a:stretch>
                  <a:fillRect l="-230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BBEB65-05AF-F64F-866E-062DF22AC56D}"/>
                  </a:ext>
                </a:extLst>
              </p:cNvPr>
              <p:cNvSpPr txBox="1"/>
              <p:nvPr/>
            </p:nvSpPr>
            <p:spPr>
              <a:xfrm>
                <a:off x="278086" y="2746219"/>
                <a:ext cx="3290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b) Prove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+30≥6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BBEB65-05AF-F64F-866E-062DF22AC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86" y="2746219"/>
                <a:ext cx="3290003" cy="369332"/>
              </a:xfrm>
              <a:prstGeom prst="rect">
                <a:avLst/>
              </a:prstGeom>
              <a:blipFill>
                <a:blip r:embed="rId3"/>
                <a:stretch>
                  <a:fillRect l="-167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0244EC6-08DF-5348-AB7C-69B046EA37D3}"/>
              </a:ext>
            </a:extLst>
          </p:cNvPr>
          <p:cNvSpPr txBox="1"/>
          <p:nvPr/>
        </p:nvSpPr>
        <p:spPr>
          <a:xfrm>
            <a:off x="4154557" y="71489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LHS: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C9DC2E-893F-694F-B104-390C002CCA8A}"/>
                  </a:ext>
                </a:extLst>
              </p:cNvPr>
              <p:cNvSpPr txBox="1"/>
              <p:nvPr/>
            </p:nvSpPr>
            <p:spPr>
              <a:xfrm>
                <a:off x="5182244" y="714894"/>
                <a:ext cx="2097177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+9−9</m:t>
                      </m:r>
                    </m:oMath>
                  </m:oMathPara>
                </a14:m>
                <a:endParaRPr lang="en-US" b="0" dirty="0">
                  <a:solidFill>
                    <a:srgbClr val="7030A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C9DC2E-893F-694F-B104-390C002CC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244" y="714894"/>
                <a:ext cx="2097177" cy="2031325"/>
              </a:xfrm>
              <a:prstGeom prst="rect">
                <a:avLst/>
              </a:prstGeom>
              <a:blipFill>
                <a:blip r:embed="rId4"/>
                <a:stretch>
                  <a:fillRect l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6752086-7603-B044-9F05-151EB3A0E9B3}"/>
              </a:ext>
            </a:extLst>
          </p:cNvPr>
          <p:cNvSpPr/>
          <p:nvPr/>
        </p:nvSpPr>
        <p:spPr>
          <a:xfrm>
            <a:off x="4154554" y="704764"/>
            <a:ext cx="4710739" cy="18337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763E60-6982-4E41-B56E-C71DF91BF739}"/>
              </a:ext>
            </a:extLst>
          </p:cNvPr>
          <p:cNvSpPr txBox="1"/>
          <p:nvPr/>
        </p:nvSpPr>
        <p:spPr>
          <a:xfrm>
            <a:off x="4154557" y="272032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LHS: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A8F72AE-D2C6-524C-82AD-78983C634849}"/>
                  </a:ext>
                </a:extLst>
              </p:cNvPr>
              <p:cNvSpPr txBox="1"/>
              <p:nvPr/>
            </p:nvSpPr>
            <p:spPr>
              <a:xfrm>
                <a:off x="4571428" y="2626966"/>
                <a:ext cx="4293868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+30)−(6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+5)+(6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+25)+(6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+(6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+30≥6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A8F72AE-D2C6-524C-82AD-78983C634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2626966"/>
                <a:ext cx="4293868" cy="2031325"/>
              </a:xfrm>
              <a:prstGeom prst="rect">
                <a:avLst/>
              </a:prstGeom>
              <a:blipFill>
                <a:blip r:embed="rId5"/>
                <a:stretch>
                  <a:fillRect l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C4D951E-0959-454B-8505-EFD1643284AC}"/>
              </a:ext>
            </a:extLst>
          </p:cNvPr>
          <p:cNvSpPr/>
          <p:nvPr/>
        </p:nvSpPr>
        <p:spPr>
          <a:xfrm>
            <a:off x="4154555" y="2609737"/>
            <a:ext cx="4710739" cy="1919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BF301A-1323-2149-946F-26794BDB213E}"/>
                  </a:ext>
                </a:extLst>
              </p:cNvPr>
              <p:cNvSpPr txBox="1"/>
              <p:nvPr/>
            </p:nvSpPr>
            <p:spPr>
              <a:xfrm>
                <a:off x="278086" y="4658291"/>
                <a:ext cx="1147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c)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BF301A-1323-2149-946F-26794BDB2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86" y="4658291"/>
                <a:ext cx="1147045" cy="369332"/>
              </a:xfrm>
              <a:prstGeom prst="rect">
                <a:avLst/>
              </a:prstGeom>
              <a:blipFill>
                <a:blip r:embed="rId6"/>
                <a:stretch>
                  <a:fillRect l="-47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152604-A38A-CA4C-B433-A36DDCDFB54A}"/>
                  </a:ext>
                </a:extLst>
              </p:cNvPr>
              <p:cNvSpPr txBox="1"/>
              <p:nvPr/>
            </p:nvSpPr>
            <p:spPr>
              <a:xfrm>
                <a:off x="583201" y="5276994"/>
                <a:ext cx="1683859" cy="485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152604-A38A-CA4C-B433-A36DDCDFB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1" y="5276994"/>
                <a:ext cx="1683859" cy="485518"/>
              </a:xfrm>
              <a:prstGeom prst="rect">
                <a:avLst/>
              </a:prstGeom>
              <a:blipFill>
                <a:blip r:embed="rId7"/>
                <a:stretch>
                  <a:fillRect l="-3261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5BE43E-84DA-9847-BF18-93176CFA4AB5}"/>
                  </a:ext>
                </a:extLst>
              </p:cNvPr>
              <p:cNvSpPr txBox="1"/>
              <p:nvPr/>
            </p:nvSpPr>
            <p:spPr>
              <a:xfrm>
                <a:off x="4042316" y="4707809"/>
                <a:ext cx="2279855" cy="2117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7030A0"/>
                    </a:solidFill>
                  </a:rPr>
                  <a:t>LHS: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>
                  <a:solidFill>
                    <a:srgbClr val="7030A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5BE43E-84DA-9847-BF18-93176CFA4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316" y="4707809"/>
                <a:ext cx="2279855" cy="2117503"/>
              </a:xfrm>
              <a:prstGeom prst="rect">
                <a:avLst/>
              </a:prstGeom>
              <a:blipFill>
                <a:blip r:embed="rId8"/>
                <a:stretch>
                  <a:fillRect l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BEB1C5-E11A-AD4C-A803-B45B91F7510C}"/>
                  </a:ext>
                </a:extLst>
              </p:cNvPr>
              <p:cNvSpPr/>
              <p:nvPr/>
            </p:nvSpPr>
            <p:spPr>
              <a:xfrm>
                <a:off x="6335731" y="4546550"/>
                <a:ext cx="2808269" cy="258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b="0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+4≤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BEB1C5-E11A-AD4C-A803-B45B91F751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731" y="4546550"/>
                <a:ext cx="2808269" cy="2586221"/>
              </a:xfrm>
              <a:prstGeom prst="rect">
                <a:avLst/>
              </a:prstGeom>
              <a:blipFill>
                <a:blip r:embed="rId9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8CEC87F2-BE00-2B43-9B32-F6ED77C28C0C}"/>
              </a:ext>
            </a:extLst>
          </p:cNvPr>
          <p:cNvSpPr/>
          <p:nvPr/>
        </p:nvSpPr>
        <p:spPr>
          <a:xfrm>
            <a:off x="3995245" y="4582387"/>
            <a:ext cx="5029356" cy="22523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2581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928F5C1-B83C-2646-ACF2-20EA1C81A57A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40F829A-BF66-E745-90B4-43C782F5A40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atin typeface="+mj-lt"/>
                </a:rPr>
                <a:t>Creating LHS &gt; RHS proof questions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854C225-0AA9-3D4C-9ED4-492C67EF2F8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DCA554-003A-3345-A91F-8FD6866696A5}"/>
                  </a:ext>
                </a:extLst>
              </p:cNvPr>
              <p:cNvSpPr txBox="1"/>
              <p:nvPr/>
            </p:nvSpPr>
            <p:spPr>
              <a:xfrm>
                <a:off x="370822" y="817539"/>
                <a:ext cx="4032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E.g. Prove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+3≥10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DCA554-003A-3345-A91F-8FD686669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22" y="817539"/>
                <a:ext cx="4032448" cy="369332"/>
              </a:xfrm>
              <a:prstGeom prst="rect">
                <a:avLst/>
              </a:prstGeom>
              <a:blipFill>
                <a:blip r:embed="rId2"/>
                <a:stretch>
                  <a:fillRect l="-136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EC92B3-B4A8-274E-8E79-08905AA5A8F7}"/>
                  </a:ext>
                </a:extLst>
              </p:cNvPr>
              <p:cNvSpPr txBox="1"/>
              <p:nvPr/>
            </p:nvSpPr>
            <p:spPr>
              <a:xfrm>
                <a:off x="370822" y="1356520"/>
                <a:ext cx="7889211" cy="4801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What are the key things to this working?</a:t>
                </a:r>
              </a:p>
              <a:p>
                <a:endParaRPr lang="en-US" dirty="0"/>
              </a:p>
              <a:p>
                <a:r>
                  <a:rPr lang="en-US" dirty="0"/>
                  <a:t>When you rearrange (or -/+) you get a perfect square</a:t>
                </a:r>
              </a:p>
              <a:p>
                <a:endParaRPr lang="en-US" dirty="0"/>
              </a:p>
              <a:p>
                <a:r>
                  <a:rPr lang="en-US" dirty="0"/>
                  <a:t>How could they make it harder?</a:t>
                </a:r>
              </a:p>
              <a:p>
                <a:endParaRPr lang="en-US" dirty="0"/>
              </a:p>
              <a:p>
                <a:r>
                  <a:rPr lang="en-US" dirty="0"/>
                  <a:t>Not make it a perfect square, it could then be a &gt; question instead of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question</a:t>
                </a:r>
              </a:p>
              <a:p>
                <a:r>
                  <a:rPr lang="en-US" dirty="0"/>
                  <a:t>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+4&gt;10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−13</m:t>
                    </m:r>
                  </m:oMath>
                </a14:m>
                <a:r>
                  <a:rPr lang="en-US" dirty="0"/>
                  <a:t> would still be true.</a:t>
                </a:r>
              </a:p>
              <a:p>
                <a:r>
                  <a:rPr lang="en-US" dirty="0"/>
                  <a:t>The left hand side is just one more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−13)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+17+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+16+1+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 (10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−13)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1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+4&gt;10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EC92B3-B4A8-274E-8E79-08905AA5A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22" y="1356520"/>
                <a:ext cx="7889211" cy="4801314"/>
              </a:xfrm>
              <a:prstGeom prst="rect">
                <a:avLst/>
              </a:prstGeom>
              <a:blipFill>
                <a:blip r:embed="rId3"/>
                <a:stretch>
                  <a:fillRect l="-643" t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594D341-E1B3-B74F-822A-C9F1EF5F3277}"/>
              </a:ext>
            </a:extLst>
          </p:cNvPr>
          <p:cNvSpPr txBox="1"/>
          <p:nvPr/>
        </p:nvSpPr>
        <p:spPr>
          <a:xfrm>
            <a:off x="6964390" y="4152275"/>
            <a:ext cx="1578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the square for the first part</a:t>
            </a:r>
          </a:p>
        </p:txBody>
      </p:sp>
    </p:spTree>
    <p:extLst>
      <p:ext uri="{BB962C8B-B14F-4D97-AF65-F5344CB8AC3E}">
        <p14:creationId xmlns:p14="http://schemas.microsoft.com/office/powerpoint/2010/main" val="28378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928F5C1-B83C-2646-ACF2-20EA1C81A57A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40F829A-BF66-E745-90B4-43C782F5A40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>
                  <a:latin typeface="+mj-lt"/>
                </a:rPr>
                <a:t>Minimally different questions</a:t>
              </a:r>
              <a:endParaRPr lang="en-GB" sz="320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854C225-0AA9-3D4C-9ED4-492C67EF2F8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6F790CF-547F-5940-A326-D4E9C5E7E713}"/>
              </a:ext>
            </a:extLst>
          </p:cNvPr>
          <p:cNvSpPr txBox="1"/>
          <p:nvPr/>
        </p:nvSpPr>
        <p:spPr>
          <a:xfrm>
            <a:off x="528034" y="1365161"/>
            <a:ext cx="82939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no set method that you can apply to all proof questions.</a:t>
            </a:r>
          </a:p>
          <a:p>
            <a:endParaRPr lang="en-US" dirty="0"/>
          </a:p>
          <a:p>
            <a:r>
              <a:rPr lang="en-US" dirty="0"/>
              <a:t>You need to have a tool kit of skills and techniques you can use, and have an eye for when to use them.</a:t>
            </a:r>
          </a:p>
          <a:p>
            <a:endParaRPr lang="en-US" b="1" dirty="0"/>
          </a:p>
          <a:p>
            <a:r>
              <a:rPr lang="en-US" b="1" dirty="0"/>
              <a:t>Usually, the key to unlocking the proof is completing the square.</a:t>
            </a:r>
          </a:p>
          <a:p>
            <a:endParaRPr lang="en-US" dirty="0"/>
          </a:p>
          <a:p>
            <a:r>
              <a:rPr lang="en-US" dirty="0"/>
              <a:t>In a moment you will be given a dauntingly large set of questions to try and prove.</a:t>
            </a:r>
          </a:p>
          <a:p>
            <a:endParaRPr lang="en-US" dirty="0"/>
          </a:p>
          <a:p>
            <a:r>
              <a:rPr lang="en-US" dirty="0"/>
              <a:t>But each one is just the same as the last, with a minor change or addition.</a:t>
            </a:r>
          </a:p>
          <a:p>
            <a:endParaRPr lang="en-US" dirty="0"/>
          </a:p>
          <a:p>
            <a:r>
              <a:rPr lang="en-US" dirty="0"/>
              <a:t>As you work through each one, see if you can use the previous one to help you.</a:t>
            </a:r>
          </a:p>
          <a:p>
            <a:endParaRPr lang="en-US" dirty="0"/>
          </a:p>
          <a:p>
            <a:r>
              <a:rPr lang="en-US" dirty="0"/>
              <a:t>Some are impossible, so if they are, find a counter example for these.</a:t>
            </a:r>
          </a:p>
        </p:txBody>
      </p:sp>
    </p:spTree>
    <p:extLst>
      <p:ext uri="{BB962C8B-B14F-4D97-AF65-F5344CB8AC3E}">
        <p14:creationId xmlns:p14="http://schemas.microsoft.com/office/powerpoint/2010/main" val="207078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034274A-5A1E-5E4E-9E9F-F9C391B646E0}"/>
              </a:ext>
            </a:extLst>
          </p:cNvPr>
          <p:cNvGrpSpPr/>
          <p:nvPr/>
        </p:nvGrpSpPr>
        <p:grpSpPr>
          <a:xfrm>
            <a:off x="0" y="-64524"/>
            <a:ext cx="9142856" cy="531285"/>
            <a:chOff x="0" y="13335"/>
            <a:chExt cx="9144000" cy="531285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DD4BDDA4-CAA3-AA43-8E5A-EB424CD40AD4}"/>
                </a:ext>
              </a:extLst>
            </p:cNvPr>
            <p:cNvSpPr txBox="1"/>
            <p:nvPr/>
          </p:nvSpPr>
          <p:spPr>
            <a:xfrm>
              <a:off x="0" y="13335"/>
              <a:ext cx="9144000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i="1" dirty="0">
                  <a:latin typeface="Cambria Math" panose="02040503050406030204" pitchFamily="18" charset="0"/>
                </a:rPr>
                <a:t>Prove if possible, otherwise, find a counter example.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BE7C3CC-F976-4A48-AF45-D5FD52AB423A}"/>
                </a:ext>
              </a:extLst>
            </p:cNvPr>
            <p:cNvCxnSpPr/>
            <p:nvPr/>
          </p:nvCxnSpPr>
          <p:spPr>
            <a:xfrm>
              <a:off x="0" y="544620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D3C8B-FB76-7049-9E82-B82D859E0B52}"/>
                  </a:ext>
                </a:extLst>
              </p:cNvPr>
              <p:cNvSpPr txBox="1"/>
              <p:nvPr/>
            </p:nvSpPr>
            <p:spPr>
              <a:xfrm>
                <a:off x="153402" y="523220"/>
                <a:ext cx="3864807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endParaRPr lang="en-US" dirty="0"/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+36&gt;−13</m:t>
                    </m:r>
                  </m:oMath>
                </a14:m>
                <a:endParaRPr lang="en-US" dirty="0"/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+36≥−13</m:t>
                    </m:r>
                  </m:oMath>
                </a14:m>
                <a:endParaRPr lang="en-US" b="0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+36≥−13+2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+36&gt;−13+2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+36&gt;−14+2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+36&gt;−14−2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+36&gt;14−2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+36&gt;14−10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+36&gt;35−10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D3C8B-FB76-7049-9E82-B82D859E0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02" y="523220"/>
                <a:ext cx="3864807" cy="5909310"/>
              </a:xfrm>
              <a:prstGeom prst="rect">
                <a:avLst/>
              </a:prstGeom>
              <a:blipFill>
                <a:blip r:embed="rId2"/>
                <a:stretch>
                  <a:fillRect l="-1104" t="-516" b="-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7EDD94-8C6D-2845-9644-441C3C9F45F6}"/>
                  </a:ext>
                </a:extLst>
              </p:cNvPr>
              <p:cNvSpPr txBox="1"/>
              <p:nvPr/>
            </p:nvSpPr>
            <p:spPr>
              <a:xfrm>
                <a:off x="4890681" y="523220"/>
                <a:ext cx="3864807" cy="9463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−36≥−72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−72≥−144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−18≥−36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−18≥−36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18≥−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+18≥36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+3≥6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+3≥6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i="1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+9≥6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i="1" dirty="0"/>
              </a:p>
              <a:p>
                <a:pPr marL="342900" indent="-342900">
                  <a:buFontTx/>
                  <a:buAutoNum type="alphaLcParenR" startAt="12"/>
                </a:pPr>
                <a:endParaRPr lang="en-US" i="1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≥6</m:t>
                    </m:r>
                  </m:oMath>
                </a14:m>
                <a:endParaRPr lang="en-US" i="1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:endParaRPr lang="en-US" b="1" dirty="0"/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AutoNum type="alphaLcParenR" startAt="12"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7EDD94-8C6D-2845-9644-441C3C9F4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681" y="523220"/>
                <a:ext cx="3864807" cy="9463616"/>
              </a:xfrm>
              <a:prstGeom prst="rect">
                <a:avLst/>
              </a:prstGeom>
              <a:blipFill>
                <a:blip r:embed="rId3"/>
                <a:stretch>
                  <a:fillRect l="-1104" t="-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7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034274A-5A1E-5E4E-9E9F-F9C391B646E0}"/>
              </a:ext>
            </a:extLst>
          </p:cNvPr>
          <p:cNvGrpSpPr/>
          <p:nvPr/>
        </p:nvGrpSpPr>
        <p:grpSpPr>
          <a:xfrm>
            <a:off x="0" y="-64524"/>
            <a:ext cx="9142856" cy="531285"/>
            <a:chOff x="0" y="13335"/>
            <a:chExt cx="9144000" cy="531285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DD4BDDA4-CAA3-AA43-8E5A-EB424CD40AD4}"/>
                </a:ext>
              </a:extLst>
            </p:cNvPr>
            <p:cNvSpPr txBox="1"/>
            <p:nvPr/>
          </p:nvSpPr>
          <p:spPr>
            <a:xfrm>
              <a:off x="0" y="13335"/>
              <a:ext cx="9144000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i="1" dirty="0">
                  <a:latin typeface="Cambria Math" panose="02040503050406030204" pitchFamily="18" charset="0"/>
                </a:rPr>
                <a:t>Prove if possible, otherwise, find a counter example.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BE7C3CC-F976-4A48-AF45-D5FD52AB423A}"/>
                </a:ext>
              </a:extLst>
            </p:cNvPr>
            <p:cNvCxnSpPr/>
            <p:nvPr/>
          </p:nvCxnSpPr>
          <p:spPr>
            <a:xfrm>
              <a:off x="0" y="544620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D3C8B-FB76-7049-9E82-B82D859E0B52}"/>
                  </a:ext>
                </a:extLst>
              </p:cNvPr>
              <p:cNvSpPr txBox="1"/>
              <p:nvPr/>
            </p:nvSpPr>
            <p:spPr>
              <a:xfrm>
                <a:off x="153402" y="523220"/>
                <a:ext cx="4158382" cy="6212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r>
                  <a:rPr lang="en-US" b="0" dirty="0"/>
                  <a:t>		</a:t>
                </a:r>
                <a:r>
                  <a:rPr lang="en-US" b="0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+36≥0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+36&gt;−13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+36≥−13</m:t>
                    </m:r>
                  </m:oMath>
                </a14:m>
                <a:r>
                  <a:rPr lang="en-US" b="0" dirty="0"/>
                  <a:t>		</a:t>
                </a:r>
                <a:r>
                  <a:rPr lang="en-US" b="0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+36≥−13+2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+36&gt;−13+2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+36&gt;−14+2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+36&gt;−14−2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+36&gt;14−2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≤5+√3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:endParaRPr lang="en-US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+36&gt;14−10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	</a:t>
                </a:r>
                <a:r>
                  <a:rPr lang="en-US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TRUE</a:t>
                </a:r>
              </a:p>
              <a:p>
                <a:pPr marL="342900" indent="-342900">
                  <a:buFontTx/>
                  <a:buAutoNum type="alphaLcParenR"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+36&gt;35−10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D3C8B-FB76-7049-9E82-B82D859E0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02" y="523220"/>
                <a:ext cx="4158382" cy="6212406"/>
              </a:xfrm>
              <a:prstGeom prst="rect">
                <a:avLst/>
              </a:prstGeom>
              <a:blipFill>
                <a:blip r:embed="rId2"/>
                <a:stretch>
                  <a:fillRect l="-610" t="-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7EDD94-8C6D-2845-9644-441C3C9F45F6}"/>
                  </a:ext>
                </a:extLst>
              </p:cNvPr>
              <p:cNvSpPr txBox="1"/>
              <p:nvPr/>
            </p:nvSpPr>
            <p:spPr>
              <a:xfrm>
                <a:off x="4311784" y="474827"/>
                <a:ext cx="4538705" cy="638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−6−6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&lt;−6+6√2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−36≥−72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	</a:t>
                </a:r>
                <a:r>
                  <a:rPr lang="en-US" dirty="0"/>
                  <a:t>	</a:t>
                </a:r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−72≥−144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 startAt="12"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−18≥−36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−18≥−36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		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TRUE</a:t>
                </a:r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18≥−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+18≥36</m:t>
                    </m:r>
                  </m:oMath>
                </a14:m>
                <a:r>
                  <a:rPr lang="en-US" dirty="0"/>
                  <a:t> 	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−3−3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&lt;−3+3√3</m:t>
                    </m:r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+3≥6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+3≥6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i="1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&lt;√3</m:t>
                    </m:r>
                  </m:oMath>
                </a14:m>
                <a:endParaRPr lang="en-US" i="1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lphaLcParenR" startAt="12"/>
                </a:pPr>
                <a:endParaRPr lang="en-US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+9≥6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i="1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342900" indent="-342900">
                  <a:buFontTx/>
                  <a:buAutoNum type="alphaLcParenR" startAt="12"/>
                </a:pPr>
                <a:endParaRPr lang="en-US" i="1" dirty="0"/>
              </a:p>
              <a:p>
                <a:pPr marL="342900" indent="-342900">
                  <a:buFontTx/>
                  <a:buAutoNum type="alphaLcParenR" startAt="12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≥6</m:t>
                    </m:r>
                  </m:oMath>
                </a14:m>
                <a:r>
                  <a:rPr lang="en-US" i="1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7EDD94-8C6D-2845-9644-441C3C9F4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784" y="474827"/>
                <a:ext cx="4538705" cy="6382388"/>
              </a:xfrm>
              <a:prstGeom prst="rect">
                <a:avLst/>
              </a:prstGeom>
              <a:blipFill>
                <a:blip r:embed="rId3"/>
                <a:stretch>
                  <a:fillRect l="-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06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1165</Words>
  <Application>Microsoft Office PowerPoint</Application>
  <PresentationFormat>On-screen Show (4:3)</PresentationFormat>
  <Paragraphs>275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Proof involving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2019-11-08T12:29:52Z</dcterms:modified>
</cp:coreProperties>
</file>