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794" autoAdjust="0"/>
  </p:normalViewPr>
  <p:slideViewPr>
    <p:cSldViewPr snapToGrid="0">
      <p:cViewPr varScale="1">
        <p:scale>
          <a:sx n="101" d="100"/>
          <a:sy n="101" d="100"/>
        </p:scale>
        <p:origin x="195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728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Factorising by Grouping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1984101" y="3958753"/>
                <a:ext cx="54561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101" y="3958753"/>
                <a:ext cx="5456109" cy="369332"/>
              </a:xfrm>
              <a:prstGeom prst="rect">
                <a:avLst/>
              </a:prstGeom>
              <a:blipFill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22519D-410C-4E97-9749-8C7DD5066AE2}"/>
                  </a:ext>
                </a:extLst>
              </p:cNvPr>
              <p:cNvSpPr txBox="1"/>
              <p:nvPr/>
            </p:nvSpPr>
            <p:spPr>
              <a:xfrm>
                <a:off x="1855475" y="5043403"/>
                <a:ext cx="57133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−5)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2−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22519D-410C-4E97-9749-8C7DD5066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475" y="5043403"/>
                <a:ext cx="5713359" cy="369332"/>
              </a:xfrm>
              <a:prstGeom prst="rect">
                <a:avLst/>
              </a:prstGeom>
              <a:blipFill>
                <a:blip r:embed="rId9"/>
                <a:stretch>
                  <a:fillRect r="-1493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74428" y="692784"/>
                <a:ext cx="40914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28" y="692784"/>
                <a:ext cx="4091441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C3EC790-47CE-40EB-A633-C5FAC95D6BAE}"/>
                  </a:ext>
                </a:extLst>
              </p:cNvPr>
              <p:cNvSpPr txBox="1"/>
              <p:nvPr/>
            </p:nvSpPr>
            <p:spPr>
              <a:xfrm>
                <a:off x="4649973" y="692784"/>
                <a:ext cx="40914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C3EC790-47CE-40EB-A633-C5FAC95D6B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973" y="692784"/>
                <a:ext cx="4091441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A0C88D-13E7-4058-8163-24AEC3C9F8A0}"/>
                  </a:ext>
                </a:extLst>
              </p:cNvPr>
              <p:cNvSpPr txBox="1"/>
              <p:nvPr/>
            </p:nvSpPr>
            <p:spPr>
              <a:xfrm>
                <a:off x="74428" y="3270856"/>
                <a:ext cx="392440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−2(2−5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A0C88D-13E7-4058-8163-24AEC3C9F8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28" y="3270856"/>
                <a:ext cx="3924408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E5BD874-E93A-45F6-BAD5-C07104C59BB8}"/>
                  </a:ext>
                </a:extLst>
              </p:cNvPr>
              <p:cNvSpPr txBox="1"/>
              <p:nvPr/>
            </p:nvSpPr>
            <p:spPr>
              <a:xfrm>
                <a:off x="4489643" y="3273235"/>
                <a:ext cx="392440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−2(1−7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E5BD874-E93A-45F6-BAD5-C07104C59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9643" y="3273235"/>
                <a:ext cx="3924408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0" y="-69112"/>
                <a:ext cx="8026090" cy="79721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B0F0"/>
                    </a:solidFill>
                  </a:rPr>
                  <a:t>1</a:t>
                </a:r>
                <a:r>
                  <a:rPr lang="en-GB" sz="2000" dirty="0"/>
                  <a:t>.  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25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+15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B0F0"/>
                    </a:solidFill>
                  </a:rPr>
                  <a:t>2.  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25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−15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B0F0"/>
                    </a:solidFill>
                  </a:rPr>
                  <a:t>3</a:t>
                </a:r>
                <a:r>
                  <a:rPr lang="en-GB" sz="2000" dirty="0"/>
                  <a:t>.  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+15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B0F0"/>
                    </a:solidFill>
                  </a:rPr>
                  <a:t>4</a:t>
                </a:r>
                <a:r>
                  <a:rPr lang="en-GB" sz="2000" dirty="0"/>
                  <a:t>.  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−15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B0F0"/>
                    </a:solidFill>
                  </a:rPr>
                  <a:t>5</a:t>
                </a:r>
                <a:r>
                  <a:rPr lang="en-GB" sz="2000" dirty="0"/>
                  <a:t>.  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50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−15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B0F0"/>
                    </a:solidFill>
                  </a:rPr>
                  <a:t>6.  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−15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B0F0"/>
                    </a:solidFill>
                  </a:rPr>
                  <a:t>7.  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𝑎𝑥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𝑎𝑥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B0F0"/>
                    </a:solidFill>
                  </a:rPr>
                  <a:t>8</a:t>
                </a:r>
                <a:r>
                  <a:rPr lang="en-GB" sz="2000" dirty="0"/>
                  <a:t>.  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𝑎𝑥</m:t>
                    </m:r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  <m:r>
                      <a:rPr lang="en-GB" sz="20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𝑎𝑥</m:t>
                    </m:r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B0F0"/>
                    </a:solidFill>
                  </a:rPr>
                  <a:t>9.  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𝑎𝑥</m:t>
                    </m:r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  <m:r>
                      <a:rPr lang="en-GB" sz="20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𝑎𝑥</m:t>
                    </m:r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endParaRPr lang="en-GB" sz="2000" dirty="0"/>
              </a:p>
              <a:p>
                <a:pPr>
                  <a:lnSpc>
                    <a:spcPct val="150000"/>
                  </a:lnSpc>
                  <a:defRPr/>
                </a:pPr>
                <a:r>
                  <a:rPr lang="en-GB" sz="2000" dirty="0">
                    <a:solidFill>
                      <a:srgbClr val="00B0F0"/>
                    </a:solidFill>
                  </a:rPr>
                  <a:t>10.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𝑎𝑥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𝑎𝑥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B0F0"/>
                    </a:solidFill>
                  </a:rPr>
                  <a:t>11.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𝑎𝑥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(1−2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B0F0"/>
                    </a:solidFill>
                  </a:rPr>
                  <a:t>12.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B0F0"/>
                    </a:solidFill>
                  </a:rPr>
                  <a:t>13</a:t>
                </a:r>
                <a:r>
                  <a:rPr lang="en-GB" sz="2000" dirty="0"/>
                  <a:t>.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B0F0"/>
                    </a:solidFill>
                  </a:rPr>
                  <a:t>14</a:t>
                </a:r>
                <a:r>
                  <a:rPr lang="en-GB" sz="2000" dirty="0"/>
                  <a:t>.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endParaRPr lang="en-GB" sz="2000" dirty="0"/>
              </a:p>
              <a:p>
                <a:pPr>
                  <a:lnSpc>
                    <a:spcPct val="150000"/>
                  </a:lnSpc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69112"/>
                <a:ext cx="8026090" cy="7972182"/>
              </a:xfrm>
              <a:prstGeom prst="rect">
                <a:avLst/>
              </a:prstGeom>
              <a:blipFill>
                <a:blip r:embed="rId4"/>
                <a:stretch>
                  <a:fillRect l="-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D1FBD51-2F63-4F86-A7BA-EDA73A65601D}"/>
                  </a:ext>
                </a:extLst>
              </p:cNvPr>
              <p:cNvSpPr/>
              <p:nvPr/>
            </p:nvSpPr>
            <p:spPr>
              <a:xfrm>
                <a:off x="0" y="-69112"/>
                <a:ext cx="9144000" cy="68349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GB" sz="1700" dirty="0">
                    <a:solidFill>
                      <a:srgbClr val="00B0F0"/>
                    </a:solidFill>
                  </a:rPr>
                  <a:t>1</a:t>
                </a:r>
                <a:r>
                  <a:rPr lang="en-GB" sz="1700" dirty="0"/>
                  <a:t>.    </a:t>
                </a:r>
                <a14:m>
                  <m:oMath xmlns:m="http://schemas.openxmlformats.org/officeDocument/2006/math">
                    <m:r>
                      <a:rPr lang="en-GB" sz="1700" i="1">
                        <a:latin typeface="Cambria Math" panose="02040503050406030204" pitchFamily="18" charset="0"/>
                      </a:rPr>
                      <m:t>25</m:t>
                    </m:r>
                    <m:d>
                      <m:d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1700" i="1">
                        <a:latin typeface="Cambria Math" panose="02040503050406030204" pitchFamily="18" charset="0"/>
                      </a:rPr>
                      <m:t>+15</m:t>
                    </m:r>
                    <m:d>
                      <m:d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=40(2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GB" sz="17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1700" dirty="0">
                    <a:solidFill>
                      <a:srgbClr val="00B0F0"/>
                    </a:solidFill>
                  </a:rPr>
                  <a:t>2.    </a:t>
                </a:r>
                <a14:m>
                  <m:oMath xmlns:m="http://schemas.openxmlformats.org/officeDocument/2006/math">
                    <m:r>
                      <a:rPr lang="en-GB" sz="1700" i="1">
                        <a:latin typeface="Cambria Math" panose="02040503050406030204" pitchFamily="18" charset="0"/>
                      </a:rPr>
                      <m:t>25</m:t>
                    </m:r>
                    <m:d>
                      <m:d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1700" i="1">
                        <a:latin typeface="Cambria Math" panose="02040503050406030204" pitchFamily="18" charset="0"/>
                      </a:rPr>
                      <m:t>−15</m:t>
                    </m:r>
                    <m:d>
                      <m:d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17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=10(2</m:t>
                    </m:r>
                    <m:r>
                      <m:rPr>
                        <m:sty m:val="p"/>
                      </m:rPr>
                      <a:rPr lang="en-GB" sz="17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n-GB" sz="17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GB" sz="1700" dirty="0">
                  <a:solidFill>
                    <a:srgbClr val="FF0000"/>
                  </a:solidFill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1700" dirty="0">
                    <a:solidFill>
                      <a:srgbClr val="00B0F0"/>
                    </a:solidFill>
                  </a:rPr>
                  <a:t>3</a:t>
                </a:r>
                <a:r>
                  <a:rPr lang="en-GB" sz="1700" dirty="0"/>
                  <a:t>.    </a:t>
                </a:r>
                <a14:m>
                  <m:oMath xmlns:m="http://schemas.openxmlformats.org/officeDocument/2006/math">
                    <m:r>
                      <a:rPr lang="en-GB" sz="1700" i="1">
                        <a:latin typeface="Cambria Math" panose="02040503050406030204" pitchFamily="18" charset="0"/>
                      </a:rPr>
                      <m:t>25</m:t>
                    </m:r>
                    <m:r>
                      <a:rPr lang="en-GB" sz="17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1700" i="1">
                        <a:latin typeface="Cambria Math" panose="02040503050406030204" pitchFamily="18" charset="0"/>
                      </a:rPr>
                      <m:t>+15</m:t>
                    </m:r>
                    <m:r>
                      <a:rPr lang="en-GB" sz="17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=40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GB" sz="17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1700" dirty="0">
                    <a:solidFill>
                      <a:srgbClr val="00B0F0"/>
                    </a:solidFill>
                  </a:rPr>
                  <a:t>4</a:t>
                </a:r>
                <a:r>
                  <a:rPr lang="en-GB" sz="1700" dirty="0"/>
                  <a:t>.    </a:t>
                </a:r>
                <a14:m>
                  <m:oMath xmlns:m="http://schemas.openxmlformats.org/officeDocument/2006/math">
                    <m:r>
                      <a:rPr lang="en-GB" sz="1700" i="1">
                        <a:latin typeface="Cambria Math" panose="02040503050406030204" pitchFamily="18" charset="0"/>
                      </a:rPr>
                      <m:t>25</m:t>
                    </m:r>
                    <m:r>
                      <a:rPr lang="en-GB" sz="17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1700" i="1">
                        <a:latin typeface="Cambria Math" panose="02040503050406030204" pitchFamily="18" charset="0"/>
                      </a:rPr>
                      <m:t>−15</m:t>
                    </m:r>
                    <m:r>
                      <a:rPr lang="en-GB" sz="1700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7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(1−3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)(2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GB" sz="17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1700" dirty="0">
                    <a:solidFill>
                      <a:srgbClr val="00B0F0"/>
                    </a:solidFill>
                  </a:rPr>
                  <a:t>5</a:t>
                </a:r>
                <a:r>
                  <a:rPr lang="en-GB" sz="1700" dirty="0"/>
                  <a:t>.    </a:t>
                </a:r>
                <a14:m>
                  <m:oMath xmlns:m="http://schemas.openxmlformats.org/officeDocument/2006/math">
                    <m:r>
                      <a:rPr lang="en-GB" sz="1700" i="1">
                        <a:latin typeface="Cambria Math" panose="02040503050406030204" pitchFamily="18" charset="0"/>
                      </a:rPr>
                      <m:t>50</m:t>
                    </m:r>
                    <m:r>
                      <a:rPr lang="en-GB" sz="17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1700" i="1">
                        <a:latin typeface="Cambria Math" panose="02040503050406030204" pitchFamily="18" charset="0"/>
                      </a:rPr>
                      <m:t>−15</m:t>
                    </m:r>
                    <m:r>
                      <a:rPr lang="en-GB" sz="1700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7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(7−6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)(2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GB" sz="17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1700" dirty="0">
                    <a:solidFill>
                      <a:srgbClr val="00B0F0"/>
                    </a:solidFill>
                  </a:rPr>
                  <a:t>6.    </a:t>
                </a:r>
                <a14:m>
                  <m:oMath xmlns:m="http://schemas.openxmlformats.org/officeDocument/2006/math">
                    <m:r>
                      <a:rPr lang="en-GB" sz="1700" i="1">
                        <a:latin typeface="Cambria Math" panose="02040503050406030204" pitchFamily="18" charset="0"/>
                      </a:rPr>
                      <m:t>25</m:t>
                    </m:r>
                    <m:r>
                      <a:rPr lang="en-GB" sz="1700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7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700" i="1">
                        <a:latin typeface="Cambria Math" panose="02040503050406030204" pitchFamily="18" charset="0"/>
                      </a:rPr>
                      <m:t>−15</m:t>
                    </m:r>
                    <m:r>
                      <a:rPr lang="en-GB" sz="1700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7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(5</m:t>
                        </m:r>
                        <m: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  <m:d>
                          <m:dPr>
                            <m:ctrlP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7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1700" dirty="0">
                    <a:solidFill>
                      <a:srgbClr val="00B0F0"/>
                    </a:solidFill>
                  </a:rPr>
                  <a:t>7.    </a:t>
                </a:r>
                <a14:m>
                  <m:oMath xmlns:m="http://schemas.openxmlformats.org/officeDocument/2006/math">
                    <m:r>
                      <a:rPr lang="en-GB" sz="17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700" i="1">
                        <a:latin typeface="Cambria Math" panose="02040503050406030204" pitchFamily="18" charset="0"/>
                      </a:rPr>
                      <m:t>𝑎𝑥</m:t>
                    </m:r>
                    <m:sSup>
                      <m:sSup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7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7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700" i="1">
                        <a:latin typeface="Cambria Math" panose="02040503050406030204" pitchFamily="18" charset="0"/>
                      </a:rPr>
                      <m:t>𝑎𝑥</m:t>
                    </m:r>
                    <m:sSup>
                      <m:sSup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7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d>
                      <m:dPr>
                        <m:ctrlP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sSup>
                      <m:sSupPr>
                        <m:ctrlP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7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1700" dirty="0">
                    <a:solidFill>
                      <a:srgbClr val="00B0F0"/>
                    </a:solidFill>
                  </a:rPr>
                  <a:t>8</a:t>
                </a:r>
                <a:r>
                  <a:rPr lang="en-GB" sz="1700" dirty="0"/>
                  <a:t>.    </a:t>
                </a:r>
                <a14:m>
                  <m:oMath xmlns:m="http://schemas.openxmlformats.org/officeDocument/2006/math">
                    <m:r>
                      <a:rPr lang="en-GB" sz="17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700" i="1">
                        <a:latin typeface="Cambria Math" panose="02040503050406030204" pitchFamily="18" charset="0"/>
                      </a:rPr>
                      <m:t>𝑎𝑥</m:t>
                    </m:r>
                    <m:rad>
                      <m:radPr>
                        <m:degHide m:val="on"/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  <m:r>
                      <a:rPr lang="en-GB" sz="17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700" i="1">
                        <a:latin typeface="Cambria Math" panose="02040503050406030204" pitchFamily="18" charset="0"/>
                      </a:rPr>
                      <m:t>𝑎𝑥</m:t>
                    </m:r>
                    <m:rad>
                      <m:radPr>
                        <m:degHide m:val="on"/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ad>
                      <m:radPr>
                        <m:degHide m:val="on"/>
                        <m:ctrlP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</m:oMath>
                </a14:m>
                <a:endParaRPr lang="en-GB" sz="17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1700" dirty="0">
                    <a:solidFill>
                      <a:srgbClr val="00B0F0"/>
                    </a:solidFill>
                  </a:rPr>
                  <a:t>9.    </a:t>
                </a:r>
                <a14:m>
                  <m:oMath xmlns:m="http://schemas.openxmlformats.org/officeDocument/2006/math">
                    <m:r>
                      <a:rPr lang="en-GB" sz="17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700" i="1">
                        <a:latin typeface="Cambria Math" panose="02040503050406030204" pitchFamily="18" charset="0"/>
                      </a:rPr>
                      <m:t>𝑎𝑥</m:t>
                    </m:r>
                    <m:rad>
                      <m:radPr>
                        <m:degHide m:val="on"/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  <m:r>
                      <a:rPr lang="en-GB" sz="17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700" i="1">
                        <a:latin typeface="Cambria Math" panose="02040503050406030204" pitchFamily="18" charset="0"/>
                      </a:rPr>
                      <m:t>𝑎𝑥</m:t>
                    </m:r>
                    <m:rad>
                      <m:radPr>
                        <m:degHide m:val="on"/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sz="17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17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17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7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700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1−3</m:t>
                        </m:r>
                        <m: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ad>
                      <m:radPr>
                        <m:degHide m:val="on"/>
                        <m:ctrlP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</m:oMath>
                </a14:m>
                <a:endParaRPr lang="en-GB" sz="1700" dirty="0"/>
              </a:p>
              <a:p>
                <a:pPr>
                  <a:lnSpc>
                    <a:spcPct val="150000"/>
                  </a:lnSpc>
                  <a:defRPr/>
                </a:pPr>
                <a:r>
                  <a:rPr lang="en-GB" sz="1700" dirty="0">
                    <a:solidFill>
                      <a:srgbClr val="00B0F0"/>
                    </a:solidFill>
                  </a:rPr>
                  <a:t>10.  </a:t>
                </a:r>
                <a14:m>
                  <m:oMath xmlns:m="http://schemas.openxmlformats.org/officeDocument/2006/math">
                    <m:r>
                      <a:rPr lang="en-GB" sz="17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700" i="1">
                        <a:latin typeface="Cambria Math" panose="02040503050406030204" pitchFamily="18" charset="0"/>
                      </a:rPr>
                      <m:t>𝑎𝑥</m:t>
                    </m:r>
                    <m:d>
                      <m:d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GB" sz="17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700" i="1">
                        <a:latin typeface="Cambria Math" panose="02040503050406030204" pitchFamily="18" charset="0"/>
                      </a:rPr>
                      <m:t>𝑎𝑥</m:t>
                    </m:r>
                    <m:sSup>
                      <m:sSup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7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7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(11−3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−30</m:t>
                    </m:r>
                    <m:sSup>
                      <m:sSupPr>
                        <m:ctrlP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)(2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+1)(5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1700" dirty="0">
                  <a:solidFill>
                    <a:srgbClr val="FF0000"/>
                  </a:solidFill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1700" dirty="0">
                    <a:solidFill>
                      <a:srgbClr val="00B0F0"/>
                    </a:solidFill>
                  </a:rPr>
                  <a:t>11.  </a:t>
                </a:r>
                <a14:m>
                  <m:oMath xmlns:m="http://schemas.openxmlformats.org/officeDocument/2006/math">
                    <m:r>
                      <a:rPr lang="en-GB" sz="17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700" i="1">
                        <a:latin typeface="Cambria Math" panose="02040503050406030204" pitchFamily="18" charset="0"/>
                      </a:rPr>
                      <m:t>𝑎𝑥</m:t>
                    </m:r>
                    <m:sSup>
                      <m:sSup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7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7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700" i="1">
                        <a:latin typeface="Cambria Math" panose="02040503050406030204" pitchFamily="18" charset="0"/>
                      </a:rPr>
                      <m:t>𝑎𝑥</m:t>
                    </m:r>
                    <m:d>
                      <m:d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(5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−1)(2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17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1700" dirty="0">
                    <a:solidFill>
                      <a:srgbClr val="00B0F0"/>
                    </a:solidFill>
                  </a:rPr>
                  <a:t>12.  </a:t>
                </a:r>
                <a14:m>
                  <m:oMath xmlns:m="http://schemas.openxmlformats.org/officeDocument/2006/math">
                    <m:r>
                      <a:rPr lang="en-GB" sz="17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700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7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700" i="1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(13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−5)(2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1700" dirty="0">
                  <a:solidFill>
                    <a:srgbClr val="FF0000"/>
                  </a:solidFill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1700" dirty="0">
                    <a:solidFill>
                      <a:srgbClr val="00B0F0"/>
                    </a:solidFill>
                  </a:rPr>
                  <a:t>13</a:t>
                </a:r>
                <a:r>
                  <a:rPr lang="en-GB" sz="1700" dirty="0"/>
                  <a:t>.  </a:t>
                </a:r>
                <a14:m>
                  <m:oMath xmlns:m="http://schemas.openxmlformats.org/officeDocument/2006/math">
                    <m:r>
                      <a:rPr lang="en-GB" sz="17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700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7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17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sz="1700" i="1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7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17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(−6</m:t>
                    </m:r>
                    <m:sSup>
                      <m:sSupPr>
                        <m:ctrlP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+5)</m:t>
                    </m:r>
                    <m:sSup>
                      <m:sSupPr>
                        <m:ctrlP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17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1700" dirty="0">
                    <a:solidFill>
                      <a:srgbClr val="00B0F0"/>
                    </a:solidFill>
                  </a:rPr>
                  <a:t>14</a:t>
                </a:r>
                <a:r>
                  <a:rPr lang="en-GB" sz="1700" dirty="0"/>
                  <a:t>.  </a:t>
                </a:r>
                <a14:m>
                  <m:oMath xmlns:m="http://schemas.openxmlformats.org/officeDocument/2006/math">
                    <m:r>
                      <a:rPr lang="en-GB" sz="17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700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7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17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sz="1700" i="1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7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17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sz="1700" i="1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7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7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7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GB" sz="17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7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sz="17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−6</m:t>
                            </m:r>
                            <m:sSup>
                              <m:sSupPr>
                                <m:ctrlPr>
                                  <a:rPr lang="en-GB" sz="17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7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17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+5+2</m:t>
                            </m:r>
                            <m:sSup>
                              <m:sSupPr>
                                <m:ctrlPr>
                                  <a:rPr lang="en-GB" sz="17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7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17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GB" sz="17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17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7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7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7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  <m:sup>
                                <m:f>
                                  <m:fPr>
                                    <m:ctrlPr>
                                      <a:rPr lang="en-GB" sz="17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7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7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  <m:d>
                          <m:dPr>
                            <m:ctrlP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17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1700" dirty="0"/>
              </a:p>
              <a:p>
                <a:pPr lvl="0">
                  <a:lnSpc>
                    <a:spcPct val="150000"/>
                  </a:lnSpc>
                </a:pPr>
                <a:endParaRPr lang="en-GB" sz="1700" dirty="0"/>
              </a:p>
              <a:p>
                <a:pPr>
                  <a:lnSpc>
                    <a:spcPct val="150000"/>
                  </a:lnSpc>
                  <a:defRPr/>
                </a:pPr>
                <a:endParaRPr lang="en-GB" sz="17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D1FBD51-2F63-4F86-A7BA-EDA73A6560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69112"/>
                <a:ext cx="9144000" cy="6834948"/>
              </a:xfrm>
              <a:prstGeom prst="rect">
                <a:avLst/>
              </a:prstGeom>
              <a:blipFill>
                <a:blip r:embed="rId4"/>
                <a:stretch>
                  <a:fillRect l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2161237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1454</TotalTime>
  <Words>460</Words>
  <Application>Microsoft Office PowerPoint</Application>
  <PresentationFormat>On-screen Show (4:3)</PresentationFormat>
  <Paragraphs>49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Factorising by Grouping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182</cp:revision>
  <dcterms:created xsi:type="dcterms:W3CDTF">2018-01-26T08:52:52Z</dcterms:created>
  <dcterms:modified xsi:type="dcterms:W3CDTF">2019-12-16T11:53:57Z</dcterms:modified>
</cp:coreProperties>
</file>