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300" r:id="rId4"/>
    <p:sldId id="302" r:id="rId5"/>
    <p:sldId id="3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Coordinates and ratio: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880746" y="4711279"/>
                <a:ext cx="10414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(1, 5)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746" y="4711279"/>
                <a:ext cx="104143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C9F94D-DC41-4555-B5DC-67463549566B}"/>
              </a:ext>
            </a:extLst>
          </p:cNvPr>
          <p:cNvCxnSpPr/>
          <p:nvPr/>
        </p:nvCxnSpPr>
        <p:spPr>
          <a:xfrm flipV="1">
            <a:off x="1774299" y="1568408"/>
            <a:ext cx="5395566" cy="30035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62C8A853-E6D7-4BD5-9F0D-108A53FC217F}"/>
              </a:ext>
            </a:extLst>
          </p:cNvPr>
          <p:cNvSpPr/>
          <p:nvPr/>
        </p:nvSpPr>
        <p:spPr>
          <a:xfrm>
            <a:off x="2797701" y="3899825"/>
            <a:ext cx="133224" cy="1332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BC8D18D-64C0-4693-8727-07EC25D4A9CD}"/>
              </a:ext>
            </a:extLst>
          </p:cNvPr>
          <p:cNvSpPr/>
          <p:nvPr/>
        </p:nvSpPr>
        <p:spPr>
          <a:xfrm>
            <a:off x="4572000" y="2918813"/>
            <a:ext cx="133224" cy="1332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DDCF367-1BE6-4624-B06C-AD4CD6834857}"/>
              </a:ext>
            </a:extLst>
          </p:cNvPr>
          <p:cNvSpPr/>
          <p:nvPr/>
        </p:nvSpPr>
        <p:spPr>
          <a:xfrm>
            <a:off x="6346299" y="1937801"/>
            <a:ext cx="133224" cy="1332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065864-52B4-4EAE-A31E-2A17466EB64A}"/>
              </a:ext>
            </a:extLst>
          </p:cNvPr>
          <p:cNvSpPr txBox="1"/>
          <p:nvPr/>
        </p:nvSpPr>
        <p:spPr>
          <a:xfrm>
            <a:off x="2485836" y="3448680"/>
            <a:ext cx="42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1561DD-E89C-4DE2-955F-324333036139}"/>
              </a:ext>
            </a:extLst>
          </p:cNvPr>
          <p:cNvSpPr txBox="1"/>
          <p:nvPr/>
        </p:nvSpPr>
        <p:spPr>
          <a:xfrm>
            <a:off x="4275274" y="2498955"/>
            <a:ext cx="42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260316-82F9-4251-A3AE-05029C057761}"/>
              </a:ext>
            </a:extLst>
          </p:cNvPr>
          <p:cNvSpPr txBox="1"/>
          <p:nvPr/>
        </p:nvSpPr>
        <p:spPr>
          <a:xfrm>
            <a:off x="6049573" y="1528036"/>
            <a:ext cx="42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8707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3315" y="64760"/>
              <a:ext cx="8849295" cy="6669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211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57792241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76286282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727632516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505154289"/>
                        </a:ext>
                      </a:extLst>
                    </a:gridCol>
                  </a:tblGrid>
                  <a:tr h="6658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400" b="0" dirty="0"/>
                            <a:t> is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?</m:t>
                                      </m:r>
                                    </m:num>
                                    <m:den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?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  <a:r>
                            <a:rPr lang="en-GB" sz="1400" b="0" dirty="0"/>
                            <a:t>along the  line segment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oMath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2646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(1, 5)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(13, 11)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(12, 10)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(8, 9)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(10, 10)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(19, 15)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(26, 16)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−16)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−6)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484839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(−12,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(−12, −32)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(−12, −12)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322569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38983957"/>
                  </p:ext>
                </p:extLst>
              </p:nvPr>
            </p:nvGraphicFramePr>
            <p:xfrm>
              <a:off x="143315" y="64760"/>
              <a:ext cx="8849295" cy="6669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211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57792241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76286282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727632516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505154289"/>
                        </a:ext>
                      </a:extLst>
                    </a:gridCol>
                  </a:tblGrid>
                  <a:tr h="6658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917" r="-503017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917" r="-400858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917" r="-302586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917" r="-201288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917" r="-102155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917" r="-1717" b="-9064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2646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137500" r="-503017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137500" r="-400858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137500" r="-302586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137500" r="-201288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137500" r="-102155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137500" r="-1717" b="-11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256757" r="-503017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256757" r="-400858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256757" r="-302586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256757" r="-201288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256757" r="-102155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256757" r="-1717" b="-11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356757" r="-503017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356757" r="-400858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356757" r="-302586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356757" r="-201288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356757" r="-102155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356757" r="-1717" b="-10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456757" r="-503017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456757" r="-400858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456757" r="-302586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456757" r="-201288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456757" r="-102155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456757" r="-1717" b="-9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556757" r="-503017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556757" r="-400858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556757" r="-302586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556757" r="-201288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556757" r="-102155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556757" r="-1717" b="-8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648000" r="-503017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648000" r="-400858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648000" r="-302586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648000" r="-201288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648000" r="-102155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648000" r="-1717" b="-71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758108" r="-503017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758108" r="-400858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758108" r="-302586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758108" r="-201288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758108" r="-102155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758108" r="-1717" b="-625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690217" r="-503017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690217" r="-400858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690217" r="-302586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690217" r="-201288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690217" r="-102155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690217" r="-1717" b="-4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790217" r="-503017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790217" r="-400858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790217" r="-302586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790217" r="-201288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790217" r="-102155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790217" r="-1717" b="-3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890217" r="-503017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890217" r="-400858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890217" r="-302586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890217" r="-201288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890217" r="-102155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890217" r="-1717" b="-2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979570" r="-503017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979570" r="-400858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979570" r="-302586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979570" r="-201288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979570" r="-102155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979570" r="-1717" b="-1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484839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1091304" r="-503017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1091304" r="-40085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1091304" r="-302586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1091304" r="-20128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1091304" r="-102155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1091304" r="-1717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225694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B0398EB-D2F8-4AFB-AB8B-FB2008F162AA}"/>
              </a:ext>
            </a:extLst>
          </p:cNvPr>
          <p:cNvSpPr/>
          <p:nvPr/>
        </p:nvSpPr>
        <p:spPr>
          <a:xfrm>
            <a:off x="3639476" y="79934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8FD26B-27F1-44A8-B8AE-B3A0AD46270B}"/>
              </a:ext>
            </a:extLst>
          </p:cNvPr>
          <p:cNvSpPr/>
          <p:nvPr/>
        </p:nvSpPr>
        <p:spPr>
          <a:xfrm>
            <a:off x="6505812" y="79934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893A38-1318-48F4-A27D-1CD978187FA9}"/>
              </a:ext>
            </a:extLst>
          </p:cNvPr>
          <p:cNvSpPr/>
          <p:nvPr/>
        </p:nvSpPr>
        <p:spPr>
          <a:xfrm>
            <a:off x="7938980" y="79934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424242-B77D-421E-B3F7-0401F61BAB45}"/>
              </a:ext>
            </a:extLst>
          </p:cNvPr>
          <p:cNvSpPr/>
          <p:nvPr/>
        </p:nvSpPr>
        <p:spPr>
          <a:xfrm>
            <a:off x="773140" y="127874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2320D-9522-4850-A30D-EA7753E5E98E}"/>
              </a:ext>
            </a:extLst>
          </p:cNvPr>
          <p:cNvSpPr/>
          <p:nvPr/>
        </p:nvSpPr>
        <p:spPr>
          <a:xfrm>
            <a:off x="5072644" y="127874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25FB13-2538-4A01-9E3E-1A5780722A82}"/>
              </a:ext>
            </a:extLst>
          </p:cNvPr>
          <p:cNvSpPr/>
          <p:nvPr/>
        </p:nvSpPr>
        <p:spPr>
          <a:xfrm>
            <a:off x="7938980" y="127874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6A0D16-1ACC-4DC5-B378-E1A4B853AD5C}"/>
              </a:ext>
            </a:extLst>
          </p:cNvPr>
          <p:cNvSpPr/>
          <p:nvPr/>
        </p:nvSpPr>
        <p:spPr>
          <a:xfrm>
            <a:off x="2206308" y="171475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9661DD-0F17-42EB-8EBE-FAF34FBFA5C5}"/>
              </a:ext>
            </a:extLst>
          </p:cNvPr>
          <p:cNvSpPr/>
          <p:nvPr/>
        </p:nvSpPr>
        <p:spPr>
          <a:xfrm>
            <a:off x="5072644" y="171475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E543A4-F7A2-4AC5-B5CC-22D6101D2E2A}"/>
              </a:ext>
            </a:extLst>
          </p:cNvPr>
          <p:cNvSpPr/>
          <p:nvPr/>
        </p:nvSpPr>
        <p:spPr>
          <a:xfrm>
            <a:off x="6505812" y="1714755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5543BA-5586-493C-AB46-950E568B92D0}"/>
              </a:ext>
            </a:extLst>
          </p:cNvPr>
          <p:cNvSpPr/>
          <p:nvPr/>
        </p:nvSpPr>
        <p:spPr>
          <a:xfrm>
            <a:off x="3639476" y="219415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21AA1B-3FB8-4CD0-80CB-A6C751F9478B}"/>
              </a:ext>
            </a:extLst>
          </p:cNvPr>
          <p:cNvSpPr/>
          <p:nvPr/>
        </p:nvSpPr>
        <p:spPr>
          <a:xfrm>
            <a:off x="6505812" y="219415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DD2379-8142-4AE1-BD6E-3BFA4541DA24}"/>
              </a:ext>
            </a:extLst>
          </p:cNvPr>
          <p:cNvSpPr/>
          <p:nvPr/>
        </p:nvSpPr>
        <p:spPr>
          <a:xfrm>
            <a:off x="7938980" y="219415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AB25AE8-20CB-4804-9784-A7F83BF9F0D1}"/>
              </a:ext>
            </a:extLst>
          </p:cNvPr>
          <p:cNvSpPr/>
          <p:nvPr/>
        </p:nvSpPr>
        <p:spPr>
          <a:xfrm>
            <a:off x="5072644" y="262864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48FE87-21C7-431F-AD25-7511E87C943A}"/>
              </a:ext>
            </a:extLst>
          </p:cNvPr>
          <p:cNvSpPr/>
          <p:nvPr/>
        </p:nvSpPr>
        <p:spPr>
          <a:xfrm>
            <a:off x="6505812" y="262864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A88F9D1-0BDE-475D-970B-A6F0F7881A42}"/>
              </a:ext>
            </a:extLst>
          </p:cNvPr>
          <p:cNvSpPr/>
          <p:nvPr/>
        </p:nvSpPr>
        <p:spPr>
          <a:xfrm>
            <a:off x="7938980" y="262864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514A83B-7A0F-4C93-87B4-E433F1668EE7}"/>
              </a:ext>
            </a:extLst>
          </p:cNvPr>
          <p:cNvSpPr/>
          <p:nvPr/>
        </p:nvSpPr>
        <p:spPr>
          <a:xfrm>
            <a:off x="773140" y="308382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505958-76F0-49FA-BAE2-4A2F58F17D41}"/>
              </a:ext>
            </a:extLst>
          </p:cNvPr>
          <p:cNvSpPr/>
          <p:nvPr/>
        </p:nvSpPr>
        <p:spPr>
          <a:xfrm>
            <a:off x="5072644" y="308382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AB34B2-E0E7-437E-8F2E-FF8C78170E8B}"/>
              </a:ext>
            </a:extLst>
          </p:cNvPr>
          <p:cNvSpPr/>
          <p:nvPr/>
        </p:nvSpPr>
        <p:spPr>
          <a:xfrm>
            <a:off x="6505812" y="308382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478B62-51B2-4904-BC7A-58251AB5D185}"/>
              </a:ext>
            </a:extLst>
          </p:cNvPr>
          <p:cNvSpPr/>
          <p:nvPr/>
        </p:nvSpPr>
        <p:spPr>
          <a:xfrm>
            <a:off x="779196" y="3537750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85189D7-8B95-4212-9554-915A90505D80}"/>
              </a:ext>
            </a:extLst>
          </p:cNvPr>
          <p:cNvSpPr/>
          <p:nvPr/>
        </p:nvSpPr>
        <p:spPr>
          <a:xfrm>
            <a:off x="5078700" y="3537750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FCD5CB-3E8C-40D4-9ABF-CD7DB7DBF96E}"/>
              </a:ext>
            </a:extLst>
          </p:cNvPr>
          <p:cNvSpPr/>
          <p:nvPr/>
        </p:nvSpPr>
        <p:spPr>
          <a:xfrm>
            <a:off x="7945036" y="3537750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1472089-B910-46B1-A298-240F2D6E17F1}"/>
              </a:ext>
            </a:extLst>
          </p:cNvPr>
          <p:cNvSpPr/>
          <p:nvPr/>
        </p:nvSpPr>
        <p:spPr>
          <a:xfrm>
            <a:off x="2212364" y="4017153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EB8E690-BFA5-4F33-9C13-36F1A5D4EAFD}"/>
              </a:ext>
            </a:extLst>
          </p:cNvPr>
          <p:cNvSpPr/>
          <p:nvPr/>
        </p:nvSpPr>
        <p:spPr>
          <a:xfrm>
            <a:off x="5078700" y="4017153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9D155B8-D9B4-49B9-8372-56959802B563}"/>
              </a:ext>
            </a:extLst>
          </p:cNvPr>
          <p:cNvSpPr/>
          <p:nvPr/>
        </p:nvSpPr>
        <p:spPr>
          <a:xfrm>
            <a:off x="6511868" y="4017153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4006811-32F6-408F-B1D9-ABF9C8563B75}"/>
              </a:ext>
            </a:extLst>
          </p:cNvPr>
          <p:cNvSpPr/>
          <p:nvPr/>
        </p:nvSpPr>
        <p:spPr>
          <a:xfrm>
            <a:off x="3639476" y="4599343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1243F83-C234-4C20-8AD0-30D57CA5E160}"/>
              </a:ext>
            </a:extLst>
          </p:cNvPr>
          <p:cNvSpPr/>
          <p:nvPr/>
        </p:nvSpPr>
        <p:spPr>
          <a:xfrm>
            <a:off x="6505812" y="4599343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F412F0D-2338-4FB1-847D-19BF745B9110}"/>
              </a:ext>
            </a:extLst>
          </p:cNvPr>
          <p:cNvSpPr/>
          <p:nvPr/>
        </p:nvSpPr>
        <p:spPr>
          <a:xfrm>
            <a:off x="7938980" y="4599343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9A212D6-4C9B-489A-9567-6D3F4B546D68}"/>
              </a:ext>
            </a:extLst>
          </p:cNvPr>
          <p:cNvSpPr/>
          <p:nvPr/>
        </p:nvSpPr>
        <p:spPr>
          <a:xfrm>
            <a:off x="5072644" y="514535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11E6A91-BF29-4E26-895C-74D3A7CD13B8}"/>
              </a:ext>
            </a:extLst>
          </p:cNvPr>
          <p:cNvSpPr/>
          <p:nvPr/>
        </p:nvSpPr>
        <p:spPr>
          <a:xfrm>
            <a:off x="6505812" y="514535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7722C53-D244-4422-B491-2AD56AADF3BE}"/>
              </a:ext>
            </a:extLst>
          </p:cNvPr>
          <p:cNvSpPr/>
          <p:nvPr/>
        </p:nvSpPr>
        <p:spPr>
          <a:xfrm>
            <a:off x="7938980" y="5121133"/>
            <a:ext cx="803343" cy="44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01FBA73-BC68-4D09-AF62-F50691010F6B}"/>
              </a:ext>
            </a:extLst>
          </p:cNvPr>
          <p:cNvSpPr/>
          <p:nvPr/>
        </p:nvSpPr>
        <p:spPr>
          <a:xfrm>
            <a:off x="2206308" y="573669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4AC1242-0E8F-4D5C-9467-3557F5596B34}"/>
              </a:ext>
            </a:extLst>
          </p:cNvPr>
          <p:cNvSpPr/>
          <p:nvPr/>
        </p:nvSpPr>
        <p:spPr>
          <a:xfrm>
            <a:off x="5072644" y="573669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638818-0660-4124-B16D-42FCFDF13C7C}"/>
              </a:ext>
            </a:extLst>
          </p:cNvPr>
          <p:cNvSpPr/>
          <p:nvPr/>
        </p:nvSpPr>
        <p:spPr>
          <a:xfrm>
            <a:off x="6505812" y="5736699"/>
            <a:ext cx="803343" cy="345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EABBB59-AF49-4560-B296-585E86273FAD}"/>
              </a:ext>
            </a:extLst>
          </p:cNvPr>
          <p:cNvSpPr/>
          <p:nvPr/>
        </p:nvSpPr>
        <p:spPr>
          <a:xfrm>
            <a:off x="5072644" y="628271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26C31CF-6083-4EE3-A792-5A039D5F6DE9}"/>
              </a:ext>
            </a:extLst>
          </p:cNvPr>
          <p:cNvSpPr/>
          <p:nvPr/>
        </p:nvSpPr>
        <p:spPr>
          <a:xfrm>
            <a:off x="6505812" y="628271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1DAFD44-FE00-46C8-B4FF-88069BBFA006}"/>
              </a:ext>
            </a:extLst>
          </p:cNvPr>
          <p:cNvSpPr/>
          <p:nvPr/>
        </p:nvSpPr>
        <p:spPr>
          <a:xfrm>
            <a:off x="7938980" y="6282718"/>
            <a:ext cx="803343" cy="345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0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4" grpId="0" animBg="1"/>
      <p:bldP spid="16" grpId="0" animBg="1"/>
      <p:bldP spid="18" grpId="0" animBg="1"/>
      <p:bldP spid="19" grpId="0" animBg="1"/>
      <p:bldP spid="23" grpId="0" animBg="1"/>
      <p:bldP spid="25" grpId="0" animBg="1"/>
      <p:bldP spid="26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5" grpId="0" animBg="1"/>
      <p:bldP spid="48" grpId="0" animBg="1"/>
      <p:bldP spid="50" grpId="0" animBg="1"/>
      <p:bldP spid="52" grpId="0" animBg="1"/>
      <p:bldP spid="54" grpId="0" animBg="1"/>
      <p:bldP spid="55" grpId="0" animBg="1"/>
      <p:bldP spid="59" grpId="0" animBg="1"/>
      <p:bldP spid="61" grpId="0" animBg="1"/>
      <p:bldP spid="62" grpId="0" animBg="1"/>
      <p:bldP spid="66" grpId="0" animBg="1"/>
      <p:bldP spid="67" grpId="0" animBg="1"/>
      <p:bldP spid="68" grpId="0" animBg="1"/>
      <p:bldP spid="70" grpId="0" animBg="1"/>
      <p:bldP spid="72" grpId="0" animBg="1"/>
      <p:bldP spid="73" grpId="0" animBg="1"/>
      <p:bldP spid="78" grpId="0" animBg="1"/>
      <p:bldP spid="79" grpId="0" animBg="1"/>
      <p:bldP spid="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333679"/>
                  </p:ext>
                </p:extLst>
              </p:nvPr>
            </p:nvGraphicFramePr>
            <p:xfrm>
              <a:off x="143315" y="64760"/>
              <a:ext cx="8849295" cy="6669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211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57792241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76286282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727632516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505154289"/>
                        </a:ext>
                      </a:extLst>
                    </a:gridCol>
                  </a:tblGrid>
                  <a:tr h="6658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oMath>
                          </a14:m>
                          <a:r>
                            <a:rPr lang="en-GB" sz="1400" b="0" dirty="0"/>
                            <a:t> is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?</m:t>
                                      </m:r>
                                    </m:num>
                                    <m:den>
                                      <m:r>
                                        <a:rPr lang="en-GB" sz="1800" b="0" i="1" smtClean="0">
                                          <a:latin typeface="Cambria Math" panose="02040503050406030204" pitchFamily="18" charset="0"/>
                                        </a:rPr>
                                        <m:t>?</m:t>
                                      </m:r>
                                    </m:den>
                                  </m:f>
                                </m:e>
                              </m:box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  <a:r>
                            <a:rPr lang="en-GB" sz="1400" b="0" dirty="0"/>
                            <a:t>along the  line segment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latin typeface="Cambria Math" panose="02040503050406030204" pitchFamily="18" charset="0"/>
                                </a:rPr>
                                <m:t>𝑎𝑏</m:t>
                              </m:r>
                            </m:oMath>
                          </a14:m>
                          <a:endParaRPr lang="en-GB" sz="14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2646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(1, 5)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(13, 11)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(12, 10)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(7, 8)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(8, 9)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(6, 8)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(10, 10)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(−1, 3)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 :3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(14, 12)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 :4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(19, 15)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(9, 9)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(14, 10)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(6, 6)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 :2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(26, 16)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(6, 6)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(−6, −16)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(−6, −6)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484839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(−12, 0)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(−12, −32)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(−12, −12)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 :8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2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322569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76333679"/>
                  </p:ext>
                </p:extLst>
              </p:nvPr>
            </p:nvGraphicFramePr>
            <p:xfrm>
              <a:off x="143315" y="64760"/>
              <a:ext cx="8849295" cy="6669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3211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57792241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976286282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727632516"/>
                        </a:ext>
                      </a:extLst>
                    </a:gridCol>
                    <a:gridCol w="1416014">
                      <a:extLst>
                        <a:ext uri="{9D8B030D-6E8A-4147-A177-3AD203B41FA5}">
                          <a16:colId xmlns:a16="http://schemas.microsoft.com/office/drawing/2014/main" val="505154289"/>
                        </a:ext>
                      </a:extLst>
                    </a:gridCol>
                  </a:tblGrid>
                  <a:tr h="6658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917" r="-503017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917" r="-400858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917" r="-302586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917" r="-201288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917" r="-102155" b="-906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917" r="-1717" b="-9064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482646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137500" r="-503017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137500" r="-400858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137500" r="-302586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137500" r="-201288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137500" r="-102155" b="-1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137500" r="-1717" b="-113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256757" r="-503017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256757" r="-400858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256757" r="-302586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256757" r="-201288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256757" r="-102155" b="-11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256757" r="-1717" b="-11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356757" r="-503017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356757" r="-400858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356757" r="-302586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356757" r="-201288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356757" r="-102155" b="-10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356757" r="-1717" b="-10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456757" r="-503017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456757" r="-400858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456757" r="-302586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456757" r="-201288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456757" r="-102155" b="-9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456757" r="-1717" b="-9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556757" r="-503017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556757" r="-400858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556757" r="-302586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556757" r="-201288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556757" r="-102155" b="-8270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556757" r="-1717" b="-8270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648000" r="-503017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648000" r="-400858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648000" r="-302586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648000" r="-201288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648000" r="-102155" b="-71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648000" r="-1717" b="-71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451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758108" r="-503017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758108" r="-400858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758108" r="-302586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758108" r="-201288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758108" r="-102155" b="-625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758108" r="-1717" b="-625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690217" r="-503017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690217" r="-400858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690217" r="-302586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690217" r="-201288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690217" r="-102155" b="-4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690217" r="-1717" b="-4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790217" r="-503017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790217" r="-400858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790217" r="-302586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790217" r="-201288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790217" r="-102155" b="-3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790217" r="-1717" b="-3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890217" r="-503017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890217" r="-400858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890217" r="-302586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890217" r="-201288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890217" r="-102155" b="-2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890217" r="-1717" b="-2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979570" r="-503017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979570" r="-400858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979570" r="-302586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979570" r="-201288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979570" r="-102155" b="-1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979570" r="-1717" b="-1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4848398"/>
                      </a:ext>
                    </a:extLst>
                  </a:tr>
                  <a:tr h="56191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431" t="-1091304" r="-503017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4893" t="-1091304" r="-40085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862" t="-1091304" r="-302586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24464" t="-1091304" r="-201288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6293" t="-1091304" r="-102155" b="-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24034" t="-1091304" r="-1717" b="-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322569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41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662</Words>
  <Application>Microsoft Office PowerPoint</Application>
  <PresentationFormat>On-screen Show (4:3)</PresentationFormat>
  <Paragraphs>194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62</cp:revision>
  <dcterms:created xsi:type="dcterms:W3CDTF">2019-03-03T19:40:11Z</dcterms:created>
  <dcterms:modified xsi:type="dcterms:W3CDTF">2020-02-16T10:33:24Z</dcterms:modified>
</cp:coreProperties>
</file>