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24" r:id="rId2"/>
    <p:sldId id="349" r:id="rId3"/>
    <p:sldId id="350" r:id="rId4"/>
    <p:sldId id="351" r:id="rId5"/>
    <p:sldId id="345" r:id="rId6"/>
    <p:sldId id="346" r:id="rId7"/>
    <p:sldId id="347" r:id="rId8"/>
    <p:sldId id="352" r:id="rId9"/>
    <p:sldId id="353" r:id="rId10"/>
    <p:sldId id="354" r:id="rId11"/>
    <p:sldId id="331" r:id="rId12"/>
    <p:sldId id="34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7970" autoAdjust="0"/>
  </p:normalViewPr>
  <p:slideViewPr>
    <p:cSldViewPr snapToGrid="0">
      <p:cViewPr varScale="1">
        <p:scale>
          <a:sx n="92" d="100"/>
          <a:sy n="92" d="100"/>
        </p:scale>
        <p:origin x="113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451-1D68-4C67-BE54-8E146B936B11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1062-EF12-46A9-B437-7769B7E47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0516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8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16/02/2020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2876" y="432627"/>
            <a:ext cx="6182139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Solving linear equations: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First steps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B83073F-54EB-4BAA-B9A1-177FE7B3603C}"/>
              </a:ext>
            </a:extLst>
          </p:cNvPr>
          <p:cNvGrpSpPr/>
          <p:nvPr/>
        </p:nvGrpSpPr>
        <p:grpSpPr>
          <a:xfrm>
            <a:off x="1298986" y="2115487"/>
            <a:ext cx="6546029" cy="393460"/>
            <a:chOff x="1328804" y="2115487"/>
            <a:chExt cx="6546029" cy="393460"/>
          </a:xfrm>
        </p:grpSpPr>
        <p:sp>
          <p:nvSpPr>
            <p:cNvPr id="4" name="Title 1">
              <a:extLst>
                <a:ext uri="{FF2B5EF4-FFF2-40B4-BE49-F238E27FC236}">
                  <a16:creationId xmlns:a16="http://schemas.microsoft.com/office/drawing/2014/main" id="{488B4450-FA42-4E6C-85FF-547FED49AD1C}"/>
                </a:ext>
              </a:extLst>
            </p:cNvPr>
            <p:cNvSpPr txBox="1">
              <a:spLocks/>
            </p:cNvSpPr>
            <p:nvPr/>
          </p:nvSpPr>
          <p:spPr>
            <a:xfrm>
              <a:off x="1328804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True/false</a:t>
              </a:r>
            </a:p>
          </p:txBody>
        </p:sp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A741C9B5-107A-4237-A699-B03FDE924B02}"/>
                </a:ext>
              </a:extLst>
            </p:cNvPr>
            <p:cNvSpPr txBox="1">
              <a:spLocks/>
            </p:cNvSpPr>
            <p:nvPr/>
          </p:nvSpPr>
          <p:spPr>
            <a:xfrm>
              <a:off x="3566629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Reflect</a:t>
              </a:r>
            </a:p>
          </p:txBody>
        </p:sp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F1EF6F7E-60A8-4269-B56D-EA7FDB31BFB9}"/>
                </a:ext>
              </a:extLst>
            </p:cNvPr>
            <p:cNvSpPr txBox="1">
              <a:spLocks/>
            </p:cNvSpPr>
            <p:nvPr/>
          </p:nvSpPr>
          <p:spPr>
            <a:xfrm>
              <a:off x="5804453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Your Turn</a:t>
              </a: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938" y="2535268"/>
            <a:ext cx="914400" cy="914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F538C6-D28C-44E1-BF20-974AD3DDD2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976" y="2618355"/>
            <a:ext cx="914400" cy="914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5330771-47CC-44C6-A27A-95A3B765E3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667" y="2657475"/>
            <a:ext cx="692666" cy="69266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D692EE5-47D9-47BF-B144-AECEDD7A6514}"/>
              </a:ext>
            </a:extLst>
          </p:cNvPr>
          <p:cNvSpPr txBox="1"/>
          <p:nvPr/>
        </p:nvSpPr>
        <p:spPr>
          <a:xfrm rot="16200000">
            <a:off x="-269904" y="6218761"/>
            <a:ext cx="909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0BDBE75-DAB7-409C-82CD-25DC7DAB4EEB}"/>
                  </a:ext>
                </a:extLst>
              </p:cNvPr>
              <p:cNvSpPr/>
              <p:nvPr/>
            </p:nvSpPr>
            <p:spPr>
              <a:xfrm>
                <a:off x="2286000" y="4208793"/>
                <a:ext cx="4572000" cy="132343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GB" sz="2000" b="1" dirty="0">
                  <a:solidFill>
                    <a:schemeClr val="bg1"/>
                  </a:solidFill>
                </a:endParaRPr>
              </a:p>
              <a:p>
                <a:pPr lvl="0" algn="ctr">
                  <a:defRPr/>
                </a:pPr>
                <a:endParaRPr lang="en-GB" sz="200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2000" dirty="0">
                  <a:solidFill>
                    <a:schemeClr val="bg1"/>
                  </a:solidFill>
                </a:endParaRPr>
              </a:p>
              <a:p>
                <a:endParaRPr lang="en-GB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0BDBE75-DAB7-409C-82CD-25DC7DAB4E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4208793"/>
                <a:ext cx="4572000" cy="13234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9950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142672" y="114991"/>
            <a:ext cx="8858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each example, decide if it is a correct first step to solve the equation above.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701675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=6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701675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000" r="-28842" b="-102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606806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01000" r="-28842" b="-2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2">
                <a:extLst>
                  <a:ext uri="{FF2B5EF4-FFF2-40B4-BE49-F238E27FC236}">
                    <a16:creationId xmlns:a16="http://schemas.microsoft.com/office/drawing/2014/main" id="{1A5E260F-DBBE-41B5-B900-A94270C5327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2672" y="3760873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3−9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=15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2">
                <a:extLst>
                  <a:ext uri="{FF2B5EF4-FFF2-40B4-BE49-F238E27FC236}">
                    <a16:creationId xmlns:a16="http://schemas.microsoft.com/office/drawing/2014/main" id="{1A5E260F-DBBE-41B5-B900-A94270C5327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2672" y="3760873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990" r="-28842" b="-62376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167213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519C3D5A-3F31-4E7A-8E9B-153EDABBE57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67455" y="701675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3−9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=15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519C3D5A-3F31-4E7A-8E9B-153EDABBE57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67455" y="701675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000" r="-28842" b="-63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65574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C4F8E66B-9CBC-424A-A732-6F2AA725C47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86304" y="2231274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3−9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=15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C4F8E66B-9CBC-424A-A732-6F2AA725C47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86304" y="2231274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2000" r="-28842" b="-63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167213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2">
                <a:extLst>
                  <a:ext uri="{FF2B5EF4-FFF2-40B4-BE49-F238E27FC236}">
                    <a16:creationId xmlns:a16="http://schemas.microsoft.com/office/drawing/2014/main" id="{035451F7-8F77-4C82-8AA3-6CB102EDA7D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86304" y="3760873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−9=15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2">
                <a:extLst>
                  <a:ext uri="{FF2B5EF4-FFF2-40B4-BE49-F238E27FC236}">
                    <a16:creationId xmlns:a16="http://schemas.microsoft.com/office/drawing/2014/main" id="{035451F7-8F77-4C82-8AA3-6CB102EDA7D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86304" y="3760873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990" r="-28842" b="-10099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606806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102000" r="-28842" b="-2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e 2">
                <a:extLst>
                  <a:ext uri="{FF2B5EF4-FFF2-40B4-BE49-F238E27FC236}">
                    <a16:creationId xmlns:a16="http://schemas.microsoft.com/office/drawing/2014/main" id="{E0FD99D8-D08E-4710-8809-2CE89E22E1F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1" y="2231274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=24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e 2">
                <a:extLst>
                  <a:ext uri="{FF2B5EF4-FFF2-40B4-BE49-F238E27FC236}">
                    <a16:creationId xmlns:a16="http://schemas.microsoft.com/office/drawing/2014/main" id="{E0FD99D8-D08E-4710-8809-2CE89E22E1F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1" y="2231274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2000" r="-28842" b="-102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606806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102000" r="-28842" b="-2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Table 2">
                <a:extLst>
                  <a:ext uri="{FF2B5EF4-FFF2-40B4-BE49-F238E27FC236}">
                    <a16:creationId xmlns:a16="http://schemas.microsoft.com/office/drawing/2014/main" id="{FA0A66F6-6CD1-4A19-8B2F-727A648D2C7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67455" y="5380791"/>
              <a:ext cx="4333875" cy="12125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−9=15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Table 2">
                <a:extLst>
                  <a:ext uri="{FF2B5EF4-FFF2-40B4-BE49-F238E27FC236}">
                    <a16:creationId xmlns:a16="http://schemas.microsoft.com/office/drawing/2014/main" id="{FA0A66F6-6CD1-4A19-8B2F-727A648D2C7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67455" y="5380791"/>
              <a:ext cx="4333875" cy="12125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000" r="-28842" b="-102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60579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01000" r="-28842" b="-2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Table 2">
                <a:extLst>
                  <a:ext uri="{FF2B5EF4-FFF2-40B4-BE49-F238E27FC236}">
                    <a16:creationId xmlns:a16="http://schemas.microsoft.com/office/drawing/2014/main" id="{A1BF3DB8-A7FF-4EAC-B56E-153347375C5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0" y="5054506"/>
              <a:ext cx="4333875" cy="12136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Table 2">
                <a:extLst>
                  <a:ext uri="{FF2B5EF4-FFF2-40B4-BE49-F238E27FC236}">
                    <a16:creationId xmlns:a16="http://schemas.microsoft.com/office/drawing/2014/main" id="{A1BF3DB8-A7FF-4EAC-B56E-153347375C5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0" y="5054506"/>
              <a:ext cx="4333875" cy="12136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000" r="-28842" b="-102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60687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01000" r="-28842" b="-2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067D679B-5E43-42E9-A961-2A48BCD31705}"/>
              </a:ext>
            </a:extLst>
          </p:cNvPr>
          <p:cNvSpPr/>
          <p:nvPr/>
        </p:nvSpPr>
        <p:spPr>
          <a:xfrm>
            <a:off x="1109659" y="768350"/>
            <a:ext cx="2152650" cy="493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A26DF3-2BC7-4E54-B561-0F87840C7EC0}"/>
              </a:ext>
            </a:extLst>
          </p:cNvPr>
          <p:cNvSpPr/>
          <p:nvPr/>
        </p:nvSpPr>
        <p:spPr>
          <a:xfrm>
            <a:off x="1109659" y="1335197"/>
            <a:ext cx="2152650" cy="5396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C989AE-4D65-4513-80ED-BFEF97D2550D}"/>
              </a:ext>
            </a:extLst>
          </p:cNvPr>
          <p:cNvSpPr/>
          <p:nvPr/>
        </p:nvSpPr>
        <p:spPr>
          <a:xfrm>
            <a:off x="3767128" y="1075263"/>
            <a:ext cx="481016" cy="4557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5BF710F-C30C-4AE9-918C-2B4A331E6A0A}"/>
              </a:ext>
            </a:extLst>
          </p:cNvPr>
          <p:cNvSpPr/>
          <p:nvPr/>
        </p:nvSpPr>
        <p:spPr>
          <a:xfrm>
            <a:off x="1033459" y="2278114"/>
            <a:ext cx="2152650" cy="5385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B94955F-EA11-463B-8FEE-DA5EF1F5C3FC}"/>
              </a:ext>
            </a:extLst>
          </p:cNvPr>
          <p:cNvSpPr/>
          <p:nvPr/>
        </p:nvSpPr>
        <p:spPr>
          <a:xfrm>
            <a:off x="1033459" y="2846505"/>
            <a:ext cx="2152650" cy="568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58484EC-26D4-4BB1-8C35-671CDBCB224D}"/>
              </a:ext>
            </a:extLst>
          </p:cNvPr>
          <p:cNvSpPr/>
          <p:nvPr/>
        </p:nvSpPr>
        <p:spPr>
          <a:xfrm>
            <a:off x="3786184" y="2511137"/>
            <a:ext cx="481016" cy="4557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10491F-E15F-4C21-969E-79F11B18B26B}"/>
              </a:ext>
            </a:extLst>
          </p:cNvPr>
          <p:cNvSpPr/>
          <p:nvPr/>
        </p:nvSpPr>
        <p:spPr>
          <a:xfrm>
            <a:off x="1114418" y="3808505"/>
            <a:ext cx="2152650" cy="5259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19D0BF2-4A96-4E83-9388-A4AD5B2259EF}"/>
              </a:ext>
            </a:extLst>
          </p:cNvPr>
          <p:cNvSpPr/>
          <p:nvPr/>
        </p:nvSpPr>
        <p:spPr>
          <a:xfrm>
            <a:off x="1133468" y="4417577"/>
            <a:ext cx="2152650" cy="2625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D05E56A-B74A-469A-B232-E6F38133B4AD}"/>
              </a:ext>
            </a:extLst>
          </p:cNvPr>
          <p:cNvSpPr/>
          <p:nvPr/>
        </p:nvSpPr>
        <p:spPr>
          <a:xfrm>
            <a:off x="3786184" y="3936957"/>
            <a:ext cx="481016" cy="4557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BF49590-E515-463D-88AB-7FC338C48247}"/>
              </a:ext>
            </a:extLst>
          </p:cNvPr>
          <p:cNvSpPr/>
          <p:nvPr/>
        </p:nvSpPr>
        <p:spPr>
          <a:xfrm>
            <a:off x="1185859" y="5067056"/>
            <a:ext cx="2152650" cy="5748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6A8E390-8EE4-46B7-B002-8611C6F7A9A8}"/>
              </a:ext>
            </a:extLst>
          </p:cNvPr>
          <p:cNvSpPr/>
          <p:nvPr/>
        </p:nvSpPr>
        <p:spPr>
          <a:xfrm>
            <a:off x="1185859" y="5674312"/>
            <a:ext cx="2152650" cy="5748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16A7F5C-46D2-4B52-A141-EFEE1FE8ADEA}"/>
              </a:ext>
            </a:extLst>
          </p:cNvPr>
          <p:cNvSpPr/>
          <p:nvPr/>
        </p:nvSpPr>
        <p:spPr>
          <a:xfrm>
            <a:off x="3786184" y="5337824"/>
            <a:ext cx="481016" cy="4557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9D70754-1A73-470A-A147-2C98B737A2CB}"/>
              </a:ext>
            </a:extLst>
          </p:cNvPr>
          <p:cNvSpPr/>
          <p:nvPr/>
        </p:nvSpPr>
        <p:spPr>
          <a:xfrm>
            <a:off x="5577090" y="768350"/>
            <a:ext cx="2152650" cy="4938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2EE7A57-D567-4A72-91BB-3B0E46FEF026}"/>
              </a:ext>
            </a:extLst>
          </p:cNvPr>
          <p:cNvSpPr/>
          <p:nvPr/>
        </p:nvSpPr>
        <p:spPr>
          <a:xfrm>
            <a:off x="5577090" y="1335197"/>
            <a:ext cx="2152650" cy="3247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7CE9384-B200-4A6A-9D7F-205FD192B63E}"/>
              </a:ext>
            </a:extLst>
          </p:cNvPr>
          <p:cNvSpPr/>
          <p:nvPr/>
        </p:nvSpPr>
        <p:spPr>
          <a:xfrm>
            <a:off x="8368115" y="996223"/>
            <a:ext cx="481016" cy="4557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42055FE-3A23-4E41-B2A5-6539121ABCB2}"/>
              </a:ext>
            </a:extLst>
          </p:cNvPr>
          <p:cNvSpPr/>
          <p:nvPr/>
        </p:nvSpPr>
        <p:spPr>
          <a:xfrm>
            <a:off x="5500890" y="2278113"/>
            <a:ext cx="2152650" cy="5266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5227716-F3D9-4B54-8C44-BDDD421D6F21}"/>
              </a:ext>
            </a:extLst>
          </p:cNvPr>
          <p:cNvSpPr/>
          <p:nvPr/>
        </p:nvSpPr>
        <p:spPr>
          <a:xfrm>
            <a:off x="5500890" y="2875555"/>
            <a:ext cx="2152650" cy="2625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4DB5039-D62B-45F7-B107-FFACC81921BF}"/>
              </a:ext>
            </a:extLst>
          </p:cNvPr>
          <p:cNvSpPr/>
          <p:nvPr/>
        </p:nvSpPr>
        <p:spPr>
          <a:xfrm>
            <a:off x="8368115" y="2459227"/>
            <a:ext cx="481016" cy="4557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55A1B31-0809-4100-9106-9E9A5C1C3496}"/>
              </a:ext>
            </a:extLst>
          </p:cNvPr>
          <p:cNvSpPr/>
          <p:nvPr/>
        </p:nvSpPr>
        <p:spPr>
          <a:xfrm>
            <a:off x="5577090" y="3774899"/>
            <a:ext cx="2152650" cy="5742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42C0314-2CC9-48D9-A018-77BF36AE0364}"/>
              </a:ext>
            </a:extLst>
          </p:cNvPr>
          <p:cNvSpPr/>
          <p:nvPr/>
        </p:nvSpPr>
        <p:spPr>
          <a:xfrm>
            <a:off x="5591580" y="4417577"/>
            <a:ext cx="2152650" cy="5075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EDAA804-827E-4BF2-8146-FD8B1C1AE966}"/>
              </a:ext>
            </a:extLst>
          </p:cNvPr>
          <p:cNvSpPr/>
          <p:nvPr/>
        </p:nvSpPr>
        <p:spPr>
          <a:xfrm>
            <a:off x="8368115" y="4139806"/>
            <a:ext cx="481016" cy="4557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C41F6E3-54DD-48A6-B10D-1221AE0DAAC7}"/>
              </a:ext>
            </a:extLst>
          </p:cNvPr>
          <p:cNvSpPr/>
          <p:nvPr/>
        </p:nvSpPr>
        <p:spPr>
          <a:xfrm>
            <a:off x="5667780" y="5390880"/>
            <a:ext cx="2152650" cy="5527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47D51A6-DDC5-4EF2-8B95-8B34EAFC38E7}"/>
              </a:ext>
            </a:extLst>
          </p:cNvPr>
          <p:cNvSpPr/>
          <p:nvPr/>
        </p:nvSpPr>
        <p:spPr>
          <a:xfrm>
            <a:off x="5667780" y="6025059"/>
            <a:ext cx="2152650" cy="5149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70C4AED-27F2-4AC5-B6A4-6F1C906AF3FF}"/>
              </a:ext>
            </a:extLst>
          </p:cNvPr>
          <p:cNvSpPr/>
          <p:nvPr/>
        </p:nvSpPr>
        <p:spPr>
          <a:xfrm>
            <a:off x="8368115" y="5752898"/>
            <a:ext cx="481016" cy="4557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447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380595" y="210241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C1F726-55A8-4D16-88B3-249F4891665A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mrbartonmaths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AF42DF-095C-41C6-9AF3-0474BEE0264F}"/>
              </a:ext>
            </a:extLst>
          </p:cNvPr>
          <p:cNvSpPr txBox="1"/>
          <p:nvPr/>
        </p:nvSpPr>
        <p:spPr>
          <a:xfrm>
            <a:off x="285345" y="671906"/>
            <a:ext cx="8858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Write as many correct first steps as you can to solve the following equations: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B2A1108E-717D-4934-9C1D-CBE113A77C48}"/>
                  </a:ext>
                </a:extLst>
              </p:cNvPr>
              <p:cNvSpPr/>
              <p:nvPr/>
            </p:nvSpPr>
            <p:spPr>
              <a:xfrm>
                <a:off x="285345" y="1171132"/>
                <a:ext cx="2796409" cy="54766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b="0" dirty="0">
                    <a:solidFill>
                      <a:srgbClr val="007FFF"/>
                    </a:solidFill>
                  </a:rPr>
                  <a:t>1.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000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>
                        <a:latin typeface="Cambria Math" panose="02040503050406030204" pitchFamily="18" charset="0"/>
                      </a:rPr>
                      <m:t>−20=12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dirty="0">
                    <a:solidFill>
                      <a:srgbClr val="007FFF"/>
                    </a:solidFill>
                  </a:rPr>
                  <a:t>2.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=1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dirty="0">
                    <a:solidFill>
                      <a:srgbClr val="007FFF"/>
                    </a:solidFill>
                  </a:rPr>
                  <a:t>3.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12+2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dirty="0">
                    <a:solidFill>
                      <a:srgbClr val="007FFF"/>
                    </a:solidFill>
                  </a:rPr>
                  <a:t>4. 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20−4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dirty="0">
                    <a:solidFill>
                      <a:srgbClr val="007FFF"/>
                    </a:solidFill>
                  </a:rPr>
                  <a:t>5.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=1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dirty="0">
                    <a:solidFill>
                      <a:srgbClr val="007FFF"/>
                    </a:solidFill>
                  </a:rPr>
                  <a:t>6.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dirty="0">
                    <a:solidFill>
                      <a:srgbClr val="007FFF"/>
                    </a:solidFill>
                  </a:rPr>
                  <a:t>7.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−4=12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dirty="0">
                    <a:solidFill>
                      <a:srgbClr val="007FFF"/>
                    </a:solidFill>
                  </a:rPr>
                  <a:t>8.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20−4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B2A1108E-717D-4934-9C1D-CBE113A77C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345" y="1171132"/>
                <a:ext cx="2796409" cy="5476627"/>
              </a:xfrm>
              <a:prstGeom prst="rect">
                <a:avLst/>
              </a:prstGeom>
              <a:blipFill>
                <a:blip r:embed="rId2"/>
                <a:stretch>
                  <a:fillRect l="-2397" t="-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688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380595" y="210241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 - answers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C1F726-55A8-4D16-88B3-249F4891665A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mrbartonmaths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AF42DF-095C-41C6-9AF3-0474BEE0264F}"/>
              </a:ext>
            </a:extLst>
          </p:cNvPr>
          <p:cNvSpPr txBox="1"/>
          <p:nvPr/>
        </p:nvSpPr>
        <p:spPr>
          <a:xfrm>
            <a:off x="285345" y="671906"/>
            <a:ext cx="8858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Write as many correct first steps as you can to solve the following equations: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B2A1108E-717D-4934-9C1D-CBE113A77C48}"/>
                  </a:ext>
                </a:extLst>
              </p:cNvPr>
              <p:cNvSpPr/>
              <p:nvPr/>
            </p:nvSpPr>
            <p:spPr>
              <a:xfrm>
                <a:off x="285345" y="1171132"/>
                <a:ext cx="2796409" cy="54766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b="0" dirty="0">
                    <a:solidFill>
                      <a:srgbClr val="007FFF"/>
                    </a:solidFill>
                  </a:rPr>
                  <a:t>1.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000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>
                        <a:latin typeface="Cambria Math" panose="02040503050406030204" pitchFamily="18" charset="0"/>
                      </a:rPr>
                      <m:t>−20=12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dirty="0">
                    <a:solidFill>
                      <a:srgbClr val="007FFF"/>
                    </a:solidFill>
                  </a:rPr>
                  <a:t>2.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=1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dirty="0">
                    <a:solidFill>
                      <a:srgbClr val="007FFF"/>
                    </a:solidFill>
                  </a:rPr>
                  <a:t>3.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12+2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dirty="0">
                    <a:solidFill>
                      <a:srgbClr val="007FFF"/>
                    </a:solidFill>
                  </a:rPr>
                  <a:t>4. 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20−4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dirty="0">
                    <a:solidFill>
                      <a:srgbClr val="007FFF"/>
                    </a:solidFill>
                  </a:rPr>
                  <a:t>5.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=1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dirty="0">
                    <a:solidFill>
                      <a:srgbClr val="007FFF"/>
                    </a:solidFill>
                  </a:rPr>
                  <a:t>6.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dirty="0">
                    <a:solidFill>
                      <a:srgbClr val="007FFF"/>
                    </a:solidFill>
                  </a:rPr>
                  <a:t>7.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−4=12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dirty="0">
                    <a:solidFill>
                      <a:srgbClr val="007FFF"/>
                    </a:solidFill>
                  </a:rPr>
                  <a:t>8.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20−4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GB" sz="2000" dirty="0"/>
              </a:p>
              <a:p>
                <a:endParaRPr lang="en-GB" sz="20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B2A1108E-717D-4934-9C1D-CBE113A77C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345" y="1171132"/>
                <a:ext cx="2796409" cy="5476627"/>
              </a:xfrm>
              <a:prstGeom prst="rect">
                <a:avLst/>
              </a:prstGeom>
              <a:blipFill>
                <a:blip r:embed="rId2"/>
                <a:stretch>
                  <a:fillRect l="-2397" t="-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E0E07676-C062-4769-8481-1CABCC2C0FC7}"/>
              </a:ext>
            </a:extLst>
          </p:cNvPr>
          <p:cNvSpPr txBox="1"/>
          <p:nvPr/>
        </p:nvSpPr>
        <p:spPr>
          <a:xfrm>
            <a:off x="4152900" y="2448788"/>
            <a:ext cx="39433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Many correct answers possible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Maybe encourage students to compare with each other, and also continue solving the equation to see if their final solutions all match</a:t>
            </a:r>
          </a:p>
        </p:txBody>
      </p:sp>
    </p:spTree>
    <p:extLst>
      <p:ext uri="{BB962C8B-B14F-4D97-AF65-F5344CB8AC3E}">
        <p14:creationId xmlns:p14="http://schemas.microsoft.com/office/powerpoint/2010/main" val="317329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142672" y="114991"/>
            <a:ext cx="8858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each example, decide if it is a correct first step to solve the equation above.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0432212"/>
                  </p:ext>
                </p:extLst>
              </p:nvPr>
            </p:nvGraphicFramePr>
            <p:xfrm>
              <a:off x="123824" y="654050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=24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0432212"/>
                  </p:ext>
                </p:extLst>
              </p:nvPr>
            </p:nvGraphicFramePr>
            <p:xfrm>
              <a:off x="123824" y="654050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639" r="-28842" b="-104918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01639" r="-28842" b="-4918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2">
                <a:extLst>
                  <a:ext uri="{FF2B5EF4-FFF2-40B4-BE49-F238E27FC236}">
                    <a16:creationId xmlns:a16="http://schemas.microsoft.com/office/drawing/2014/main" id="{6E4632FD-5B7F-41BE-A1F1-56C4B08BDB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7138724"/>
                  </p:ext>
                </p:extLst>
              </p:nvPr>
            </p:nvGraphicFramePr>
            <p:xfrm>
              <a:off x="123824" y="1697587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−9=5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2">
                <a:extLst>
                  <a:ext uri="{FF2B5EF4-FFF2-40B4-BE49-F238E27FC236}">
                    <a16:creationId xmlns:a16="http://schemas.microsoft.com/office/drawing/2014/main" id="{6E4632FD-5B7F-41BE-A1F1-56C4B08BDB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7138724"/>
                  </p:ext>
                </p:extLst>
              </p:nvPr>
            </p:nvGraphicFramePr>
            <p:xfrm>
              <a:off x="123824" y="1697587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2">
                <a:extLst>
                  <a:ext uri="{FF2B5EF4-FFF2-40B4-BE49-F238E27FC236}">
                    <a16:creationId xmlns:a16="http://schemas.microsoft.com/office/drawing/2014/main" id="{A19496DF-EB50-44E9-9044-E32ECC2315D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50182775"/>
                  </p:ext>
                </p:extLst>
              </p:nvPr>
            </p:nvGraphicFramePr>
            <p:xfrm>
              <a:off x="123824" y="2741124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−3=5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2">
                <a:extLst>
                  <a:ext uri="{FF2B5EF4-FFF2-40B4-BE49-F238E27FC236}">
                    <a16:creationId xmlns:a16="http://schemas.microsoft.com/office/drawing/2014/main" id="{A19496DF-EB50-44E9-9044-E32ECC2315D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50182775"/>
                  </p:ext>
                </p:extLst>
              </p:nvPr>
            </p:nvGraphicFramePr>
            <p:xfrm>
              <a:off x="123824" y="2741124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2">
                <a:extLst>
                  <a:ext uri="{FF2B5EF4-FFF2-40B4-BE49-F238E27FC236}">
                    <a16:creationId xmlns:a16="http://schemas.microsoft.com/office/drawing/2014/main" id="{696CDDF2-DE50-48FB-80A5-2E88C5B3FA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500595"/>
                  </p:ext>
                </p:extLst>
              </p:nvPr>
            </p:nvGraphicFramePr>
            <p:xfrm>
              <a:off x="123824" y="3784661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=6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2">
                <a:extLst>
                  <a:ext uri="{FF2B5EF4-FFF2-40B4-BE49-F238E27FC236}">
                    <a16:creationId xmlns:a16="http://schemas.microsoft.com/office/drawing/2014/main" id="{696CDDF2-DE50-48FB-80A5-2E88C5B3FA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500595"/>
                  </p:ext>
                </p:extLst>
              </p:nvPr>
            </p:nvGraphicFramePr>
            <p:xfrm>
              <a:off x="123824" y="3784661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2">
                <a:extLst>
                  <a:ext uri="{FF2B5EF4-FFF2-40B4-BE49-F238E27FC236}">
                    <a16:creationId xmlns:a16="http://schemas.microsoft.com/office/drawing/2014/main" id="{10636685-5CCD-4F3C-A3D5-8B574E4EC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7586353"/>
                  </p:ext>
                </p:extLst>
              </p:nvPr>
            </p:nvGraphicFramePr>
            <p:xfrm>
              <a:off x="123824" y="4828198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=6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2">
                <a:extLst>
                  <a:ext uri="{FF2B5EF4-FFF2-40B4-BE49-F238E27FC236}">
                    <a16:creationId xmlns:a16="http://schemas.microsoft.com/office/drawing/2014/main" id="{10636685-5CCD-4F3C-A3D5-8B574E4EC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7586353"/>
                  </p:ext>
                </p:extLst>
              </p:nvPr>
            </p:nvGraphicFramePr>
            <p:xfrm>
              <a:off x="123824" y="4828198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3279" r="-28842" b="-103279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2">
                <a:extLst>
                  <a:ext uri="{FF2B5EF4-FFF2-40B4-BE49-F238E27FC236}">
                    <a16:creationId xmlns:a16="http://schemas.microsoft.com/office/drawing/2014/main" id="{246DC4F1-2EE5-4ECE-8D33-6B7A5C206D4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3583349"/>
                  </p:ext>
                </p:extLst>
              </p:nvPr>
            </p:nvGraphicFramePr>
            <p:xfrm>
              <a:off x="123824" y="5871735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9=15+3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2">
                <a:extLst>
                  <a:ext uri="{FF2B5EF4-FFF2-40B4-BE49-F238E27FC236}">
                    <a16:creationId xmlns:a16="http://schemas.microsoft.com/office/drawing/2014/main" id="{246DC4F1-2EE5-4ECE-8D33-6B7A5C206D4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3583349"/>
                  </p:ext>
                </p:extLst>
              </p:nvPr>
            </p:nvGraphicFramePr>
            <p:xfrm>
              <a:off x="123824" y="5871735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1639" r="-28842" b="-103279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10163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2">
                <a:extLst>
                  <a:ext uri="{FF2B5EF4-FFF2-40B4-BE49-F238E27FC236}">
                    <a16:creationId xmlns:a16="http://schemas.microsoft.com/office/drawing/2014/main" id="{740E3973-A8EE-4CD6-9A76-C7706F2F131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866398"/>
                  </p:ext>
                </p:extLst>
              </p:nvPr>
            </p:nvGraphicFramePr>
            <p:xfrm>
              <a:off x="4686303" y="654050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9=15+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2">
                <a:extLst>
                  <a:ext uri="{FF2B5EF4-FFF2-40B4-BE49-F238E27FC236}">
                    <a16:creationId xmlns:a16="http://schemas.microsoft.com/office/drawing/2014/main" id="{740E3973-A8EE-4CD6-9A76-C7706F2F131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866398"/>
                  </p:ext>
                </p:extLst>
              </p:nvPr>
            </p:nvGraphicFramePr>
            <p:xfrm>
              <a:off x="4686303" y="654050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639" r="-28842" b="-104918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01639" r="-28842" b="-4918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2">
                <a:extLst>
                  <a:ext uri="{FF2B5EF4-FFF2-40B4-BE49-F238E27FC236}">
                    <a16:creationId xmlns:a16="http://schemas.microsoft.com/office/drawing/2014/main" id="{65A60021-DA1E-420D-98C1-C4833932063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6759893"/>
                  </p:ext>
                </p:extLst>
              </p:nvPr>
            </p:nvGraphicFramePr>
            <p:xfrm>
              <a:off x="4667452" y="1697587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9=15+4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2">
                <a:extLst>
                  <a:ext uri="{FF2B5EF4-FFF2-40B4-BE49-F238E27FC236}">
                    <a16:creationId xmlns:a16="http://schemas.microsoft.com/office/drawing/2014/main" id="{65A60021-DA1E-420D-98C1-C4833932063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6759893"/>
                  </p:ext>
                </p:extLst>
              </p:nvPr>
            </p:nvGraphicFramePr>
            <p:xfrm>
              <a:off x="4667452" y="1697587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2">
                <a:extLst>
                  <a:ext uri="{FF2B5EF4-FFF2-40B4-BE49-F238E27FC236}">
                    <a16:creationId xmlns:a16="http://schemas.microsoft.com/office/drawing/2014/main" id="{7EAB2EA1-5F00-4ED7-BAE4-D254763D0E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3738704"/>
                  </p:ext>
                </p:extLst>
              </p:nvPr>
            </p:nvGraphicFramePr>
            <p:xfrm>
              <a:off x="4667451" y="2741124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9.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−6−3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2">
                <a:extLst>
                  <a:ext uri="{FF2B5EF4-FFF2-40B4-BE49-F238E27FC236}">
                    <a16:creationId xmlns:a16="http://schemas.microsoft.com/office/drawing/2014/main" id="{7EAB2EA1-5F00-4ED7-BAE4-D254763D0E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3738704"/>
                  </p:ext>
                </p:extLst>
              </p:nvPr>
            </p:nvGraphicFramePr>
            <p:xfrm>
              <a:off x="4667451" y="2741124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9.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9D4FA645-F99D-4A38-B6BC-28B387902D4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68123534"/>
                  </p:ext>
                </p:extLst>
              </p:nvPr>
            </p:nvGraphicFramePr>
            <p:xfrm>
              <a:off x="4686303" y="3784661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10.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9=12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9D4FA645-F99D-4A38-B6BC-28B387902D4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68123534"/>
                  </p:ext>
                </p:extLst>
              </p:nvPr>
            </p:nvGraphicFramePr>
            <p:xfrm>
              <a:off x="4686303" y="3784661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10.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1457A720-40BE-442C-AABA-ED797B0367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67087218"/>
                  </p:ext>
                </p:extLst>
              </p:nvPr>
            </p:nvGraphicFramePr>
            <p:xfrm>
              <a:off x="4667450" y="4828198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9=3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1457A720-40BE-442C-AABA-ED797B0367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67087218"/>
                  </p:ext>
                </p:extLst>
              </p:nvPr>
            </p:nvGraphicFramePr>
            <p:xfrm>
              <a:off x="4667450" y="4828198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21684" t="-3279" r="-28842" b="-103279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2">
                <a:extLst>
                  <a:ext uri="{FF2B5EF4-FFF2-40B4-BE49-F238E27FC236}">
                    <a16:creationId xmlns:a16="http://schemas.microsoft.com/office/drawing/2014/main" id="{D71E672B-F8E7-492A-BA1F-6806B861D1A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1783078"/>
                  </p:ext>
                </p:extLst>
              </p:nvPr>
            </p:nvGraphicFramePr>
            <p:xfrm>
              <a:off x="4686303" y="5871735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2">
                <a:extLst>
                  <a:ext uri="{FF2B5EF4-FFF2-40B4-BE49-F238E27FC236}">
                    <a16:creationId xmlns:a16="http://schemas.microsoft.com/office/drawing/2014/main" id="{D71E672B-F8E7-492A-BA1F-6806B861D1A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1783078"/>
                  </p:ext>
                </p:extLst>
              </p:nvPr>
            </p:nvGraphicFramePr>
            <p:xfrm>
              <a:off x="4686303" y="5871735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3"/>
                          <a:stretch>
                            <a:fillRect l="-21684" t="-1639" r="-28842" b="-103279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3"/>
                          <a:stretch>
                            <a:fillRect l="-21684" t="-10163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53277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142672" y="114991"/>
            <a:ext cx="8858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each example, decide if it is a correct first step to solve the equation above.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4168900"/>
                  </p:ext>
                </p:extLst>
              </p:nvPr>
            </p:nvGraphicFramePr>
            <p:xfrm>
              <a:off x="123824" y="873125"/>
              <a:ext cx="4333875" cy="11263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=24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4168900"/>
                  </p:ext>
                </p:extLst>
              </p:nvPr>
            </p:nvGraphicFramePr>
            <p:xfrm>
              <a:off x="123824" y="873125"/>
              <a:ext cx="4333875" cy="11263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56515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075" r="-28842" b="-10215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561213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02174" r="-28842" b="-326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2">
                <a:extLst>
                  <a:ext uri="{FF2B5EF4-FFF2-40B4-BE49-F238E27FC236}">
                    <a16:creationId xmlns:a16="http://schemas.microsoft.com/office/drawing/2014/main" id="{39A81E83-8227-4584-A9EC-AA4B0EFE791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49290759"/>
                  </p:ext>
                </p:extLst>
              </p:nvPr>
            </p:nvGraphicFramePr>
            <p:xfrm>
              <a:off x="123824" y="2373121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−9=45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2">
                <a:extLst>
                  <a:ext uri="{FF2B5EF4-FFF2-40B4-BE49-F238E27FC236}">
                    <a16:creationId xmlns:a16="http://schemas.microsoft.com/office/drawing/2014/main" id="{39A81E83-8227-4584-A9EC-AA4B0EFE791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49290759"/>
                  </p:ext>
                </p:extLst>
              </p:nvPr>
            </p:nvGraphicFramePr>
            <p:xfrm>
              <a:off x="123824" y="2373121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56515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1075" r="-28842" b="-67742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154098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 2">
                <a:extLst>
                  <a:ext uri="{FF2B5EF4-FFF2-40B4-BE49-F238E27FC236}">
                    <a16:creationId xmlns:a16="http://schemas.microsoft.com/office/drawing/2014/main" id="{446D4E7C-DDA7-4945-BED1-B0959D3D66B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3784167"/>
                  </p:ext>
                </p:extLst>
              </p:nvPr>
            </p:nvGraphicFramePr>
            <p:xfrm>
              <a:off x="123823" y="3682744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−27=45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 2">
                <a:extLst>
                  <a:ext uri="{FF2B5EF4-FFF2-40B4-BE49-F238E27FC236}">
                    <a16:creationId xmlns:a16="http://schemas.microsoft.com/office/drawing/2014/main" id="{446D4E7C-DDA7-4945-BED1-B0959D3D66B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3784167"/>
                  </p:ext>
                </p:extLst>
              </p:nvPr>
            </p:nvGraphicFramePr>
            <p:xfrm>
              <a:off x="123823" y="3682744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56515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075" r="-28842" b="-67742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54098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Table 2">
                <a:extLst>
                  <a:ext uri="{FF2B5EF4-FFF2-40B4-BE49-F238E27FC236}">
                    <a16:creationId xmlns:a16="http://schemas.microsoft.com/office/drawing/2014/main" id="{7FBDCEBD-CA26-4112-A33F-3894D45FC9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6018484"/>
                  </p:ext>
                </p:extLst>
              </p:nvPr>
            </p:nvGraphicFramePr>
            <p:xfrm>
              <a:off x="123822" y="5002655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−27=45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Table 2">
                <a:extLst>
                  <a:ext uri="{FF2B5EF4-FFF2-40B4-BE49-F238E27FC236}">
                    <a16:creationId xmlns:a16="http://schemas.microsoft.com/office/drawing/2014/main" id="{7FBDCEBD-CA26-4112-A33F-3894D45FC9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6018484"/>
                  </p:ext>
                </p:extLst>
              </p:nvPr>
            </p:nvGraphicFramePr>
            <p:xfrm>
              <a:off x="123822" y="5002655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56515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1064" r="-28842" b="-6702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155738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Table 2">
                <a:extLst>
                  <a:ext uri="{FF2B5EF4-FFF2-40B4-BE49-F238E27FC236}">
                    <a16:creationId xmlns:a16="http://schemas.microsoft.com/office/drawing/2014/main" id="{678D7CC7-1708-41A1-9DE0-CBD2ADC2F2F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3962234"/>
                  </p:ext>
                </p:extLst>
              </p:nvPr>
            </p:nvGraphicFramePr>
            <p:xfrm>
              <a:off x="4667452" y="880929"/>
              <a:ext cx="4333875" cy="116801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=24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Table 2">
                <a:extLst>
                  <a:ext uri="{FF2B5EF4-FFF2-40B4-BE49-F238E27FC236}">
                    <a16:creationId xmlns:a16="http://schemas.microsoft.com/office/drawing/2014/main" id="{678D7CC7-1708-41A1-9DE0-CBD2ADC2F2F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3962234"/>
                  </p:ext>
                </p:extLst>
              </p:nvPr>
            </p:nvGraphicFramePr>
            <p:xfrm>
              <a:off x="4667452" y="880929"/>
              <a:ext cx="4333875" cy="116801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1000" r="-28842" b="-95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561213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108602" r="-28842" b="-215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Table 2">
                <a:extLst>
                  <a:ext uri="{FF2B5EF4-FFF2-40B4-BE49-F238E27FC236}">
                    <a16:creationId xmlns:a16="http://schemas.microsoft.com/office/drawing/2014/main" id="{5C8F514D-AD34-423B-9C3C-71BDE36FD82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758466"/>
                  </p:ext>
                </p:extLst>
              </p:nvPr>
            </p:nvGraphicFramePr>
            <p:xfrm>
              <a:off x="4667451" y="2373121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−27=45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Table 2">
                <a:extLst>
                  <a:ext uri="{FF2B5EF4-FFF2-40B4-BE49-F238E27FC236}">
                    <a16:creationId xmlns:a16="http://schemas.microsoft.com/office/drawing/2014/main" id="{5C8F514D-AD34-423B-9C3C-71BDE36FD82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758466"/>
                  </p:ext>
                </p:extLst>
              </p:nvPr>
            </p:nvGraphicFramePr>
            <p:xfrm>
              <a:off x="4667451" y="2373121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1000" r="-28842" b="-63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165574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 2">
                <a:extLst>
                  <a:ext uri="{FF2B5EF4-FFF2-40B4-BE49-F238E27FC236}">
                    <a16:creationId xmlns:a16="http://schemas.microsoft.com/office/drawing/2014/main" id="{1546BEF1-E4A6-4144-928E-700FBFCBFF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2511448"/>
                  </p:ext>
                </p:extLst>
              </p:nvPr>
            </p:nvGraphicFramePr>
            <p:xfrm>
              <a:off x="4686302" y="3682744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19.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−27=45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 2">
                <a:extLst>
                  <a:ext uri="{FF2B5EF4-FFF2-40B4-BE49-F238E27FC236}">
                    <a16:creationId xmlns:a16="http://schemas.microsoft.com/office/drawing/2014/main" id="{1546BEF1-E4A6-4144-928E-700FBFCBFF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2511448"/>
                  </p:ext>
                </p:extLst>
              </p:nvPr>
            </p:nvGraphicFramePr>
            <p:xfrm>
              <a:off x="4686302" y="3682744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19.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000" r="-28842" b="-63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65574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 2">
                <a:extLst>
                  <a:ext uri="{FF2B5EF4-FFF2-40B4-BE49-F238E27FC236}">
                    <a16:creationId xmlns:a16="http://schemas.microsoft.com/office/drawing/2014/main" id="{320DD59B-612D-4137-BB87-C3FFFB12735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0741081"/>
                  </p:ext>
                </p:extLst>
              </p:nvPr>
            </p:nvGraphicFramePr>
            <p:xfrm>
              <a:off x="4667451" y="4981827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20.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−9=45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 2">
                <a:extLst>
                  <a:ext uri="{FF2B5EF4-FFF2-40B4-BE49-F238E27FC236}">
                    <a16:creationId xmlns:a16="http://schemas.microsoft.com/office/drawing/2014/main" id="{320DD59B-612D-4137-BB87-C3FFFB12735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0741081"/>
                  </p:ext>
                </p:extLst>
              </p:nvPr>
            </p:nvGraphicFramePr>
            <p:xfrm>
              <a:off x="4667451" y="4981827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20.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000" r="-28842" b="-63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65574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62117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142672" y="114991"/>
            <a:ext cx="8858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each example, decide if it is a correct first step to solve the equation above.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30343397"/>
                  </p:ext>
                </p:extLst>
              </p:nvPr>
            </p:nvGraphicFramePr>
            <p:xfrm>
              <a:off x="123824" y="701675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=6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30343397"/>
                  </p:ext>
                </p:extLst>
              </p:nvPr>
            </p:nvGraphicFramePr>
            <p:xfrm>
              <a:off x="123824" y="701675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000" r="-28842" b="-102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606806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01000" r="-28842" b="-2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2">
                <a:extLst>
                  <a:ext uri="{FF2B5EF4-FFF2-40B4-BE49-F238E27FC236}">
                    <a16:creationId xmlns:a16="http://schemas.microsoft.com/office/drawing/2014/main" id="{1A5E260F-DBBE-41B5-B900-A94270C532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73769914"/>
                  </p:ext>
                </p:extLst>
              </p:nvPr>
            </p:nvGraphicFramePr>
            <p:xfrm>
              <a:off x="142672" y="3760873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3−9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=15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2">
                <a:extLst>
                  <a:ext uri="{FF2B5EF4-FFF2-40B4-BE49-F238E27FC236}">
                    <a16:creationId xmlns:a16="http://schemas.microsoft.com/office/drawing/2014/main" id="{1A5E260F-DBBE-41B5-B900-A94270C532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73769914"/>
                  </p:ext>
                </p:extLst>
              </p:nvPr>
            </p:nvGraphicFramePr>
            <p:xfrm>
              <a:off x="142672" y="3760873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990" r="-28842" b="-62376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167213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519C3D5A-3F31-4E7A-8E9B-153EDABBE57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627108"/>
                  </p:ext>
                </p:extLst>
              </p:nvPr>
            </p:nvGraphicFramePr>
            <p:xfrm>
              <a:off x="4667455" y="701675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3−9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=15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519C3D5A-3F31-4E7A-8E9B-153EDABBE57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627108"/>
                  </p:ext>
                </p:extLst>
              </p:nvPr>
            </p:nvGraphicFramePr>
            <p:xfrm>
              <a:off x="4667455" y="701675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000" r="-28842" b="-63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65574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C4F8E66B-9CBC-424A-A732-6F2AA725C4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77110234"/>
                  </p:ext>
                </p:extLst>
              </p:nvPr>
            </p:nvGraphicFramePr>
            <p:xfrm>
              <a:off x="4686304" y="2231274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3−9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=15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C4F8E66B-9CBC-424A-A732-6F2AA725C4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77110234"/>
                  </p:ext>
                </p:extLst>
              </p:nvPr>
            </p:nvGraphicFramePr>
            <p:xfrm>
              <a:off x="4686304" y="2231274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2000" r="-28842" b="-63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167213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2">
                <a:extLst>
                  <a:ext uri="{FF2B5EF4-FFF2-40B4-BE49-F238E27FC236}">
                    <a16:creationId xmlns:a16="http://schemas.microsoft.com/office/drawing/2014/main" id="{035451F7-8F77-4C82-8AA3-6CB102EDA7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89652827"/>
                  </p:ext>
                </p:extLst>
              </p:nvPr>
            </p:nvGraphicFramePr>
            <p:xfrm>
              <a:off x="4686304" y="3760873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−9=15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2">
                <a:extLst>
                  <a:ext uri="{FF2B5EF4-FFF2-40B4-BE49-F238E27FC236}">
                    <a16:creationId xmlns:a16="http://schemas.microsoft.com/office/drawing/2014/main" id="{035451F7-8F77-4C82-8AA3-6CB102EDA7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89652827"/>
                  </p:ext>
                </p:extLst>
              </p:nvPr>
            </p:nvGraphicFramePr>
            <p:xfrm>
              <a:off x="4686304" y="3760873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990" r="-28842" b="-10099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606806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102000" r="-28842" b="-2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e 2">
                <a:extLst>
                  <a:ext uri="{FF2B5EF4-FFF2-40B4-BE49-F238E27FC236}">
                    <a16:creationId xmlns:a16="http://schemas.microsoft.com/office/drawing/2014/main" id="{E0FD99D8-D08E-4710-8809-2CE89E22E1F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59140929"/>
                  </p:ext>
                </p:extLst>
              </p:nvPr>
            </p:nvGraphicFramePr>
            <p:xfrm>
              <a:off x="123821" y="2231274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=24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e 2">
                <a:extLst>
                  <a:ext uri="{FF2B5EF4-FFF2-40B4-BE49-F238E27FC236}">
                    <a16:creationId xmlns:a16="http://schemas.microsoft.com/office/drawing/2014/main" id="{E0FD99D8-D08E-4710-8809-2CE89E22E1F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59140929"/>
                  </p:ext>
                </p:extLst>
              </p:nvPr>
            </p:nvGraphicFramePr>
            <p:xfrm>
              <a:off x="123821" y="2231274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2000" r="-28842" b="-102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606806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102000" r="-28842" b="-2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Table 2">
                <a:extLst>
                  <a:ext uri="{FF2B5EF4-FFF2-40B4-BE49-F238E27FC236}">
                    <a16:creationId xmlns:a16="http://schemas.microsoft.com/office/drawing/2014/main" id="{FA0A66F6-6CD1-4A19-8B2F-727A648D2C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8426648"/>
                  </p:ext>
                </p:extLst>
              </p:nvPr>
            </p:nvGraphicFramePr>
            <p:xfrm>
              <a:off x="4667455" y="5380791"/>
              <a:ext cx="4333875" cy="12125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−9=15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Table 2">
                <a:extLst>
                  <a:ext uri="{FF2B5EF4-FFF2-40B4-BE49-F238E27FC236}">
                    <a16:creationId xmlns:a16="http://schemas.microsoft.com/office/drawing/2014/main" id="{FA0A66F6-6CD1-4A19-8B2F-727A648D2C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8426648"/>
                  </p:ext>
                </p:extLst>
              </p:nvPr>
            </p:nvGraphicFramePr>
            <p:xfrm>
              <a:off x="4667455" y="5380791"/>
              <a:ext cx="4333875" cy="12125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000" r="-28842" b="-102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60579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01000" r="-28842" b="-2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Table 2">
                <a:extLst>
                  <a:ext uri="{FF2B5EF4-FFF2-40B4-BE49-F238E27FC236}">
                    <a16:creationId xmlns:a16="http://schemas.microsoft.com/office/drawing/2014/main" id="{A1BF3DB8-A7FF-4EAC-B56E-153347375C5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79979390"/>
                  </p:ext>
                </p:extLst>
              </p:nvPr>
            </p:nvGraphicFramePr>
            <p:xfrm>
              <a:off x="123820" y="5054506"/>
              <a:ext cx="4333875" cy="12136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Table 2">
                <a:extLst>
                  <a:ext uri="{FF2B5EF4-FFF2-40B4-BE49-F238E27FC236}">
                    <a16:creationId xmlns:a16="http://schemas.microsoft.com/office/drawing/2014/main" id="{A1BF3DB8-A7FF-4EAC-B56E-153347375C5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79979390"/>
                  </p:ext>
                </p:extLst>
              </p:nvPr>
            </p:nvGraphicFramePr>
            <p:xfrm>
              <a:off x="123820" y="5054506"/>
              <a:ext cx="4333875" cy="12136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000" r="-28842" b="-102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GB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60687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01000" r="-28842" b="-2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8406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142672" y="114991"/>
            <a:ext cx="8858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each example, decide if it is a correct first step to solve the equation above.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6040128"/>
                  </p:ext>
                </p:extLst>
              </p:nvPr>
            </p:nvGraphicFramePr>
            <p:xfrm>
              <a:off x="123824" y="654050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=24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6040128"/>
                  </p:ext>
                </p:extLst>
              </p:nvPr>
            </p:nvGraphicFramePr>
            <p:xfrm>
              <a:off x="123824" y="654050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639" r="-28842" b="-104918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01639" r="-28842" b="-4918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2">
                <a:extLst>
                  <a:ext uri="{FF2B5EF4-FFF2-40B4-BE49-F238E27FC236}">
                    <a16:creationId xmlns:a16="http://schemas.microsoft.com/office/drawing/2014/main" id="{6E4632FD-5B7F-41BE-A1F1-56C4B08BDB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02075328"/>
                  </p:ext>
                </p:extLst>
              </p:nvPr>
            </p:nvGraphicFramePr>
            <p:xfrm>
              <a:off x="123824" y="1697587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−9=5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2">
                <a:extLst>
                  <a:ext uri="{FF2B5EF4-FFF2-40B4-BE49-F238E27FC236}">
                    <a16:creationId xmlns:a16="http://schemas.microsoft.com/office/drawing/2014/main" id="{6E4632FD-5B7F-41BE-A1F1-56C4B08BDB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02075328"/>
                  </p:ext>
                </p:extLst>
              </p:nvPr>
            </p:nvGraphicFramePr>
            <p:xfrm>
              <a:off x="123824" y="1697587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2">
                <a:extLst>
                  <a:ext uri="{FF2B5EF4-FFF2-40B4-BE49-F238E27FC236}">
                    <a16:creationId xmlns:a16="http://schemas.microsoft.com/office/drawing/2014/main" id="{A19496DF-EB50-44E9-9044-E32ECC2315D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0839188"/>
                  </p:ext>
                </p:extLst>
              </p:nvPr>
            </p:nvGraphicFramePr>
            <p:xfrm>
              <a:off x="123824" y="2741124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−3=5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2">
                <a:extLst>
                  <a:ext uri="{FF2B5EF4-FFF2-40B4-BE49-F238E27FC236}">
                    <a16:creationId xmlns:a16="http://schemas.microsoft.com/office/drawing/2014/main" id="{A19496DF-EB50-44E9-9044-E32ECC2315D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0839188"/>
                  </p:ext>
                </p:extLst>
              </p:nvPr>
            </p:nvGraphicFramePr>
            <p:xfrm>
              <a:off x="123824" y="2741124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2">
                <a:extLst>
                  <a:ext uri="{FF2B5EF4-FFF2-40B4-BE49-F238E27FC236}">
                    <a16:creationId xmlns:a16="http://schemas.microsoft.com/office/drawing/2014/main" id="{696CDDF2-DE50-48FB-80A5-2E88C5B3FA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7545354"/>
                  </p:ext>
                </p:extLst>
              </p:nvPr>
            </p:nvGraphicFramePr>
            <p:xfrm>
              <a:off x="123824" y="3784661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=6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2">
                <a:extLst>
                  <a:ext uri="{FF2B5EF4-FFF2-40B4-BE49-F238E27FC236}">
                    <a16:creationId xmlns:a16="http://schemas.microsoft.com/office/drawing/2014/main" id="{696CDDF2-DE50-48FB-80A5-2E88C5B3FA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7545354"/>
                  </p:ext>
                </p:extLst>
              </p:nvPr>
            </p:nvGraphicFramePr>
            <p:xfrm>
              <a:off x="123824" y="3784661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2">
                <a:extLst>
                  <a:ext uri="{FF2B5EF4-FFF2-40B4-BE49-F238E27FC236}">
                    <a16:creationId xmlns:a16="http://schemas.microsoft.com/office/drawing/2014/main" id="{10636685-5CCD-4F3C-A3D5-8B574E4EC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6080908"/>
                  </p:ext>
                </p:extLst>
              </p:nvPr>
            </p:nvGraphicFramePr>
            <p:xfrm>
              <a:off x="123824" y="4828198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=6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2">
                <a:extLst>
                  <a:ext uri="{FF2B5EF4-FFF2-40B4-BE49-F238E27FC236}">
                    <a16:creationId xmlns:a16="http://schemas.microsoft.com/office/drawing/2014/main" id="{10636685-5CCD-4F3C-A3D5-8B574E4EC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6080908"/>
                  </p:ext>
                </p:extLst>
              </p:nvPr>
            </p:nvGraphicFramePr>
            <p:xfrm>
              <a:off x="123824" y="4828198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3279" r="-28842" b="-103279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2">
                <a:extLst>
                  <a:ext uri="{FF2B5EF4-FFF2-40B4-BE49-F238E27FC236}">
                    <a16:creationId xmlns:a16="http://schemas.microsoft.com/office/drawing/2014/main" id="{246DC4F1-2EE5-4ECE-8D33-6B7A5C206D4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136421"/>
                  </p:ext>
                </p:extLst>
              </p:nvPr>
            </p:nvGraphicFramePr>
            <p:xfrm>
              <a:off x="123824" y="5871735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9=15+3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2">
                <a:extLst>
                  <a:ext uri="{FF2B5EF4-FFF2-40B4-BE49-F238E27FC236}">
                    <a16:creationId xmlns:a16="http://schemas.microsoft.com/office/drawing/2014/main" id="{246DC4F1-2EE5-4ECE-8D33-6B7A5C206D4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136421"/>
                  </p:ext>
                </p:extLst>
              </p:nvPr>
            </p:nvGraphicFramePr>
            <p:xfrm>
              <a:off x="123824" y="5871735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1639" r="-28842" b="-103279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10163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2">
                <a:extLst>
                  <a:ext uri="{FF2B5EF4-FFF2-40B4-BE49-F238E27FC236}">
                    <a16:creationId xmlns:a16="http://schemas.microsoft.com/office/drawing/2014/main" id="{740E3973-A8EE-4CD6-9A76-C7706F2F131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1060353"/>
                  </p:ext>
                </p:extLst>
              </p:nvPr>
            </p:nvGraphicFramePr>
            <p:xfrm>
              <a:off x="4686303" y="654050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9=15+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2">
                <a:extLst>
                  <a:ext uri="{FF2B5EF4-FFF2-40B4-BE49-F238E27FC236}">
                    <a16:creationId xmlns:a16="http://schemas.microsoft.com/office/drawing/2014/main" id="{740E3973-A8EE-4CD6-9A76-C7706F2F131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1060353"/>
                  </p:ext>
                </p:extLst>
              </p:nvPr>
            </p:nvGraphicFramePr>
            <p:xfrm>
              <a:off x="4686303" y="654050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639" r="-28842" b="-104918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01639" r="-28842" b="-4918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2">
                <a:extLst>
                  <a:ext uri="{FF2B5EF4-FFF2-40B4-BE49-F238E27FC236}">
                    <a16:creationId xmlns:a16="http://schemas.microsoft.com/office/drawing/2014/main" id="{65A60021-DA1E-420D-98C1-C4833932063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6517684"/>
                  </p:ext>
                </p:extLst>
              </p:nvPr>
            </p:nvGraphicFramePr>
            <p:xfrm>
              <a:off x="4667452" y="1697587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9=15+4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2">
                <a:extLst>
                  <a:ext uri="{FF2B5EF4-FFF2-40B4-BE49-F238E27FC236}">
                    <a16:creationId xmlns:a16="http://schemas.microsoft.com/office/drawing/2014/main" id="{65A60021-DA1E-420D-98C1-C4833932063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6517684"/>
                  </p:ext>
                </p:extLst>
              </p:nvPr>
            </p:nvGraphicFramePr>
            <p:xfrm>
              <a:off x="4667452" y="1697587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2">
                <a:extLst>
                  <a:ext uri="{FF2B5EF4-FFF2-40B4-BE49-F238E27FC236}">
                    <a16:creationId xmlns:a16="http://schemas.microsoft.com/office/drawing/2014/main" id="{7EAB2EA1-5F00-4ED7-BAE4-D254763D0E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42807845"/>
                  </p:ext>
                </p:extLst>
              </p:nvPr>
            </p:nvGraphicFramePr>
            <p:xfrm>
              <a:off x="4667451" y="2741124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9.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−6−3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2">
                <a:extLst>
                  <a:ext uri="{FF2B5EF4-FFF2-40B4-BE49-F238E27FC236}">
                    <a16:creationId xmlns:a16="http://schemas.microsoft.com/office/drawing/2014/main" id="{7EAB2EA1-5F00-4ED7-BAE4-D254763D0E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42807845"/>
                  </p:ext>
                </p:extLst>
              </p:nvPr>
            </p:nvGraphicFramePr>
            <p:xfrm>
              <a:off x="4667451" y="2741124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9.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9D4FA645-F99D-4A38-B6BC-28B387902D4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7424160"/>
                  </p:ext>
                </p:extLst>
              </p:nvPr>
            </p:nvGraphicFramePr>
            <p:xfrm>
              <a:off x="4686303" y="3784661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10.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9=12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9D4FA645-F99D-4A38-B6BC-28B387902D4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7424160"/>
                  </p:ext>
                </p:extLst>
              </p:nvPr>
            </p:nvGraphicFramePr>
            <p:xfrm>
              <a:off x="4686303" y="3784661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10.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1457A720-40BE-442C-AABA-ED797B0367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1690619"/>
                  </p:ext>
                </p:extLst>
              </p:nvPr>
            </p:nvGraphicFramePr>
            <p:xfrm>
              <a:off x="4667450" y="4828198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9=3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1457A720-40BE-442C-AABA-ED797B0367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1690619"/>
                  </p:ext>
                </p:extLst>
              </p:nvPr>
            </p:nvGraphicFramePr>
            <p:xfrm>
              <a:off x="4667450" y="4828198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21684" t="-3279" r="-28842" b="-103279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2">
                <a:extLst>
                  <a:ext uri="{FF2B5EF4-FFF2-40B4-BE49-F238E27FC236}">
                    <a16:creationId xmlns:a16="http://schemas.microsoft.com/office/drawing/2014/main" id="{D71E672B-F8E7-492A-BA1F-6806B861D1A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9358673"/>
                  </p:ext>
                </p:extLst>
              </p:nvPr>
            </p:nvGraphicFramePr>
            <p:xfrm>
              <a:off x="4686303" y="5871735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2">
                <a:extLst>
                  <a:ext uri="{FF2B5EF4-FFF2-40B4-BE49-F238E27FC236}">
                    <a16:creationId xmlns:a16="http://schemas.microsoft.com/office/drawing/2014/main" id="{D71E672B-F8E7-492A-BA1F-6806B861D1A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9358673"/>
                  </p:ext>
                </p:extLst>
              </p:nvPr>
            </p:nvGraphicFramePr>
            <p:xfrm>
              <a:off x="4686303" y="5871735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3"/>
                          <a:stretch>
                            <a:fillRect l="-21684" t="-1639" r="-28842" b="-103279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3"/>
                          <a:stretch>
                            <a:fillRect l="-21684" t="-10163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37112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142672" y="114991"/>
            <a:ext cx="8858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each example, decide if it is a correct first step to solve the equation above.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5613244"/>
                  </p:ext>
                </p:extLst>
              </p:nvPr>
            </p:nvGraphicFramePr>
            <p:xfrm>
              <a:off x="123824" y="873125"/>
              <a:ext cx="4333875" cy="11263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=24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5613244"/>
                  </p:ext>
                </p:extLst>
              </p:nvPr>
            </p:nvGraphicFramePr>
            <p:xfrm>
              <a:off x="123824" y="873125"/>
              <a:ext cx="4333875" cy="11263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56515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075" r="-28842" b="-10215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561213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02174" r="-28842" b="-326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2">
                <a:extLst>
                  <a:ext uri="{FF2B5EF4-FFF2-40B4-BE49-F238E27FC236}">
                    <a16:creationId xmlns:a16="http://schemas.microsoft.com/office/drawing/2014/main" id="{39A81E83-8227-4584-A9EC-AA4B0EFE791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2935366"/>
                  </p:ext>
                </p:extLst>
              </p:nvPr>
            </p:nvGraphicFramePr>
            <p:xfrm>
              <a:off x="123824" y="2373121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−9=45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2">
                <a:extLst>
                  <a:ext uri="{FF2B5EF4-FFF2-40B4-BE49-F238E27FC236}">
                    <a16:creationId xmlns:a16="http://schemas.microsoft.com/office/drawing/2014/main" id="{39A81E83-8227-4584-A9EC-AA4B0EFE791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2935366"/>
                  </p:ext>
                </p:extLst>
              </p:nvPr>
            </p:nvGraphicFramePr>
            <p:xfrm>
              <a:off x="123824" y="2373121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56515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1075" r="-28842" b="-67742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154098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 2">
                <a:extLst>
                  <a:ext uri="{FF2B5EF4-FFF2-40B4-BE49-F238E27FC236}">
                    <a16:creationId xmlns:a16="http://schemas.microsoft.com/office/drawing/2014/main" id="{446D4E7C-DDA7-4945-BED1-B0959D3D66B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005916"/>
                  </p:ext>
                </p:extLst>
              </p:nvPr>
            </p:nvGraphicFramePr>
            <p:xfrm>
              <a:off x="123823" y="3682744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−27=45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 2">
                <a:extLst>
                  <a:ext uri="{FF2B5EF4-FFF2-40B4-BE49-F238E27FC236}">
                    <a16:creationId xmlns:a16="http://schemas.microsoft.com/office/drawing/2014/main" id="{446D4E7C-DDA7-4945-BED1-B0959D3D66B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005916"/>
                  </p:ext>
                </p:extLst>
              </p:nvPr>
            </p:nvGraphicFramePr>
            <p:xfrm>
              <a:off x="123823" y="3682744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56515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075" r="-28842" b="-67742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54098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Table 2">
                <a:extLst>
                  <a:ext uri="{FF2B5EF4-FFF2-40B4-BE49-F238E27FC236}">
                    <a16:creationId xmlns:a16="http://schemas.microsoft.com/office/drawing/2014/main" id="{7FBDCEBD-CA26-4112-A33F-3894D45FC9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5727399"/>
                  </p:ext>
                </p:extLst>
              </p:nvPr>
            </p:nvGraphicFramePr>
            <p:xfrm>
              <a:off x="123822" y="5002655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−27=45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Table 2">
                <a:extLst>
                  <a:ext uri="{FF2B5EF4-FFF2-40B4-BE49-F238E27FC236}">
                    <a16:creationId xmlns:a16="http://schemas.microsoft.com/office/drawing/2014/main" id="{7FBDCEBD-CA26-4112-A33F-3894D45FC9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5727399"/>
                  </p:ext>
                </p:extLst>
              </p:nvPr>
            </p:nvGraphicFramePr>
            <p:xfrm>
              <a:off x="123822" y="5002655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56515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1064" r="-28842" b="-6702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155738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Table 2">
                <a:extLst>
                  <a:ext uri="{FF2B5EF4-FFF2-40B4-BE49-F238E27FC236}">
                    <a16:creationId xmlns:a16="http://schemas.microsoft.com/office/drawing/2014/main" id="{678D7CC7-1708-41A1-9DE0-CBD2ADC2F2F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99367201"/>
                  </p:ext>
                </p:extLst>
              </p:nvPr>
            </p:nvGraphicFramePr>
            <p:xfrm>
              <a:off x="4667452" y="880929"/>
              <a:ext cx="4333875" cy="116801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=24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Table 2">
                <a:extLst>
                  <a:ext uri="{FF2B5EF4-FFF2-40B4-BE49-F238E27FC236}">
                    <a16:creationId xmlns:a16="http://schemas.microsoft.com/office/drawing/2014/main" id="{678D7CC7-1708-41A1-9DE0-CBD2ADC2F2F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99367201"/>
                  </p:ext>
                </p:extLst>
              </p:nvPr>
            </p:nvGraphicFramePr>
            <p:xfrm>
              <a:off x="4667452" y="880929"/>
              <a:ext cx="4333875" cy="116801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1000" r="-28842" b="-95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561213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108602" r="-28842" b="-215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Table 2">
                <a:extLst>
                  <a:ext uri="{FF2B5EF4-FFF2-40B4-BE49-F238E27FC236}">
                    <a16:creationId xmlns:a16="http://schemas.microsoft.com/office/drawing/2014/main" id="{5C8F514D-AD34-423B-9C3C-71BDE36FD82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9503160"/>
                  </p:ext>
                </p:extLst>
              </p:nvPr>
            </p:nvGraphicFramePr>
            <p:xfrm>
              <a:off x="4667451" y="2373121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−27=45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Table 2">
                <a:extLst>
                  <a:ext uri="{FF2B5EF4-FFF2-40B4-BE49-F238E27FC236}">
                    <a16:creationId xmlns:a16="http://schemas.microsoft.com/office/drawing/2014/main" id="{5C8F514D-AD34-423B-9C3C-71BDE36FD82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9503160"/>
                  </p:ext>
                </p:extLst>
              </p:nvPr>
            </p:nvGraphicFramePr>
            <p:xfrm>
              <a:off x="4667451" y="2373121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1000" r="-28842" b="-63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165574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 2">
                <a:extLst>
                  <a:ext uri="{FF2B5EF4-FFF2-40B4-BE49-F238E27FC236}">
                    <a16:creationId xmlns:a16="http://schemas.microsoft.com/office/drawing/2014/main" id="{1546BEF1-E4A6-4144-928E-700FBFCBFF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0161508"/>
                  </p:ext>
                </p:extLst>
              </p:nvPr>
            </p:nvGraphicFramePr>
            <p:xfrm>
              <a:off x="4686302" y="3682744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19.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−27=45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 2">
                <a:extLst>
                  <a:ext uri="{FF2B5EF4-FFF2-40B4-BE49-F238E27FC236}">
                    <a16:creationId xmlns:a16="http://schemas.microsoft.com/office/drawing/2014/main" id="{1546BEF1-E4A6-4144-928E-700FBFCBFF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0161508"/>
                  </p:ext>
                </p:extLst>
              </p:nvPr>
            </p:nvGraphicFramePr>
            <p:xfrm>
              <a:off x="4686302" y="3682744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19.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000" r="-28842" b="-63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65574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 2">
                <a:extLst>
                  <a:ext uri="{FF2B5EF4-FFF2-40B4-BE49-F238E27FC236}">
                    <a16:creationId xmlns:a16="http://schemas.microsoft.com/office/drawing/2014/main" id="{320DD59B-612D-4137-BB87-C3FFFB12735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40635259"/>
                  </p:ext>
                </p:extLst>
              </p:nvPr>
            </p:nvGraphicFramePr>
            <p:xfrm>
              <a:off x="4667451" y="4981827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20.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−9=45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 2">
                <a:extLst>
                  <a:ext uri="{FF2B5EF4-FFF2-40B4-BE49-F238E27FC236}">
                    <a16:creationId xmlns:a16="http://schemas.microsoft.com/office/drawing/2014/main" id="{320DD59B-612D-4137-BB87-C3FFFB12735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40635259"/>
                  </p:ext>
                </p:extLst>
              </p:nvPr>
            </p:nvGraphicFramePr>
            <p:xfrm>
              <a:off x="4667451" y="4981827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20.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000" r="-28842" b="-63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65574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01743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142672" y="114991"/>
            <a:ext cx="8858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each example, decide if it is a correct first step to solve the equation above.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42467185"/>
                  </p:ext>
                </p:extLst>
              </p:nvPr>
            </p:nvGraphicFramePr>
            <p:xfrm>
              <a:off x="123824" y="701675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=6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42467185"/>
                  </p:ext>
                </p:extLst>
              </p:nvPr>
            </p:nvGraphicFramePr>
            <p:xfrm>
              <a:off x="123824" y="701675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000" r="-28842" b="-102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606806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01000" r="-28842" b="-2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2">
                <a:extLst>
                  <a:ext uri="{FF2B5EF4-FFF2-40B4-BE49-F238E27FC236}">
                    <a16:creationId xmlns:a16="http://schemas.microsoft.com/office/drawing/2014/main" id="{1A5E260F-DBBE-41B5-B900-A94270C532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20303128"/>
                  </p:ext>
                </p:extLst>
              </p:nvPr>
            </p:nvGraphicFramePr>
            <p:xfrm>
              <a:off x="142672" y="3760873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3−9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=15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2">
                <a:extLst>
                  <a:ext uri="{FF2B5EF4-FFF2-40B4-BE49-F238E27FC236}">
                    <a16:creationId xmlns:a16="http://schemas.microsoft.com/office/drawing/2014/main" id="{1A5E260F-DBBE-41B5-B900-A94270C532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20303128"/>
                  </p:ext>
                </p:extLst>
              </p:nvPr>
            </p:nvGraphicFramePr>
            <p:xfrm>
              <a:off x="142672" y="3760873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990" r="-28842" b="-62376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167213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519C3D5A-3F31-4E7A-8E9B-153EDABBE57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5968106"/>
                  </p:ext>
                </p:extLst>
              </p:nvPr>
            </p:nvGraphicFramePr>
            <p:xfrm>
              <a:off x="4667455" y="701675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3−9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=15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519C3D5A-3F31-4E7A-8E9B-153EDABBE57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5968106"/>
                  </p:ext>
                </p:extLst>
              </p:nvPr>
            </p:nvGraphicFramePr>
            <p:xfrm>
              <a:off x="4667455" y="701675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000" r="-28842" b="-63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65574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C4F8E66B-9CBC-424A-A732-6F2AA725C4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7893097"/>
                  </p:ext>
                </p:extLst>
              </p:nvPr>
            </p:nvGraphicFramePr>
            <p:xfrm>
              <a:off x="4686304" y="2231274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3−9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=15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C4F8E66B-9CBC-424A-A732-6F2AA725C4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7893097"/>
                  </p:ext>
                </p:extLst>
              </p:nvPr>
            </p:nvGraphicFramePr>
            <p:xfrm>
              <a:off x="4686304" y="2231274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2000" r="-28842" b="-63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167213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2">
                <a:extLst>
                  <a:ext uri="{FF2B5EF4-FFF2-40B4-BE49-F238E27FC236}">
                    <a16:creationId xmlns:a16="http://schemas.microsoft.com/office/drawing/2014/main" id="{035451F7-8F77-4C82-8AA3-6CB102EDA7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42982279"/>
                  </p:ext>
                </p:extLst>
              </p:nvPr>
            </p:nvGraphicFramePr>
            <p:xfrm>
              <a:off x="4686304" y="3760873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−9=15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2">
                <a:extLst>
                  <a:ext uri="{FF2B5EF4-FFF2-40B4-BE49-F238E27FC236}">
                    <a16:creationId xmlns:a16="http://schemas.microsoft.com/office/drawing/2014/main" id="{035451F7-8F77-4C82-8AA3-6CB102EDA7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42982279"/>
                  </p:ext>
                </p:extLst>
              </p:nvPr>
            </p:nvGraphicFramePr>
            <p:xfrm>
              <a:off x="4686304" y="3760873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990" r="-28842" b="-10099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606806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102000" r="-28842" b="-2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e 2">
                <a:extLst>
                  <a:ext uri="{FF2B5EF4-FFF2-40B4-BE49-F238E27FC236}">
                    <a16:creationId xmlns:a16="http://schemas.microsoft.com/office/drawing/2014/main" id="{E0FD99D8-D08E-4710-8809-2CE89E22E1F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07141250"/>
                  </p:ext>
                </p:extLst>
              </p:nvPr>
            </p:nvGraphicFramePr>
            <p:xfrm>
              <a:off x="123821" y="2231274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=24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e 2">
                <a:extLst>
                  <a:ext uri="{FF2B5EF4-FFF2-40B4-BE49-F238E27FC236}">
                    <a16:creationId xmlns:a16="http://schemas.microsoft.com/office/drawing/2014/main" id="{E0FD99D8-D08E-4710-8809-2CE89E22E1F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07141250"/>
                  </p:ext>
                </p:extLst>
              </p:nvPr>
            </p:nvGraphicFramePr>
            <p:xfrm>
              <a:off x="123821" y="2231274"/>
              <a:ext cx="4333875" cy="12136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2000" r="-28842" b="-102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606806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102000" r="-28842" b="-2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Table 2">
                <a:extLst>
                  <a:ext uri="{FF2B5EF4-FFF2-40B4-BE49-F238E27FC236}">
                    <a16:creationId xmlns:a16="http://schemas.microsoft.com/office/drawing/2014/main" id="{FA0A66F6-6CD1-4A19-8B2F-727A648D2C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83897"/>
                  </p:ext>
                </p:extLst>
              </p:nvPr>
            </p:nvGraphicFramePr>
            <p:xfrm>
              <a:off x="4667455" y="5380791"/>
              <a:ext cx="4333875" cy="12125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−9=15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Table 2">
                <a:extLst>
                  <a:ext uri="{FF2B5EF4-FFF2-40B4-BE49-F238E27FC236}">
                    <a16:creationId xmlns:a16="http://schemas.microsoft.com/office/drawing/2014/main" id="{FA0A66F6-6CD1-4A19-8B2F-727A648D2C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83897"/>
                  </p:ext>
                </p:extLst>
              </p:nvPr>
            </p:nvGraphicFramePr>
            <p:xfrm>
              <a:off x="4667455" y="5380791"/>
              <a:ext cx="4333875" cy="12125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000" r="-28842" b="-102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60579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01000" r="-28842" b="-2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Table 2">
                <a:extLst>
                  <a:ext uri="{FF2B5EF4-FFF2-40B4-BE49-F238E27FC236}">
                    <a16:creationId xmlns:a16="http://schemas.microsoft.com/office/drawing/2014/main" id="{A1BF3DB8-A7FF-4EAC-B56E-153347375C5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69611690"/>
                  </p:ext>
                </p:extLst>
              </p:nvPr>
            </p:nvGraphicFramePr>
            <p:xfrm>
              <a:off x="123820" y="5054506"/>
              <a:ext cx="4333875" cy="12136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Table 2">
                <a:extLst>
                  <a:ext uri="{FF2B5EF4-FFF2-40B4-BE49-F238E27FC236}">
                    <a16:creationId xmlns:a16="http://schemas.microsoft.com/office/drawing/2014/main" id="{A1BF3DB8-A7FF-4EAC-B56E-153347375C5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69611690"/>
                  </p:ext>
                </p:extLst>
              </p:nvPr>
            </p:nvGraphicFramePr>
            <p:xfrm>
              <a:off x="123820" y="5054506"/>
              <a:ext cx="4333875" cy="12136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000" r="-28842" b="-102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60687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01000" r="-28842" b="-2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41316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142672" y="114991"/>
            <a:ext cx="8858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each example, decide if it is a correct first step to solve the equation above.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654050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=24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654050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639" r="-28842" b="-104918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01639" r="-28842" b="-4918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2">
                <a:extLst>
                  <a:ext uri="{FF2B5EF4-FFF2-40B4-BE49-F238E27FC236}">
                    <a16:creationId xmlns:a16="http://schemas.microsoft.com/office/drawing/2014/main" id="{6E4632FD-5B7F-41BE-A1F1-56C4B08BDB4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1697587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−9=5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2">
                <a:extLst>
                  <a:ext uri="{FF2B5EF4-FFF2-40B4-BE49-F238E27FC236}">
                    <a16:creationId xmlns:a16="http://schemas.microsoft.com/office/drawing/2014/main" id="{6E4632FD-5B7F-41BE-A1F1-56C4B08BDB4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1697587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2">
                <a:extLst>
                  <a:ext uri="{FF2B5EF4-FFF2-40B4-BE49-F238E27FC236}">
                    <a16:creationId xmlns:a16="http://schemas.microsoft.com/office/drawing/2014/main" id="{A19496DF-EB50-44E9-9044-E32ECC2315D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2741124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−3=5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2">
                <a:extLst>
                  <a:ext uri="{FF2B5EF4-FFF2-40B4-BE49-F238E27FC236}">
                    <a16:creationId xmlns:a16="http://schemas.microsoft.com/office/drawing/2014/main" id="{A19496DF-EB50-44E9-9044-E32ECC2315D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2741124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2">
                <a:extLst>
                  <a:ext uri="{FF2B5EF4-FFF2-40B4-BE49-F238E27FC236}">
                    <a16:creationId xmlns:a16="http://schemas.microsoft.com/office/drawing/2014/main" id="{696CDDF2-DE50-48FB-80A5-2E88C5B3FA2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3784661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=6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2">
                <a:extLst>
                  <a:ext uri="{FF2B5EF4-FFF2-40B4-BE49-F238E27FC236}">
                    <a16:creationId xmlns:a16="http://schemas.microsoft.com/office/drawing/2014/main" id="{696CDDF2-DE50-48FB-80A5-2E88C5B3FA2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3784661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2">
                <a:extLst>
                  <a:ext uri="{FF2B5EF4-FFF2-40B4-BE49-F238E27FC236}">
                    <a16:creationId xmlns:a16="http://schemas.microsoft.com/office/drawing/2014/main" id="{10636685-5CCD-4F3C-A3D5-8B574E4ECEB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4828198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=6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2">
                <a:extLst>
                  <a:ext uri="{FF2B5EF4-FFF2-40B4-BE49-F238E27FC236}">
                    <a16:creationId xmlns:a16="http://schemas.microsoft.com/office/drawing/2014/main" id="{10636685-5CCD-4F3C-A3D5-8B574E4ECEB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4828198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3279" r="-28842" b="-103279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2">
                <a:extLst>
                  <a:ext uri="{FF2B5EF4-FFF2-40B4-BE49-F238E27FC236}">
                    <a16:creationId xmlns:a16="http://schemas.microsoft.com/office/drawing/2014/main" id="{246DC4F1-2EE5-4ECE-8D33-6B7A5C206D4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5871735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9=15+3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2">
                <a:extLst>
                  <a:ext uri="{FF2B5EF4-FFF2-40B4-BE49-F238E27FC236}">
                    <a16:creationId xmlns:a16="http://schemas.microsoft.com/office/drawing/2014/main" id="{246DC4F1-2EE5-4ECE-8D33-6B7A5C206D4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5871735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1639" r="-28842" b="-103279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10163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2">
                <a:extLst>
                  <a:ext uri="{FF2B5EF4-FFF2-40B4-BE49-F238E27FC236}">
                    <a16:creationId xmlns:a16="http://schemas.microsoft.com/office/drawing/2014/main" id="{740E3973-A8EE-4CD6-9A76-C7706F2F131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86303" y="654050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9=15+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2">
                <a:extLst>
                  <a:ext uri="{FF2B5EF4-FFF2-40B4-BE49-F238E27FC236}">
                    <a16:creationId xmlns:a16="http://schemas.microsoft.com/office/drawing/2014/main" id="{740E3973-A8EE-4CD6-9A76-C7706F2F131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86303" y="654050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639" r="-28842" b="-104918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01639" r="-28842" b="-4918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2">
                <a:extLst>
                  <a:ext uri="{FF2B5EF4-FFF2-40B4-BE49-F238E27FC236}">
                    <a16:creationId xmlns:a16="http://schemas.microsoft.com/office/drawing/2014/main" id="{65A60021-DA1E-420D-98C1-C4833932063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67452" y="1697587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9=15+4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2">
                <a:extLst>
                  <a:ext uri="{FF2B5EF4-FFF2-40B4-BE49-F238E27FC236}">
                    <a16:creationId xmlns:a16="http://schemas.microsoft.com/office/drawing/2014/main" id="{65A60021-DA1E-420D-98C1-C4833932063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67452" y="1697587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2">
                <a:extLst>
                  <a:ext uri="{FF2B5EF4-FFF2-40B4-BE49-F238E27FC236}">
                    <a16:creationId xmlns:a16="http://schemas.microsoft.com/office/drawing/2014/main" id="{7EAB2EA1-5F00-4ED7-BAE4-D254763D0E1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67451" y="2741124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9.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−6−3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2">
                <a:extLst>
                  <a:ext uri="{FF2B5EF4-FFF2-40B4-BE49-F238E27FC236}">
                    <a16:creationId xmlns:a16="http://schemas.microsoft.com/office/drawing/2014/main" id="{7EAB2EA1-5F00-4ED7-BAE4-D254763D0E1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67451" y="2741124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9.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9D4FA645-F99D-4A38-B6BC-28B387902D4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86303" y="3784661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10.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9=12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9D4FA645-F99D-4A38-B6BC-28B387902D4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86303" y="3784661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10.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21684" t="-1613" r="-28842" b="-101613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1457A720-40BE-442C-AABA-ED797B03679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67450" y="4828198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9=3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1457A720-40BE-442C-AABA-ED797B03679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67450" y="4828198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11.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21684" t="-3279" r="-28842" b="-103279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21684" t="-10327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2">
                <a:extLst>
                  <a:ext uri="{FF2B5EF4-FFF2-40B4-BE49-F238E27FC236}">
                    <a16:creationId xmlns:a16="http://schemas.microsoft.com/office/drawing/2014/main" id="{D71E672B-F8E7-492A-BA1F-6806B861D1A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86303" y="5871735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2">
                <a:extLst>
                  <a:ext uri="{FF2B5EF4-FFF2-40B4-BE49-F238E27FC236}">
                    <a16:creationId xmlns:a16="http://schemas.microsoft.com/office/drawing/2014/main" id="{D71E672B-F8E7-492A-BA1F-6806B861D1A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86303" y="5871735"/>
              <a:ext cx="433387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12.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3"/>
                          <a:stretch>
                            <a:fillRect l="-21684" t="-1639" r="-28842" b="-103279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3"/>
                          <a:stretch>
                            <a:fillRect l="-21684" t="-101639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384A5C09-A1CF-4BD1-9587-04DCC6E615EC}"/>
              </a:ext>
            </a:extLst>
          </p:cNvPr>
          <p:cNvSpPr/>
          <p:nvPr/>
        </p:nvSpPr>
        <p:spPr>
          <a:xfrm>
            <a:off x="971550" y="715949"/>
            <a:ext cx="2152650" cy="268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A195CC1-53FB-4B74-8B0E-A864BB06C31F}"/>
              </a:ext>
            </a:extLst>
          </p:cNvPr>
          <p:cNvSpPr/>
          <p:nvPr/>
        </p:nvSpPr>
        <p:spPr>
          <a:xfrm>
            <a:off x="971550" y="1055839"/>
            <a:ext cx="2152650" cy="268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E86DB38-5731-442C-9DD2-11E0F0662F0E}"/>
              </a:ext>
            </a:extLst>
          </p:cNvPr>
          <p:cNvSpPr/>
          <p:nvPr/>
        </p:nvSpPr>
        <p:spPr>
          <a:xfrm>
            <a:off x="3733799" y="809461"/>
            <a:ext cx="628651" cy="4210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1F27AB5-EE6C-445B-8C55-6A653237B245}"/>
              </a:ext>
            </a:extLst>
          </p:cNvPr>
          <p:cNvSpPr/>
          <p:nvPr/>
        </p:nvSpPr>
        <p:spPr>
          <a:xfrm>
            <a:off x="971550" y="1758841"/>
            <a:ext cx="2152650" cy="268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9DE2882-7BF7-42DC-BE27-E6123BE8B555}"/>
              </a:ext>
            </a:extLst>
          </p:cNvPr>
          <p:cNvSpPr/>
          <p:nvPr/>
        </p:nvSpPr>
        <p:spPr>
          <a:xfrm>
            <a:off x="971550" y="2098731"/>
            <a:ext cx="2152650" cy="268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6E1426-004D-41A7-BF38-59C0679B258B}"/>
              </a:ext>
            </a:extLst>
          </p:cNvPr>
          <p:cNvSpPr/>
          <p:nvPr/>
        </p:nvSpPr>
        <p:spPr>
          <a:xfrm>
            <a:off x="3733799" y="1852353"/>
            <a:ext cx="628651" cy="4210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2EDE3B0-3AD8-4F03-810B-F2CFC35A75A5}"/>
              </a:ext>
            </a:extLst>
          </p:cNvPr>
          <p:cNvSpPr/>
          <p:nvPr/>
        </p:nvSpPr>
        <p:spPr>
          <a:xfrm>
            <a:off x="971550" y="2817287"/>
            <a:ext cx="2152650" cy="268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A54E99-EC9E-4579-BB58-CDAC57907A3C}"/>
              </a:ext>
            </a:extLst>
          </p:cNvPr>
          <p:cNvSpPr/>
          <p:nvPr/>
        </p:nvSpPr>
        <p:spPr>
          <a:xfrm>
            <a:off x="971550" y="3157177"/>
            <a:ext cx="2152650" cy="268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A232D81-DD12-4781-AD76-4C5F56185F89}"/>
              </a:ext>
            </a:extLst>
          </p:cNvPr>
          <p:cNvSpPr/>
          <p:nvPr/>
        </p:nvSpPr>
        <p:spPr>
          <a:xfrm>
            <a:off x="3733799" y="2910799"/>
            <a:ext cx="628651" cy="4210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3C9F9C-F75D-4CF5-ADDA-634E423815DC}"/>
              </a:ext>
            </a:extLst>
          </p:cNvPr>
          <p:cNvSpPr/>
          <p:nvPr/>
        </p:nvSpPr>
        <p:spPr>
          <a:xfrm>
            <a:off x="971550" y="3860685"/>
            <a:ext cx="2152650" cy="2686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56AE29C-4357-4DA7-AB74-E49FF5C15F32}"/>
              </a:ext>
            </a:extLst>
          </p:cNvPr>
          <p:cNvSpPr/>
          <p:nvPr/>
        </p:nvSpPr>
        <p:spPr>
          <a:xfrm>
            <a:off x="971550" y="4200575"/>
            <a:ext cx="2152650" cy="2686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7BC2B64-F0E2-4F5C-B812-0CD1A09EF9A4}"/>
              </a:ext>
            </a:extLst>
          </p:cNvPr>
          <p:cNvSpPr/>
          <p:nvPr/>
        </p:nvSpPr>
        <p:spPr>
          <a:xfrm>
            <a:off x="3733799" y="3954197"/>
            <a:ext cx="628651" cy="4210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1A639CD-5822-4D57-828A-05DF0CED6D96}"/>
              </a:ext>
            </a:extLst>
          </p:cNvPr>
          <p:cNvSpPr/>
          <p:nvPr/>
        </p:nvSpPr>
        <p:spPr>
          <a:xfrm>
            <a:off x="990601" y="4896872"/>
            <a:ext cx="2152650" cy="2686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28E4C08-A881-493E-97D4-F402F13556BA}"/>
              </a:ext>
            </a:extLst>
          </p:cNvPr>
          <p:cNvSpPr/>
          <p:nvPr/>
        </p:nvSpPr>
        <p:spPr>
          <a:xfrm>
            <a:off x="990601" y="5236762"/>
            <a:ext cx="2152650" cy="2686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2344074-F02D-4D28-9923-2E8C178732C1}"/>
              </a:ext>
            </a:extLst>
          </p:cNvPr>
          <p:cNvSpPr/>
          <p:nvPr/>
        </p:nvSpPr>
        <p:spPr>
          <a:xfrm>
            <a:off x="3752850" y="4990384"/>
            <a:ext cx="628651" cy="4210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9FBBABD-ADAE-45A4-A86C-6A6A18F5775E}"/>
              </a:ext>
            </a:extLst>
          </p:cNvPr>
          <p:cNvSpPr/>
          <p:nvPr/>
        </p:nvSpPr>
        <p:spPr>
          <a:xfrm>
            <a:off x="990598" y="5947806"/>
            <a:ext cx="2152650" cy="2686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4271E1C-289F-4931-9840-8B566CF0963E}"/>
              </a:ext>
            </a:extLst>
          </p:cNvPr>
          <p:cNvSpPr/>
          <p:nvPr/>
        </p:nvSpPr>
        <p:spPr>
          <a:xfrm>
            <a:off x="990598" y="6287696"/>
            <a:ext cx="2152650" cy="2686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CED84AB-7FC2-469E-AF3B-80956359475E}"/>
              </a:ext>
            </a:extLst>
          </p:cNvPr>
          <p:cNvSpPr/>
          <p:nvPr/>
        </p:nvSpPr>
        <p:spPr>
          <a:xfrm>
            <a:off x="3752847" y="6041318"/>
            <a:ext cx="628651" cy="4210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6D4A84A-EC76-4E77-9C43-2DB0BD816188}"/>
              </a:ext>
            </a:extLst>
          </p:cNvPr>
          <p:cNvSpPr/>
          <p:nvPr/>
        </p:nvSpPr>
        <p:spPr>
          <a:xfrm>
            <a:off x="5572125" y="710770"/>
            <a:ext cx="2152650" cy="2686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0027A4C-D5EC-43BD-A3A7-6754D3F21333}"/>
              </a:ext>
            </a:extLst>
          </p:cNvPr>
          <p:cNvSpPr/>
          <p:nvPr/>
        </p:nvSpPr>
        <p:spPr>
          <a:xfrm>
            <a:off x="5572125" y="1050660"/>
            <a:ext cx="2152650" cy="2686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E4E3FA1-5D1E-4FDB-9F72-937163FD132A}"/>
              </a:ext>
            </a:extLst>
          </p:cNvPr>
          <p:cNvSpPr/>
          <p:nvPr/>
        </p:nvSpPr>
        <p:spPr>
          <a:xfrm>
            <a:off x="8334374" y="804282"/>
            <a:ext cx="628651" cy="4210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49E9B7A-1917-4DD4-923F-F31AF7CBDB8C}"/>
              </a:ext>
            </a:extLst>
          </p:cNvPr>
          <p:cNvSpPr/>
          <p:nvPr/>
        </p:nvSpPr>
        <p:spPr>
          <a:xfrm>
            <a:off x="5572125" y="1753662"/>
            <a:ext cx="2152650" cy="2686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1262A95-B182-4393-A87D-A160DF0C99F6}"/>
              </a:ext>
            </a:extLst>
          </p:cNvPr>
          <p:cNvSpPr/>
          <p:nvPr/>
        </p:nvSpPr>
        <p:spPr>
          <a:xfrm>
            <a:off x="5572125" y="2093552"/>
            <a:ext cx="2152650" cy="2686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57A216F-E15E-44BE-9B96-614D21A011AD}"/>
              </a:ext>
            </a:extLst>
          </p:cNvPr>
          <p:cNvSpPr/>
          <p:nvPr/>
        </p:nvSpPr>
        <p:spPr>
          <a:xfrm>
            <a:off x="8334374" y="1847174"/>
            <a:ext cx="628651" cy="4210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2157ACE-1CAA-4FFD-82CD-21B2FD4D1295}"/>
              </a:ext>
            </a:extLst>
          </p:cNvPr>
          <p:cNvSpPr/>
          <p:nvPr/>
        </p:nvSpPr>
        <p:spPr>
          <a:xfrm>
            <a:off x="5572125" y="2812108"/>
            <a:ext cx="2152650" cy="2686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70F9786-CECA-4611-94BD-E38ECAF33768}"/>
              </a:ext>
            </a:extLst>
          </p:cNvPr>
          <p:cNvSpPr/>
          <p:nvPr/>
        </p:nvSpPr>
        <p:spPr>
          <a:xfrm>
            <a:off x="5572125" y="3151998"/>
            <a:ext cx="2152650" cy="2686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4FEEDAF-5F7B-4C78-9F90-E22F54696EB1}"/>
              </a:ext>
            </a:extLst>
          </p:cNvPr>
          <p:cNvSpPr/>
          <p:nvPr/>
        </p:nvSpPr>
        <p:spPr>
          <a:xfrm>
            <a:off x="8334374" y="2905620"/>
            <a:ext cx="628651" cy="4210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37A0889-B324-4233-92E6-DB5C06114FDD}"/>
              </a:ext>
            </a:extLst>
          </p:cNvPr>
          <p:cNvSpPr/>
          <p:nvPr/>
        </p:nvSpPr>
        <p:spPr>
          <a:xfrm>
            <a:off x="5572125" y="3855506"/>
            <a:ext cx="2152650" cy="2686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37E25A1-E8F7-407F-A3EA-1613BF9191C2}"/>
              </a:ext>
            </a:extLst>
          </p:cNvPr>
          <p:cNvSpPr/>
          <p:nvPr/>
        </p:nvSpPr>
        <p:spPr>
          <a:xfrm>
            <a:off x="5572125" y="4195396"/>
            <a:ext cx="2152650" cy="2686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F2EAC17-CF8F-4DD1-BED3-5AD312F6A79D}"/>
              </a:ext>
            </a:extLst>
          </p:cNvPr>
          <p:cNvSpPr/>
          <p:nvPr/>
        </p:nvSpPr>
        <p:spPr>
          <a:xfrm>
            <a:off x="8334374" y="3949018"/>
            <a:ext cx="628651" cy="4210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DE6876B-F33C-407A-80CB-967E162A63A4}"/>
              </a:ext>
            </a:extLst>
          </p:cNvPr>
          <p:cNvSpPr/>
          <p:nvPr/>
        </p:nvSpPr>
        <p:spPr>
          <a:xfrm>
            <a:off x="5591176" y="4891693"/>
            <a:ext cx="2152650" cy="2686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FC8CDF9-197E-49F6-BB67-83B9D36BA173}"/>
              </a:ext>
            </a:extLst>
          </p:cNvPr>
          <p:cNvSpPr/>
          <p:nvPr/>
        </p:nvSpPr>
        <p:spPr>
          <a:xfrm>
            <a:off x="5591176" y="5231583"/>
            <a:ext cx="2152650" cy="2686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6870E8E-9E6A-4796-8867-D4FBEDC4D52B}"/>
              </a:ext>
            </a:extLst>
          </p:cNvPr>
          <p:cNvSpPr/>
          <p:nvPr/>
        </p:nvSpPr>
        <p:spPr>
          <a:xfrm>
            <a:off x="8353425" y="4985205"/>
            <a:ext cx="628651" cy="4210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FC04EDF-10E1-4F0B-B68A-CD5E8D864E2D}"/>
              </a:ext>
            </a:extLst>
          </p:cNvPr>
          <p:cNvSpPr/>
          <p:nvPr/>
        </p:nvSpPr>
        <p:spPr>
          <a:xfrm>
            <a:off x="5591173" y="5942627"/>
            <a:ext cx="2152650" cy="2686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3C4C610-066D-4FBB-A0B0-FFE09837004E}"/>
              </a:ext>
            </a:extLst>
          </p:cNvPr>
          <p:cNvSpPr/>
          <p:nvPr/>
        </p:nvSpPr>
        <p:spPr>
          <a:xfrm>
            <a:off x="5591173" y="6282517"/>
            <a:ext cx="2152650" cy="2686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4020FE5-6E6B-471B-A890-A8DE60A7966D}"/>
              </a:ext>
            </a:extLst>
          </p:cNvPr>
          <p:cNvSpPr/>
          <p:nvPr/>
        </p:nvSpPr>
        <p:spPr>
          <a:xfrm>
            <a:off x="8353422" y="6036139"/>
            <a:ext cx="628651" cy="4210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64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142672" y="114991"/>
            <a:ext cx="8858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each example, decide if it is a correct first step to solve the equation above.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873125"/>
              <a:ext cx="4333875" cy="11263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=24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EBE7DDB7-D7F1-4EAC-A317-3486BED45EB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873125"/>
              <a:ext cx="4333875" cy="11263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56515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13.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075" r="-28842" b="-10215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561213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684" t="-102174" r="-28842" b="-326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2">
                <a:extLst>
                  <a:ext uri="{FF2B5EF4-FFF2-40B4-BE49-F238E27FC236}">
                    <a16:creationId xmlns:a16="http://schemas.microsoft.com/office/drawing/2014/main" id="{39A81E83-8227-4584-A9EC-AA4B0EFE791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2373121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−9=45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2">
                <a:extLst>
                  <a:ext uri="{FF2B5EF4-FFF2-40B4-BE49-F238E27FC236}">
                    <a16:creationId xmlns:a16="http://schemas.microsoft.com/office/drawing/2014/main" id="{39A81E83-8227-4584-A9EC-AA4B0EFE791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4" y="2373121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56515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14.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1075" r="-28842" b="-67742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684" t="-154098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 2">
                <a:extLst>
                  <a:ext uri="{FF2B5EF4-FFF2-40B4-BE49-F238E27FC236}">
                    <a16:creationId xmlns:a16="http://schemas.microsoft.com/office/drawing/2014/main" id="{446D4E7C-DDA7-4945-BED1-B0959D3D66B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3" y="3682744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−27=45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 2">
                <a:extLst>
                  <a:ext uri="{FF2B5EF4-FFF2-40B4-BE49-F238E27FC236}">
                    <a16:creationId xmlns:a16="http://schemas.microsoft.com/office/drawing/2014/main" id="{446D4E7C-DDA7-4945-BED1-B0959D3D66B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3" y="3682744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56515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15.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075" r="-28842" b="-67742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684" t="-154098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Table 2">
                <a:extLst>
                  <a:ext uri="{FF2B5EF4-FFF2-40B4-BE49-F238E27FC236}">
                    <a16:creationId xmlns:a16="http://schemas.microsoft.com/office/drawing/2014/main" id="{7FBDCEBD-CA26-4112-A33F-3894D45FC95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2" y="5002655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−27=45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Table 2">
                <a:extLst>
                  <a:ext uri="{FF2B5EF4-FFF2-40B4-BE49-F238E27FC236}">
                    <a16:creationId xmlns:a16="http://schemas.microsoft.com/office/drawing/2014/main" id="{7FBDCEBD-CA26-4112-A33F-3894D45FC95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822" y="5002655"/>
              <a:ext cx="4333875" cy="9359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56515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16.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1064" r="-28842" b="-67021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684" t="-155738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Table 2">
                <a:extLst>
                  <a:ext uri="{FF2B5EF4-FFF2-40B4-BE49-F238E27FC236}">
                    <a16:creationId xmlns:a16="http://schemas.microsoft.com/office/drawing/2014/main" id="{678D7CC7-1708-41A1-9DE0-CBD2ADC2F2F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67452" y="880929"/>
              <a:ext cx="4333875" cy="116801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=24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Table 2">
                <a:extLst>
                  <a:ext uri="{FF2B5EF4-FFF2-40B4-BE49-F238E27FC236}">
                    <a16:creationId xmlns:a16="http://schemas.microsoft.com/office/drawing/2014/main" id="{678D7CC7-1708-41A1-9DE0-CBD2ADC2F2F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67452" y="880929"/>
              <a:ext cx="4333875" cy="116801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17.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1000" r="-28842" b="-95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561213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1684" t="-108602" r="-28842" b="-215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Table 2">
                <a:extLst>
                  <a:ext uri="{FF2B5EF4-FFF2-40B4-BE49-F238E27FC236}">
                    <a16:creationId xmlns:a16="http://schemas.microsoft.com/office/drawing/2014/main" id="{5C8F514D-AD34-423B-9C3C-71BDE36FD82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67451" y="2373121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−27=45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Table 2">
                <a:extLst>
                  <a:ext uri="{FF2B5EF4-FFF2-40B4-BE49-F238E27FC236}">
                    <a16:creationId xmlns:a16="http://schemas.microsoft.com/office/drawing/2014/main" id="{5C8F514D-AD34-423B-9C3C-71BDE36FD82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67451" y="2373121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18.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1000" r="-28842" b="-63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1684" t="-165574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 2">
                <a:extLst>
                  <a:ext uri="{FF2B5EF4-FFF2-40B4-BE49-F238E27FC236}">
                    <a16:creationId xmlns:a16="http://schemas.microsoft.com/office/drawing/2014/main" id="{1546BEF1-E4A6-4144-928E-700FBFCBFF2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86302" y="3682744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19.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−27=45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 2">
                <a:extLst>
                  <a:ext uri="{FF2B5EF4-FFF2-40B4-BE49-F238E27FC236}">
                    <a16:creationId xmlns:a16="http://schemas.microsoft.com/office/drawing/2014/main" id="{1546BEF1-E4A6-4144-928E-700FBFCBFF2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86302" y="3682744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19.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000" r="-28842" b="-63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No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1684" t="-165574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 2">
                <a:extLst>
                  <a:ext uri="{FF2B5EF4-FFF2-40B4-BE49-F238E27FC236}">
                    <a16:creationId xmlns:a16="http://schemas.microsoft.com/office/drawing/2014/main" id="{320DD59B-612D-4137-BB87-C3FFFB12735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67451" y="4981827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20.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num>
                                  <m:den>
                                    <m:r>
                                      <a:rPr lang="en-GB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GB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−9=45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 2">
                <a:extLst>
                  <a:ext uri="{FF2B5EF4-FFF2-40B4-BE49-F238E27FC236}">
                    <a16:creationId xmlns:a16="http://schemas.microsoft.com/office/drawing/2014/main" id="{320DD59B-612D-4137-BB87-C3FFFB12735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667451" y="4981827"/>
              <a:ext cx="4333875" cy="9776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9126">
                      <a:extLst>
                        <a:ext uri="{9D8B030D-6E8A-4147-A177-3AD203B41FA5}">
                          <a16:colId xmlns:a16="http://schemas.microsoft.com/office/drawing/2014/main" val="167275782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000442572"/>
                        </a:ext>
                      </a:extLst>
                    </a:gridCol>
                    <a:gridCol w="819149">
                      <a:extLst>
                        <a:ext uri="{9D8B030D-6E8A-4147-A177-3AD203B41FA5}">
                          <a16:colId xmlns:a16="http://schemas.microsoft.com/office/drawing/2014/main" val="2377513154"/>
                        </a:ext>
                      </a:extLst>
                    </a:gridCol>
                  </a:tblGrid>
                  <a:tr h="606806"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00B050"/>
                              </a:solidFill>
                            </a:rPr>
                            <a:t>20.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000" r="-28842" b="-63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b="1" dirty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</a:p>
                      </a:txBody>
                      <a:tcPr anchor="ctr" anchorCtr="1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17680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1684" t="-165574" r="-28842" b="-3279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261517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92F55FF4-5380-43CE-9B9D-AD01244B8A62}"/>
              </a:ext>
            </a:extLst>
          </p:cNvPr>
          <p:cNvSpPr/>
          <p:nvPr/>
        </p:nvSpPr>
        <p:spPr>
          <a:xfrm>
            <a:off x="1214434" y="932935"/>
            <a:ext cx="2152650" cy="4557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ED662B-0C11-4055-8B7F-8B13269F3C75}"/>
              </a:ext>
            </a:extLst>
          </p:cNvPr>
          <p:cNvSpPr/>
          <p:nvPr/>
        </p:nvSpPr>
        <p:spPr>
          <a:xfrm>
            <a:off x="1214434" y="1499782"/>
            <a:ext cx="2152650" cy="4557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C3F0C5F-2BF3-4A10-9F58-CF5BB7FFBBED}"/>
              </a:ext>
            </a:extLst>
          </p:cNvPr>
          <p:cNvSpPr/>
          <p:nvPr/>
        </p:nvSpPr>
        <p:spPr>
          <a:xfrm>
            <a:off x="3776659" y="1237065"/>
            <a:ext cx="481016" cy="4557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A422C2-A5BA-4DD5-9BAD-6C9EBCEEE4A1}"/>
              </a:ext>
            </a:extLst>
          </p:cNvPr>
          <p:cNvSpPr/>
          <p:nvPr/>
        </p:nvSpPr>
        <p:spPr>
          <a:xfrm>
            <a:off x="1138234" y="2442699"/>
            <a:ext cx="2152650" cy="4557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E6FF92-0D1D-47AA-8CCB-5213206086A9}"/>
              </a:ext>
            </a:extLst>
          </p:cNvPr>
          <p:cNvSpPr/>
          <p:nvPr/>
        </p:nvSpPr>
        <p:spPr>
          <a:xfrm>
            <a:off x="1138234" y="2990496"/>
            <a:ext cx="2152650" cy="2625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7F4FE9B-755E-4201-B234-F59D4365C189}"/>
              </a:ext>
            </a:extLst>
          </p:cNvPr>
          <p:cNvSpPr/>
          <p:nvPr/>
        </p:nvSpPr>
        <p:spPr>
          <a:xfrm>
            <a:off x="3776659" y="2618387"/>
            <a:ext cx="481016" cy="4557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5376ADD-10C1-4BA5-AC75-F1F981C3C678}"/>
              </a:ext>
            </a:extLst>
          </p:cNvPr>
          <p:cNvSpPr/>
          <p:nvPr/>
        </p:nvSpPr>
        <p:spPr>
          <a:xfrm>
            <a:off x="1214434" y="3746959"/>
            <a:ext cx="2152650" cy="4557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16818F7-2129-449B-A88E-9EF900960B10}"/>
              </a:ext>
            </a:extLst>
          </p:cNvPr>
          <p:cNvSpPr/>
          <p:nvPr/>
        </p:nvSpPr>
        <p:spPr>
          <a:xfrm>
            <a:off x="1214434" y="4294756"/>
            <a:ext cx="2152650" cy="2625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FEF693D-6E0E-4115-9719-223D8A2C6FCF}"/>
              </a:ext>
            </a:extLst>
          </p:cNvPr>
          <p:cNvSpPr/>
          <p:nvPr/>
        </p:nvSpPr>
        <p:spPr>
          <a:xfrm>
            <a:off x="3833809" y="3922647"/>
            <a:ext cx="481016" cy="4557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71B4AC9-2325-47CE-A0E6-4F5F0546D6DD}"/>
              </a:ext>
            </a:extLst>
          </p:cNvPr>
          <p:cNvSpPr/>
          <p:nvPr/>
        </p:nvSpPr>
        <p:spPr>
          <a:xfrm>
            <a:off x="1290634" y="5070269"/>
            <a:ext cx="2152650" cy="4557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EC6541F-2091-4DAF-8E8D-DECF24DC89B2}"/>
              </a:ext>
            </a:extLst>
          </p:cNvPr>
          <p:cNvSpPr/>
          <p:nvPr/>
        </p:nvSpPr>
        <p:spPr>
          <a:xfrm>
            <a:off x="1290634" y="5599016"/>
            <a:ext cx="2152650" cy="2625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FF9EC2B-31A8-434C-BDD8-4CEA1B3EC5F5}"/>
              </a:ext>
            </a:extLst>
          </p:cNvPr>
          <p:cNvSpPr/>
          <p:nvPr/>
        </p:nvSpPr>
        <p:spPr>
          <a:xfrm>
            <a:off x="3890959" y="5226907"/>
            <a:ext cx="481016" cy="4557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3AB3CC5-6212-468E-B21F-B75B01405D5C}"/>
              </a:ext>
            </a:extLst>
          </p:cNvPr>
          <p:cNvSpPr/>
          <p:nvPr/>
        </p:nvSpPr>
        <p:spPr>
          <a:xfrm>
            <a:off x="5776916" y="942974"/>
            <a:ext cx="2152650" cy="5025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A611BFA-CEAF-49BB-A4B6-84289149F2C5}"/>
              </a:ext>
            </a:extLst>
          </p:cNvPr>
          <p:cNvSpPr/>
          <p:nvPr/>
        </p:nvSpPr>
        <p:spPr>
          <a:xfrm>
            <a:off x="5776916" y="1528872"/>
            <a:ext cx="2152650" cy="4706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6835636-EDE1-475B-B74B-B0EFE1B2755A}"/>
              </a:ext>
            </a:extLst>
          </p:cNvPr>
          <p:cNvSpPr/>
          <p:nvPr/>
        </p:nvSpPr>
        <p:spPr>
          <a:xfrm>
            <a:off x="8339141" y="1266155"/>
            <a:ext cx="481016" cy="4557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8CDCAB6-4885-4413-9415-41751E9BA916}"/>
              </a:ext>
            </a:extLst>
          </p:cNvPr>
          <p:cNvSpPr/>
          <p:nvPr/>
        </p:nvSpPr>
        <p:spPr>
          <a:xfrm>
            <a:off x="5700716" y="2433826"/>
            <a:ext cx="2152650" cy="5127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7A08987-CCDF-45C9-A011-5E3CF28EEF81}"/>
              </a:ext>
            </a:extLst>
          </p:cNvPr>
          <p:cNvSpPr/>
          <p:nvPr/>
        </p:nvSpPr>
        <p:spPr>
          <a:xfrm>
            <a:off x="5700716" y="3019586"/>
            <a:ext cx="2152650" cy="2625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9F38385-B04D-4B61-BF94-CA18E1D7E876}"/>
              </a:ext>
            </a:extLst>
          </p:cNvPr>
          <p:cNvSpPr/>
          <p:nvPr/>
        </p:nvSpPr>
        <p:spPr>
          <a:xfrm>
            <a:off x="8339141" y="2647477"/>
            <a:ext cx="481016" cy="4557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2A572BD-91B5-4CE3-A4D7-74FF2BC7AAA7}"/>
              </a:ext>
            </a:extLst>
          </p:cNvPr>
          <p:cNvSpPr/>
          <p:nvPr/>
        </p:nvSpPr>
        <p:spPr>
          <a:xfrm>
            <a:off x="5776916" y="3766009"/>
            <a:ext cx="2152650" cy="4848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15C2916-E19E-4C0E-8498-974845D092A2}"/>
              </a:ext>
            </a:extLst>
          </p:cNvPr>
          <p:cNvSpPr/>
          <p:nvPr/>
        </p:nvSpPr>
        <p:spPr>
          <a:xfrm>
            <a:off x="5776916" y="4323846"/>
            <a:ext cx="2152650" cy="2625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C4A276F-A900-4EF2-B15E-BB96F082B362}"/>
              </a:ext>
            </a:extLst>
          </p:cNvPr>
          <p:cNvSpPr/>
          <p:nvPr/>
        </p:nvSpPr>
        <p:spPr>
          <a:xfrm>
            <a:off x="8396291" y="3951737"/>
            <a:ext cx="481016" cy="4557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4D84C2B-BC2A-4C1C-91CB-5D70CDA5FB85}"/>
              </a:ext>
            </a:extLst>
          </p:cNvPr>
          <p:cNvSpPr/>
          <p:nvPr/>
        </p:nvSpPr>
        <p:spPr>
          <a:xfrm>
            <a:off x="5853116" y="5002655"/>
            <a:ext cx="2152650" cy="552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683C70E-F0BF-45DB-81FA-2E76863435CD}"/>
              </a:ext>
            </a:extLst>
          </p:cNvPr>
          <p:cNvSpPr/>
          <p:nvPr/>
        </p:nvSpPr>
        <p:spPr>
          <a:xfrm>
            <a:off x="5853116" y="5628106"/>
            <a:ext cx="2152650" cy="2625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8EC5713-BA13-4F78-8318-977CF176F9B2}"/>
              </a:ext>
            </a:extLst>
          </p:cNvPr>
          <p:cNvSpPr/>
          <p:nvPr/>
        </p:nvSpPr>
        <p:spPr>
          <a:xfrm>
            <a:off x="8415341" y="5255997"/>
            <a:ext cx="481016" cy="4557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264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1348</Words>
  <Application>Microsoft Office PowerPoint</Application>
  <PresentationFormat>On-screen Show (4:3)</PresentationFormat>
  <Paragraphs>365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Solving linear equations: First steps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Craig Barton</cp:lastModifiedBy>
  <cp:revision>129</cp:revision>
  <dcterms:created xsi:type="dcterms:W3CDTF">2018-01-26T08:52:52Z</dcterms:created>
  <dcterms:modified xsi:type="dcterms:W3CDTF">2020-02-16T11:04:58Z</dcterms:modified>
</cp:coreProperties>
</file>