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52" r:id="rId2"/>
    <p:sldId id="353" r:id="rId3"/>
    <p:sldId id="357" r:id="rId4"/>
    <p:sldId id="356" r:id="rId5"/>
    <p:sldId id="3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71" autoAdjust="0"/>
    <p:restoredTop sz="89362" autoAdjust="0"/>
  </p:normalViewPr>
  <p:slideViewPr>
    <p:cSldViewPr snapToGrid="0">
      <p:cViewPr>
        <p:scale>
          <a:sx n="94" d="100"/>
          <a:sy n="94" d="100"/>
        </p:scale>
        <p:origin x="72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7979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668" y="262467"/>
            <a:ext cx="8795340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Gradients: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Parallel, perpendicular, neither?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3673318" y="3979565"/>
                <a:ext cx="1797363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5  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𝑎𝑛𝑑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6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3318" y="3979565"/>
                <a:ext cx="1797363" cy="369332"/>
              </a:xfrm>
              <a:prstGeom prst="rect">
                <a:avLst/>
              </a:prstGeom>
              <a:blipFill>
                <a:blip r:embed="rId3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B71A4F3E-F170-4ACF-A9B0-87879C593F65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Rule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2F34FF4-65B5-4A68-BB50-8652D2AE0FCB}"/>
                  </a:ext>
                </a:extLst>
              </p:cNvPr>
              <p:cNvSpPr txBox="1"/>
              <p:nvPr/>
            </p:nvSpPr>
            <p:spPr>
              <a:xfrm>
                <a:off x="3614082" y="4636093"/>
                <a:ext cx="1936512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 algn="ctr" defTabSz="9144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5 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𝑎𝑛𝑑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5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2F34FF4-65B5-4A68-BB50-8652D2AE0F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4082" y="4636093"/>
                <a:ext cx="1936512" cy="369332"/>
              </a:xfrm>
              <a:prstGeom prst="rect">
                <a:avLst/>
              </a:prstGeom>
              <a:blipFill>
                <a:blip r:embed="rId7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BB5351C-ACCC-40BD-A2D0-1A81A4665910}"/>
                  </a:ext>
                </a:extLst>
              </p:cNvPr>
              <p:cNvSpPr txBox="1"/>
              <p:nvPr/>
            </p:nvSpPr>
            <p:spPr>
              <a:xfrm>
                <a:off x="3603743" y="5292621"/>
                <a:ext cx="1936512" cy="6914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 algn="ctr" defTabSz="9144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𝑎𝑛𝑑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BB5351C-ACCC-40BD-A2D0-1A81A46659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3743" y="5292621"/>
                <a:ext cx="1936512" cy="69147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2174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49559968-EB71-46D3-8BD6-EE38A0459A7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92546694"/>
                  </p:ext>
                </p:extLst>
              </p:nvPr>
            </p:nvGraphicFramePr>
            <p:xfrm>
              <a:off x="224035" y="283106"/>
              <a:ext cx="4259912" cy="609266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652609">
                      <a:extLst>
                        <a:ext uri="{9D8B030D-6E8A-4147-A177-3AD203B41FA5}">
                          <a16:colId xmlns:a16="http://schemas.microsoft.com/office/drawing/2014/main" val="136577089"/>
                        </a:ext>
                      </a:extLst>
                    </a:gridCol>
                    <a:gridCol w="1002028">
                      <a:extLst>
                        <a:ext uri="{9D8B030D-6E8A-4147-A177-3AD203B41FA5}">
                          <a16:colId xmlns:a16="http://schemas.microsoft.com/office/drawing/2014/main" val="943974250"/>
                        </a:ext>
                      </a:extLst>
                    </a:gridCol>
                    <a:gridCol w="972901">
                      <a:extLst>
                        <a:ext uri="{9D8B030D-6E8A-4147-A177-3AD203B41FA5}">
                          <a16:colId xmlns:a16="http://schemas.microsoft.com/office/drawing/2014/main" val="3816984180"/>
                        </a:ext>
                      </a:extLst>
                    </a:gridCol>
                    <a:gridCol w="1632374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</a:tblGrid>
                  <a:tr h="526970"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Gradient of Line 1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/>
                            <a:t>Gradient of Line 2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Parallel / Perpendicular / Neither?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1.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</a:rPr>
                            <a:t>Neither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2.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007FFF"/>
                              </a:solidFill>
                            </a:rPr>
                            <a:t>Parallel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879535278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3.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</a:rPr>
                            <a:t>Neither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35271316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4.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7030A0"/>
                              </a:solidFill>
                            </a:rPr>
                            <a:t>Perpendicular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09514422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5.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</a:rPr>
                            <a:t>Neither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9573741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6.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smtClean="0">
                                    <a:latin typeface="Cambria Math" panose="02040503050406030204" pitchFamily="18" charset="0"/>
                                  </a:rPr>
                                  <m:t>0.5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</a:rPr>
                            <a:t>Neither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918022225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7.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smtClean="0">
                                    <a:latin typeface="Cambria Math" panose="02040503050406030204" pitchFamily="18" charset="0"/>
                                  </a:rPr>
                                  <m:t>0.2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007FFF"/>
                              </a:solidFill>
                            </a:rPr>
                            <a:t>Parallel</a:t>
                          </a:r>
                          <a:endParaRPr lang="en-GB" sz="18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0708826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8.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800" b="0" i="0" smtClean="0">
                                    <a:latin typeface="Cambria Math" panose="02040503050406030204" pitchFamily="18" charset="0"/>
                                  </a:rPr>
                                  <m:t>0.2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</a:rPr>
                            <a:t>Neither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924988272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9.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7030A0"/>
                              </a:solidFill>
                            </a:rPr>
                            <a:t>Perpendicular</a:t>
                          </a:r>
                          <a:endParaRPr lang="en-GB" sz="18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944933805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10.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</a:rPr>
                            <a:t>Neither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55238618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49559968-EB71-46D3-8BD6-EE38A0459A7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92546694"/>
                  </p:ext>
                </p:extLst>
              </p:nvPr>
            </p:nvGraphicFramePr>
            <p:xfrm>
              <a:off x="224035" y="283106"/>
              <a:ext cx="4259912" cy="609266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652609">
                      <a:extLst>
                        <a:ext uri="{9D8B030D-6E8A-4147-A177-3AD203B41FA5}">
                          <a16:colId xmlns:a16="http://schemas.microsoft.com/office/drawing/2014/main" val="136577089"/>
                        </a:ext>
                      </a:extLst>
                    </a:gridCol>
                    <a:gridCol w="1002028">
                      <a:extLst>
                        <a:ext uri="{9D8B030D-6E8A-4147-A177-3AD203B41FA5}">
                          <a16:colId xmlns:a16="http://schemas.microsoft.com/office/drawing/2014/main" val="943974250"/>
                        </a:ext>
                      </a:extLst>
                    </a:gridCol>
                    <a:gridCol w="972901">
                      <a:extLst>
                        <a:ext uri="{9D8B030D-6E8A-4147-A177-3AD203B41FA5}">
                          <a16:colId xmlns:a16="http://schemas.microsoft.com/office/drawing/2014/main" val="3816984180"/>
                        </a:ext>
                      </a:extLst>
                    </a:gridCol>
                    <a:gridCol w="1632374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</a:tblGrid>
                  <a:tr h="822960"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Gradient of Line 1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/>
                            <a:t>Gradient of Line 2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Parallel / Perpendicular / Neither?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1.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5455" t="-158621" r="-261818" b="-8977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70625" t="-158621" r="-170000" b="-8977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</a:rPr>
                            <a:t>Neither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2.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5455" t="-261628" r="-261818" b="-8081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70625" t="-261628" r="-170000" b="-8081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007FFF"/>
                              </a:solidFill>
                            </a:rPr>
                            <a:t>Parallel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879535278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3.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5455" t="-357471" r="-261818" b="-6988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70625" t="-357471" r="-170000" b="-6988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</a:rPr>
                            <a:t>Neither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35271316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4.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5455" t="-462791" r="-261818" b="-6069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70625" t="-462791" r="-170000" b="-6069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7030A0"/>
                              </a:solidFill>
                            </a:rPr>
                            <a:t>Perpendicular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09514422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5.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5455" t="-556322" r="-261818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70625" t="-556322" r="-170000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</a:rPr>
                            <a:t>Neither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9573741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6.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5455" t="-663953" r="-261818" b="-4058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70625" t="-663953" r="-170000" b="-4058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</a:rPr>
                            <a:t>Neither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918022225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7.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5455" t="-755172" r="-261818" b="-3011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70625" t="-755172" r="-170000" b="-3011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007FFF"/>
                              </a:solidFill>
                            </a:rPr>
                            <a:t>Parallel</a:t>
                          </a:r>
                          <a:endParaRPr lang="en-GB" sz="18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0708826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8.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5455" t="-865116" r="-261818" b="-2046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70625" t="-865116" r="-170000" b="-2046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</a:rPr>
                            <a:t>Neither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924988272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9.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5455" t="-954023" r="-261818" b="-102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70625" t="-954023" r="-170000" b="-102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7030A0"/>
                              </a:solidFill>
                            </a:rPr>
                            <a:t>Perpendicular</a:t>
                          </a:r>
                          <a:endParaRPr lang="en-GB" sz="18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944933805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10.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5455" t="-1066279" r="-261818" b="-34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70625" t="-1066279" r="-170000" b="-34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</a:rPr>
                            <a:t>Neither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55238618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01153C27-08BA-4AE0-BE5A-83AB4DA6879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28219724"/>
                  </p:ext>
                </p:extLst>
              </p:nvPr>
            </p:nvGraphicFramePr>
            <p:xfrm>
              <a:off x="4660055" y="283106"/>
              <a:ext cx="4259912" cy="609266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652609">
                      <a:extLst>
                        <a:ext uri="{9D8B030D-6E8A-4147-A177-3AD203B41FA5}">
                          <a16:colId xmlns:a16="http://schemas.microsoft.com/office/drawing/2014/main" val="136577089"/>
                        </a:ext>
                      </a:extLst>
                    </a:gridCol>
                    <a:gridCol w="1002028">
                      <a:extLst>
                        <a:ext uri="{9D8B030D-6E8A-4147-A177-3AD203B41FA5}">
                          <a16:colId xmlns:a16="http://schemas.microsoft.com/office/drawing/2014/main" val="943974250"/>
                        </a:ext>
                      </a:extLst>
                    </a:gridCol>
                    <a:gridCol w="972901">
                      <a:extLst>
                        <a:ext uri="{9D8B030D-6E8A-4147-A177-3AD203B41FA5}">
                          <a16:colId xmlns:a16="http://schemas.microsoft.com/office/drawing/2014/main" val="3816984180"/>
                        </a:ext>
                      </a:extLst>
                    </a:gridCol>
                    <a:gridCol w="1632374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</a:tblGrid>
                  <a:tr h="526970"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Gradient of Line 1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/>
                            <a:t>Gradient of Line 2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Parallel / Perpendicular / Neither?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11.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num>
                                      <m:den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8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smtClean="0">
                                    <a:latin typeface="Cambria Math" panose="02040503050406030204" pitchFamily="18" charset="0"/>
                                  </a:rPr>
                                  <m:t>−5.8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</a:rPr>
                            <a:t>Neither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12.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num>
                                      <m:den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8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GB" sz="1800" b="0" i="0" smtClean="0">
                                    <a:latin typeface="Cambria Math" panose="02040503050406030204" pitchFamily="18" charset="0"/>
                                  </a:rPr>
                                  <m:t>.8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</a:rPr>
                            <a:t>Neither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879535278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13.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num>
                                      <m:den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8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num>
                                      <m:den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8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</a:rPr>
                            <a:t>Neither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35271316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14.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num>
                                      <m:den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8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num>
                                      <m:den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8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007FFF"/>
                              </a:solidFill>
                            </a:rPr>
                            <a:t>Parallel</a:t>
                          </a:r>
                          <a:endParaRPr lang="en-GB" sz="18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09514422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15.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num>
                                      <m:den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8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8</m:t>
                                        </m:r>
                                      </m:num>
                                      <m:den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</a:rPr>
                            <a:t>Neither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9573741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16.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num>
                                      <m:den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8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8</m:t>
                                        </m:r>
                                      </m:num>
                                      <m:den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7030A0"/>
                              </a:solidFill>
                            </a:rPr>
                            <a:t>Perpendicular</a:t>
                          </a:r>
                          <a:endParaRPr lang="en-GB" sz="18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918022225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17.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num>
                                      <m:den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8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1.6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7030A0"/>
                              </a:solidFill>
                            </a:rPr>
                            <a:t>Perpendicular</a:t>
                          </a:r>
                          <a:endParaRPr lang="en-GB" sz="18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0708826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18.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num>
                                      <m:den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8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−0.625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007FFF"/>
                              </a:solidFill>
                            </a:rPr>
                            <a:t>Parallel</a:t>
                          </a:r>
                          <a:endParaRPr lang="en-GB" sz="18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924988272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19.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7030A0"/>
                              </a:solidFill>
                            </a:rPr>
                            <a:t>Perpendicular</a:t>
                          </a:r>
                          <a:endParaRPr lang="en-GB" sz="18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944933805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20.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</a:rPr>
                            <a:t>Neither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55238618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01153C27-08BA-4AE0-BE5A-83AB4DA6879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28219724"/>
                  </p:ext>
                </p:extLst>
              </p:nvPr>
            </p:nvGraphicFramePr>
            <p:xfrm>
              <a:off x="4660055" y="283106"/>
              <a:ext cx="4259912" cy="609266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652609">
                      <a:extLst>
                        <a:ext uri="{9D8B030D-6E8A-4147-A177-3AD203B41FA5}">
                          <a16:colId xmlns:a16="http://schemas.microsoft.com/office/drawing/2014/main" val="136577089"/>
                        </a:ext>
                      </a:extLst>
                    </a:gridCol>
                    <a:gridCol w="1002028">
                      <a:extLst>
                        <a:ext uri="{9D8B030D-6E8A-4147-A177-3AD203B41FA5}">
                          <a16:colId xmlns:a16="http://schemas.microsoft.com/office/drawing/2014/main" val="943974250"/>
                        </a:ext>
                      </a:extLst>
                    </a:gridCol>
                    <a:gridCol w="972901">
                      <a:extLst>
                        <a:ext uri="{9D8B030D-6E8A-4147-A177-3AD203B41FA5}">
                          <a16:colId xmlns:a16="http://schemas.microsoft.com/office/drawing/2014/main" val="3816984180"/>
                        </a:ext>
                      </a:extLst>
                    </a:gridCol>
                    <a:gridCol w="1632374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</a:tblGrid>
                  <a:tr h="822960"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Gradient of Line 1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/>
                            <a:t>Gradient of Line 2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Parallel / Perpendicular / Neither?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11.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65455" t="-158621" r="-261818" b="-8977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70625" t="-158621" r="-170000" b="-8977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</a:rPr>
                            <a:t>Neither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12.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65455" t="-261628" r="-261818" b="-8081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70625" t="-261628" r="-170000" b="-8081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</a:rPr>
                            <a:t>Neither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879535278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13.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65455" t="-357471" r="-261818" b="-6988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70625" t="-357471" r="-170000" b="-6988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</a:rPr>
                            <a:t>Neither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35271316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14.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65455" t="-462791" r="-261818" b="-6069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70625" t="-462791" r="-170000" b="-6069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007FFF"/>
                              </a:solidFill>
                            </a:rPr>
                            <a:t>Parallel</a:t>
                          </a:r>
                          <a:endParaRPr lang="en-GB" sz="18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09514422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15.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65455" t="-556322" r="-261818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70625" t="-556322" r="-170000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</a:rPr>
                            <a:t>Neither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9573741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16.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65455" t="-663953" r="-261818" b="-4058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70625" t="-663953" r="-170000" b="-4058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7030A0"/>
                              </a:solidFill>
                            </a:rPr>
                            <a:t>Perpendicular</a:t>
                          </a:r>
                          <a:endParaRPr lang="en-GB" sz="18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918022225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17.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65455" t="-755172" r="-261818" b="-3011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70625" t="-755172" r="-170000" b="-3011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7030A0"/>
                              </a:solidFill>
                            </a:rPr>
                            <a:t>Perpendicular</a:t>
                          </a:r>
                          <a:endParaRPr lang="en-GB" sz="18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0708826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18.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65455" t="-865116" r="-261818" b="-2046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70625" t="-865116" r="-170000" b="-2046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007FFF"/>
                              </a:solidFill>
                            </a:rPr>
                            <a:t>Parallel</a:t>
                          </a:r>
                          <a:endParaRPr lang="en-GB" sz="18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924988272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19.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65455" t="-954023" r="-261818" b="-102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70625" t="-954023" r="-170000" b="-102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7030A0"/>
                              </a:solidFill>
                            </a:rPr>
                            <a:t>Perpendicular</a:t>
                          </a:r>
                          <a:endParaRPr lang="en-GB" sz="18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944933805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20.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65455" t="-1066279" r="-261818" b="-34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70625" t="-1066279" r="-170000" b="-34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</a:rPr>
                            <a:t>Neither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55238618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912CF226-1886-44AF-8DC8-F337218399B0}"/>
              </a:ext>
            </a:extLst>
          </p:cNvPr>
          <p:cNvSpPr/>
          <p:nvPr/>
        </p:nvSpPr>
        <p:spPr>
          <a:xfrm>
            <a:off x="995680" y="1165013"/>
            <a:ext cx="772160" cy="3996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A45985-326B-4AD5-826C-44AC7BB4B8FD}"/>
              </a:ext>
            </a:extLst>
          </p:cNvPr>
          <p:cNvSpPr/>
          <p:nvPr/>
        </p:nvSpPr>
        <p:spPr>
          <a:xfrm>
            <a:off x="1967911" y="1165012"/>
            <a:ext cx="772160" cy="3996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48EFA25-2FCB-4B31-B133-5DC24DE3AEA6}"/>
              </a:ext>
            </a:extLst>
          </p:cNvPr>
          <p:cNvSpPr/>
          <p:nvPr/>
        </p:nvSpPr>
        <p:spPr>
          <a:xfrm>
            <a:off x="2940142" y="1165011"/>
            <a:ext cx="1448978" cy="3996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E5AD17C-C9AA-4532-9979-2E69616EF89C}"/>
              </a:ext>
            </a:extLst>
          </p:cNvPr>
          <p:cNvSpPr/>
          <p:nvPr/>
        </p:nvSpPr>
        <p:spPr>
          <a:xfrm>
            <a:off x="995680" y="1710266"/>
            <a:ext cx="772160" cy="3996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90D2B8-880E-4B8D-B375-D333B50B795C}"/>
              </a:ext>
            </a:extLst>
          </p:cNvPr>
          <p:cNvSpPr/>
          <p:nvPr/>
        </p:nvSpPr>
        <p:spPr>
          <a:xfrm>
            <a:off x="1967911" y="1710265"/>
            <a:ext cx="772160" cy="3996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9E0A455-851A-4346-A3CE-14A8F5738DB3}"/>
              </a:ext>
            </a:extLst>
          </p:cNvPr>
          <p:cNvSpPr/>
          <p:nvPr/>
        </p:nvSpPr>
        <p:spPr>
          <a:xfrm>
            <a:off x="2940142" y="1710264"/>
            <a:ext cx="1448978" cy="3996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964B6C1-7AAC-44E2-80D4-16823207EE32}"/>
              </a:ext>
            </a:extLst>
          </p:cNvPr>
          <p:cNvSpPr/>
          <p:nvPr/>
        </p:nvSpPr>
        <p:spPr>
          <a:xfrm>
            <a:off x="995680" y="2228427"/>
            <a:ext cx="772160" cy="3996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5DB2013-96BE-45E9-B41D-A1603DF1A86C}"/>
              </a:ext>
            </a:extLst>
          </p:cNvPr>
          <p:cNvSpPr/>
          <p:nvPr/>
        </p:nvSpPr>
        <p:spPr>
          <a:xfrm>
            <a:off x="1967911" y="2228426"/>
            <a:ext cx="772160" cy="3996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23A8663-959A-4FFE-9BF8-10F6079427C6}"/>
              </a:ext>
            </a:extLst>
          </p:cNvPr>
          <p:cNvSpPr/>
          <p:nvPr/>
        </p:nvSpPr>
        <p:spPr>
          <a:xfrm>
            <a:off x="2940142" y="2228425"/>
            <a:ext cx="1448978" cy="3996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B253A48-5219-45CA-9942-A759A5B8E472}"/>
              </a:ext>
            </a:extLst>
          </p:cNvPr>
          <p:cNvSpPr/>
          <p:nvPr/>
        </p:nvSpPr>
        <p:spPr>
          <a:xfrm>
            <a:off x="995680" y="2773680"/>
            <a:ext cx="772160" cy="3996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2285DDA-670F-42E1-A01A-2C7EE5B67D8B}"/>
              </a:ext>
            </a:extLst>
          </p:cNvPr>
          <p:cNvSpPr/>
          <p:nvPr/>
        </p:nvSpPr>
        <p:spPr>
          <a:xfrm>
            <a:off x="1967911" y="2773679"/>
            <a:ext cx="772160" cy="3996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50A0F1D-D343-4B35-83CD-4E9208ED8FDE}"/>
              </a:ext>
            </a:extLst>
          </p:cNvPr>
          <p:cNvSpPr/>
          <p:nvPr/>
        </p:nvSpPr>
        <p:spPr>
          <a:xfrm>
            <a:off x="2940142" y="2773678"/>
            <a:ext cx="1448978" cy="3996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5159A10-B52A-444D-A9A5-8994DAE06181}"/>
              </a:ext>
            </a:extLst>
          </p:cNvPr>
          <p:cNvSpPr/>
          <p:nvPr/>
        </p:nvSpPr>
        <p:spPr>
          <a:xfrm>
            <a:off x="995680" y="3278295"/>
            <a:ext cx="772160" cy="3996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51917DE-E968-47EB-9122-A6AA00368E58}"/>
              </a:ext>
            </a:extLst>
          </p:cNvPr>
          <p:cNvSpPr/>
          <p:nvPr/>
        </p:nvSpPr>
        <p:spPr>
          <a:xfrm>
            <a:off x="1967911" y="3278294"/>
            <a:ext cx="772160" cy="3996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03C2166-C8E4-4CDF-A321-F47E21154CB9}"/>
              </a:ext>
            </a:extLst>
          </p:cNvPr>
          <p:cNvSpPr/>
          <p:nvPr/>
        </p:nvSpPr>
        <p:spPr>
          <a:xfrm>
            <a:off x="2940142" y="3278293"/>
            <a:ext cx="1448978" cy="3996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B704237-26DC-437F-A0E0-388D8A2A8B60}"/>
              </a:ext>
            </a:extLst>
          </p:cNvPr>
          <p:cNvSpPr/>
          <p:nvPr/>
        </p:nvSpPr>
        <p:spPr>
          <a:xfrm>
            <a:off x="995680" y="3823548"/>
            <a:ext cx="772160" cy="3996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AD25168-E219-4F36-B3EA-868797D1E553}"/>
              </a:ext>
            </a:extLst>
          </p:cNvPr>
          <p:cNvSpPr/>
          <p:nvPr/>
        </p:nvSpPr>
        <p:spPr>
          <a:xfrm>
            <a:off x="1967911" y="3823547"/>
            <a:ext cx="772160" cy="3996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16D0821-2657-4368-8F04-32EC821DD4B5}"/>
              </a:ext>
            </a:extLst>
          </p:cNvPr>
          <p:cNvSpPr/>
          <p:nvPr/>
        </p:nvSpPr>
        <p:spPr>
          <a:xfrm>
            <a:off x="2940142" y="3823546"/>
            <a:ext cx="1448978" cy="3996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C1C3047-FB42-44C5-ABE3-9756B6C9C50A}"/>
              </a:ext>
            </a:extLst>
          </p:cNvPr>
          <p:cNvSpPr/>
          <p:nvPr/>
        </p:nvSpPr>
        <p:spPr>
          <a:xfrm>
            <a:off x="995680" y="4328163"/>
            <a:ext cx="772160" cy="3996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F3D346F-8E14-4FDA-9333-1F929BCA07B2}"/>
              </a:ext>
            </a:extLst>
          </p:cNvPr>
          <p:cNvSpPr/>
          <p:nvPr/>
        </p:nvSpPr>
        <p:spPr>
          <a:xfrm>
            <a:off x="1967911" y="4328162"/>
            <a:ext cx="772160" cy="3996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BC672A1-90B4-4348-97E8-78AD7A1273CC}"/>
              </a:ext>
            </a:extLst>
          </p:cNvPr>
          <p:cNvSpPr/>
          <p:nvPr/>
        </p:nvSpPr>
        <p:spPr>
          <a:xfrm>
            <a:off x="2940142" y="4328161"/>
            <a:ext cx="1448978" cy="3996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1EBE681-225F-42AD-8523-07D9BE155C34}"/>
              </a:ext>
            </a:extLst>
          </p:cNvPr>
          <p:cNvSpPr/>
          <p:nvPr/>
        </p:nvSpPr>
        <p:spPr>
          <a:xfrm>
            <a:off x="995680" y="4873416"/>
            <a:ext cx="772160" cy="3996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C6D2BCF-CC3E-43AA-8E3B-1B32F7C18363}"/>
              </a:ext>
            </a:extLst>
          </p:cNvPr>
          <p:cNvSpPr/>
          <p:nvPr/>
        </p:nvSpPr>
        <p:spPr>
          <a:xfrm>
            <a:off x="1967911" y="4873415"/>
            <a:ext cx="772160" cy="3996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E2471C8-3EF4-457D-929C-18751409E35A}"/>
              </a:ext>
            </a:extLst>
          </p:cNvPr>
          <p:cNvSpPr/>
          <p:nvPr/>
        </p:nvSpPr>
        <p:spPr>
          <a:xfrm>
            <a:off x="2940142" y="4873414"/>
            <a:ext cx="1448978" cy="3996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3A456E1-4B69-4944-9647-B458C704306E}"/>
              </a:ext>
            </a:extLst>
          </p:cNvPr>
          <p:cNvSpPr/>
          <p:nvPr/>
        </p:nvSpPr>
        <p:spPr>
          <a:xfrm>
            <a:off x="995680" y="5398350"/>
            <a:ext cx="772160" cy="3996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1C36E5C-8EAF-4817-9499-5BC2EB2D2334}"/>
              </a:ext>
            </a:extLst>
          </p:cNvPr>
          <p:cNvSpPr/>
          <p:nvPr/>
        </p:nvSpPr>
        <p:spPr>
          <a:xfrm>
            <a:off x="1967911" y="5398349"/>
            <a:ext cx="772160" cy="3996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0A55D73-355C-426B-802B-CB03F0F0825F}"/>
              </a:ext>
            </a:extLst>
          </p:cNvPr>
          <p:cNvSpPr/>
          <p:nvPr/>
        </p:nvSpPr>
        <p:spPr>
          <a:xfrm>
            <a:off x="2940142" y="5398348"/>
            <a:ext cx="1448978" cy="3996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33A088B-3194-4139-AAE6-662BBACEBB17}"/>
              </a:ext>
            </a:extLst>
          </p:cNvPr>
          <p:cNvSpPr/>
          <p:nvPr/>
        </p:nvSpPr>
        <p:spPr>
          <a:xfrm>
            <a:off x="995680" y="5943603"/>
            <a:ext cx="772160" cy="3996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C15AB3A-BBC2-4A2B-AFA3-57C894FEF9AA}"/>
              </a:ext>
            </a:extLst>
          </p:cNvPr>
          <p:cNvSpPr/>
          <p:nvPr/>
        </p:nvSpPr>
        <p:spPr>
          <a:xfrm>
            <a:off x="1967911" y="5943602"/>
            <a:ext cx="772160" cy="3996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7DBF8B9-E477-4935-9320-2154AB15FC55}"/>
              </a:ext>
            </a:extLst>
          </p:cNvPr>
          <p:cNvSpPr/>
          <p:nvPr/>
        </p:nvSpPr>
        <p:spPr>
          <a:xfrm>
            <a:off x="2940142" y="5943601"/>
            <a:ext cx="1448978" cy="3996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186050A-9125-4677-B74D-75869B0DA24A}"/>
              </a:ext>
            </a:extLst>
          </p:cNvPr>
          <p:cNvSpPr/>
          <p:nvPr/>
        </p:nvSpPr>
        <p:spPr>
          <a:xfrm>
            <a:off x="5401733" y="1165011"/>
            <a:ext cx="772160" cy="3996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CD911F0-E683-4F60-9DB3-43073DCE249C}"/>
              </a:ext>
            </a:extLst>
          </p:cNvPr>
          <p:cNvSpPr/>
          <p:nvPr/>
        </p:nvSpPr>
        <p:spPr>
          <a:xfrm>
            <a:off x="6373964" y="1165010"/>
            <a:ext cx="772160" cy="3996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B30C5E9-7FB3-47DA-9319-F39121865BB7}"/>
              </a:ext>
            </a:extLst>
          </p:cNvPr>
          <p:cNvSpPr/>
          <p:nvPr/>
        </p:nvSpPr>
        <p:spPr>
          <a:xfrm>
            <a:off x="7346195" y="1165009"/>
            <a:ext cx="1448978" cy="3996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90A5799-7E04-4ACA-A0E6-270B62B01077}"/>
              </a:ext>
            </a:extLst>
          </p:cNvPr>
          <p:cNvSpPr/>
          <p:nvPr/>
        </p:nvSpPr>
        <p:spPr>
          <a:xfrm>
            <a:off x="5401733" y="1710264"/>
            <a:ext cx="772160" cy="3996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13015B2-2DD1-4F6E-982F-D08C586004EF}"/>
              </a:ext>
            </a:extLst>
          </p:cNvPr>
          <p:cNvSpPr/>
          <p:nvPr/>
        </p:nvSpPr>
        <p:spPr>
          <a:xfrm>
            <a:off x="6373964" y="1710263"/>
            <a:ext cx="772160" cy="3996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7243A2B-5429-47E6-AD9B-48BC7D36B680}"/>
              </a:ext>
            </a:extLst>
          </p:cNvPr>
          <p:cNvSpPr/>
          <p:nvPr/>
        </p:nvSpPr>
        <p:spPr>
          <a:xfrm>
            <a:off x="7346195" y="1710262"/>
            <a:ext cx="1448978" cy="3996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0C4CE1A-6568-495A-859C-B4925839BCDD}"/>
              </a:ext>
            </a:extLst>
          </p:cNvPr>
          <p:cNvSpPr/>
          <p:nvPr/>
        </p:nvSpPr>
        <p:spPr>
          <a:xfrm>
            <a:off x="5401733" y="2228425"/>
            <a:ext cx="772160" cy="3996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B903198-10E8-4B2F-AE68-06306269C611}"/>
              </a:ext>
            </a:extLst>
          </p:cNvPr>
          <p:cNvSpPr/>
          <p:nvPr/>
        </p:nvSpPr>
        <p:spPr>
          <a:xfrm>
            <a:off x="6373964" y="2228424"/>
            <a:ext cx="772160" cy="3996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AA1CBDC-CF4E-4BE4-8BA3-CB608BB3B2C2}"/>
              </a:ext>
            </a:extLst>
          </p:cNvPr>
          <p:cNvSpPr/>
          <p:nvPr/>
        </p:nvSpPr>
        <p:spPr>
          <a:xfrm>
            <a:off x="7346195" y="2228423"/>
            <a:ext cx="1448978" cy="3996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FB6DC65-1E9E-4586-8BF2-D7162E439847}"/>
              </a:ext>
            </a:extLst>
          </p:cNvPr>
          <p:cNvSpPr/>
          <p:nvPr/>
        </p:nvSpPr>
        <p:spPr>
          <a:xfrm>
            <a:off x="5401733" y="2773678"/>
            <a:ext cx="772160" cy="3996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3BBDBC95-F0F2-416F-A248-5ABBB612C467}"/>
              </a:ext>
            </a:extLst>
          </p:cNvPr>
          <p:cNvSpPr/>
          <p:nvPr/>
        </p:nvSpPr>
        <p:spPr>
          <a:xfrm>
            <a:off x="6373964" y="2773677"/>
            <a:ext cx="772160" cy="3996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35EBB78-BB75-4405-96A5-E17EEB1337B0}"/>
              </a:ext>
            </a:extLst>
          </p:cNvPr>
          <p:cNvSpPr/>
          <p:nvPr/>
        </p:nvSpPr>
        <p:spPr>
          <a:xfrm>
            <a:off x="7346195" y="2773676"/>
            <a:ext cx="1448978" cy="3996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FB0E8E4-6475-444B-A215-7CB21848BC0E}"/>
              </a:ext>
            </a:extLst>
          </p:cNvPr>
          <p:cNvSpPr/>
          <p:nvPr/>
        </p:nvSpPr>
        <p:spPr>
          <a:xfrm>
            <a:off x="5401733" y="3278293"/>
            <a:ext cx="772160" cy="3996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D0A2860-A587-420A-BA44-5EC7E9F82D1A}"/>
              </a:ext>
            </a:extLst>
          </p:cNvPr>
          <p:cNvSpPr/>
          <p:nvPr/>
        </p:nvSpPr>
        <p:spPr>
          <a:xfrm>
            <a:off x="6373964" y="3278292"/>
            <a:ext cx="772160" cy="3996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4D087B6-3C72-4D11-872E-67AA2AB0AEB1}"/>
              </a:ext>
            </a:extLst>
          </p:cNvPr>
          <p:cNvSpPr/>
          <p:nvPr/>
        </p:nvSpPr>
        <p:spPr>
          <a:xfrm>
            <a:off x="7346195" y="3278291"/>
            <a:ext cx="1448978" cy="3996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73A5ABC-6BDF-4125-93F1-925CEC10196C}"/>
              </a:ext>
            </a:extLst>
          </p:cNvPr>
          <p:cNvSpPr/>
          <p:nvPr/>
        </p:nvSpPr>
        <p:spPr>
          <a:xfrm>
            <a:off x="5401733" y="3823546"/>
            <a:ext cx="772160" cy="3996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6F02917-4572-46A2-85D2-22D3541CAF63}"/>
              </a:ext>
            </a:extLst>
          </p:cNvPr>
          <p:cNvSpPr/>
          <p:nvPr/>
        </p:nvSpPr>
        <p:spPr>
          <a:xfrm>
            <a:off x="6373964" y="3823545"/>
            <a:ext cx="772160" cy="3996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7C6E76EC-F15E-45F6-A013-12ED61A66C4B}"/>
              </a:ext>
            </a:extLst>
          </p:cNvPr>
          <p:cNvSpPr/>
          <p:nvPr/>
        </p:nvSpPr>
        <p:spPr>
          <a:xfrm>
            <a:off x="7346195" y="3823544"/>
            <a:ext cx="1448978" cy="3996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FB1F245-E721-4B64-819D-6141BB4CAC9C}"/>
              </a:ext>
            </a:extLst>
          </p:cNvPr>
          <p:cNvSpPr/>
          <p:nvPr/>
        </p:nvSpPr>
        <p:spPr>
          <a:xfrm>
            <a:off x="5401733" y="4328161"/>
            <a:ext cx="772160" cy="3996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BEE96D18-6A0C-4CFE-8A7C-1BC4F29AAC98}"/>
              </a:ext>
            </a:extLst>
          </p:cNvPr>
          <p:cNvSpPr/>
          <p:nvPr/>
        </p:nvSpPr>
        <p:spPr>
          <a:xfrm>
            <a:off x="6373964" y="4328160"/>
            <a:ext cx="772160" cy="3996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7EA123-E0D5-4986-A66C-89C84DC0000F}"/>
              </a:ext>
            </a:extLst>
          </p:cNvPr>
          <p:cNvSpPr/>
          <p:nvPr/>
        </p:nvSpPr>
        <p:spPr>
          <a:xfrm>
            <a:off x="7346195" y="4328159"/>
            <a:ext cx="1448978" cy="3996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D707116B-BCB5-411C-A411-8386F50B55C4}"/>
              </a:ext>
            </a:extLst>
          </p:cNvPr>
          <p:cNvSpPr/>
          <p:nvPr/>
        </p:nvSpPr>
        <p:spPr>
          <a:xfrm>
            <a:off x="5401733" y="4873414"/>
            <a:ext cx="772160" cy="3996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6A57DE1A-561A-4E4A-9533-70185BD4A7BD}"/>
              </a:ext>
            </a:extLst>
          </p:cNvPr>
          <p:cNvSpPr/>
          <p:nvPr/>
        </p:nvSpPr>
        <p:spPr>
          <a:xfrm>
            <a:off x="6373964" y="4873413"/>
            <a:ext cx="772160" cy="3996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BA4B0993-9547-4C7C-A980-EB3B6FC53385}"/>
              </a:ext>
            </a:extLst>
          </p:cNvPr>
          <p:cNvSpPr/>
          <p:nvPr/>
        </p:nvSpPr>
        <p:spPr>
          <a:xfrm>
            <a:off x="7346195" y="4873412"/>
            <a:ext cx="1448978" cy="3996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CDE45D2-1D58-4D35-B8DB-3FE7463BA19C}"/>
              </a:ext>
            </a:extLst>
          </p:cNvPr>
          <p:cNvSpPr/>
          <p:nvPr/>
        </p:nvSpPr>
        <p:spPr>
          <a:xfrm>
            <a:off x="5401733" y="5398348"/>
            <a:ext cx="772160" cy="3996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9875348-270E-48DC-BD01-66FBD0D19FA4}"/>
              </a:ext>
            </a:extLst>
          </p:cNvPr>
          <p:cNvSpPr/>
          <p:nvPr/>
        </p:nvSpPr>
        <p:spPr>
          <a:xfrm>
            <a:off x="6373964" y="5398347"/>
            <a:ext cx="772160" cy="3996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DC863F79-8683-49A6-9983-B286F555C3CE}"/>
              </a:ext>
            </a:extLst>
          </p:cNvPr>
          <p:cNvSpPr/>
          <p:nvPr/>
        </p:nvSpPr>
        <p:spPr>
          <a:xfrm>
            <a:off x="7346195" y="5398346"/>
            <a:ext cx="1448978" cy="3996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4963142E-5FC3-416D-B05F-C76CC3FE1BEA}"/>
              </a:ext>
            </a:extLst>
          </p:cNvPr>
          <p:cNvSpPr/>
          <p:nvPr/>
        </p:nvSpPr>
        <p:spPr>
          <a:xfrm>
            <a:off x="5401733" y="5943601"/>
            <a:ext cx="772160" cy="3996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8541699E-4A15-4D13-85C3-0D9D54E8DBC5}"/>
              </a:ext>
            </a:extLst>
          </p:cNvPr>
          <p:cNvSpPr/>
          <p:nvPr/>
        </p:nvSpPr>
        <p:spPr>
          <a:xfrm>
            <a:off x="6373964" y="5943600"/>
            <a:ext cx="772160" cy="3996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E8483DF2-18BF-4DF4-8488-D4E937B33AB9}"/>
              </a:ext>
            </a:extLst>
          </p:cNvPr>
          <p:cNvSpPr/>
          <p:nvPr/>
        </p:nvSpPr>
        <p:spPr>
          <a:xfrm>
            <a:off x="7346195" y="5943599"/>
            <a:ext cx="1448978" cy="3996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208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49559968-EB71-46D3-8BD6-EE38A0459A71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24035" y="283106"/>
              <a:ext cx="4259912" cy="609266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652609">
                      <a:extLst>
                        <a:ext uri="{9D8B030D-6E8A-4147-A177-3AD203B41FA5}">
                          <a16:colId xmlns:a16="http://schemas.microsoft.com/office/drawing/2014/main" val="136577089"/>
                        </a:ext>
                      </a:extLst>
                    </a:gridCol>
                    <a:gridCol w="1002028">
                      <a:extLst>
                        <a:ext uri="{9D8B030D-6E8A-4147-A177-3AD203B41FA5}">
                          <a16:colId xmlns:a16="http://schemas.microsoft.com/office/drawing/2014/main" val="943974250"/>
                        </a:ext>
                      </a:extLst>
                    </a:gridCol>
                    <a:gridCol w="972901">
                      <a:extLst>
                        <a:ext uri="{9D8B030D-6E8A-4147-A177-3AD203B41FA5}">
                          <a16:colId xmlns:a16="http://schemas.microsoft.com/office/drawing/2014/main" val="3816984180"/>
                        </a:ext>
                      </a:extLst>
                    </a:gridCol>
                    <a:gridCol w="1632374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</a:tblGrid>
                  <a:tr h="526970"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Gradient of Line 1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/>
                            <a:t>Gradient of Line 2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Parallel / Perpendicular / Neither?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1.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</a:rPr>
                            <a:t>Neither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2.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007FFF"/>
                              </a:solidFill>
                            </a:rPr>
                            <a:t>Parallel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879535278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3.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</a:rPr>
                            <a:t>Neither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35271316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4.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7030A0"/>
                              </a:solidFill>
                            </a:rPr>
                            <a:t>Perpendicular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09514422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5.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</a:rPr>
                            <a:t>Neither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9573741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6.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smtClean="0">
                                    <a:latin typeface="Cambria Math" panose="02040503050406030204" pitchFamily="18" charset="0"/>
                                  </a:rPr>
                                  <m:t>0.5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</a:rPr>
                            <a:t>Neither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918022225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7.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smtClean="0">
                                    <a:latin typeface="Cambria Math" panose="02040503050406030204" pitchFamily="18" charset="0"/>
                                  </a:rPr>
                                  <m:t>0.2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007FFF"/>
                              </a:solidFill>
                            </a:rPr>
                            <a:t>Parallel</a:t>
                          </a:r>
                          <a:endParaRPr lang="en-GB" sz="18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0708826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8.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800" b="0" i="0" smtClean="0">
                                    <a:latin typeface="Cambria Math" panose="02040503050406030204" pitchFamily="18" charset="0"/>
                                  </a:rPr>
                                  <m:t>0.2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</a:rPr>
                            <a:t>Neither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924988272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9.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7030A0"/>
                              </a:solidFill>
                            </a:rPr>
                            <a:t>Perpendicular</a:t>
                          </a:r>
                          <a:endParaRPr lang="en-GB" sz="18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944933805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10.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</a:rPr>
                            <a:t>Neither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55238618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49559968-EB71-46D3-8BD6-EE38A0459A71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24035" y="283106"/>
              <a:ext cx="4259912" cy="609266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652609">
                      <a:extLst>
                        <a:ext uri="{9D8B030D-6E8A-4147-A177-3AD203B41FA5}">
                          <a16:colId xmlns:a16="http://schemas.microsoft.com/office/drawing/2014/main" val="136577089"/>
                        </a:ext>
                      </a:extLst>
                    </a:gridCol>
                    <a:gridCol w="1002028">
                      <a:extLst>
                        <a:ext uri="{9D8B030D-6E8A-4147-A177-3AD203B41FA5}">
                          <a16:colId xmlns:a16="http://schemas.microsoft.com/office/drawing/2014/main" val="943974250"/>
                        </a:ext>
                      </a:extLst>
                    </a:gridCol>
                    <a:gridCol w="972901">
                      <a:extLst>
                        <a:ext uri="{9D8B030D-6E8A-4147-A177-3AD203B41FA5}">
                          <a16:colId xmlns:a16="http://schemas.microsoft.com/office/drawing/2014/main" val="3816984180"/>
                        </a:ext>
                      </a:extLst>
                    </a:gridCol>
                    <a:gridCol w="1632374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</a:tblGrid>
                  <a:tr h="822960"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Gradient of Line 1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/>
                            <a:t>Gradient of Line 2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Parallel / Perpendicular / Neither?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1.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5455" t="-158621" r="-261818" b="-8977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70625" t="-158621" r="-170000" b="-8977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</a:rPr>
                            <a:t>Neither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2.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5455" t="-261628" r="-261818" b="-8081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70625" t="-261628" r="-170000" b="-8081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007FFF"/>
                              </a:solidFill>
                            </a:rPr>
                            <a:t>Parallel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879535278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3.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5455" t="-357471" r="-261818" b="-6988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70625" t="-357471" r="-170000" b="-6988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</a:rPr>
                            <a:t>Neither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35271316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4.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5455" t="-462791" r="-261818" b="-6069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70625" t="-462791" r="-170000" b="-6069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7030A0"/>
                              </a:solidFill>
                            </a:rPr>
                            <a:t>Perpendicular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09514422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5.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5455" t="-556322" r="-261818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70625" t="-556322" r="-170000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</a:rPr>
                            <a:t>Neither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9573741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6.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5455" t="-663953" r="-261818" b="-4058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70625" t="-663953" r="-170000" b="-4058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</a:rPr>
                            <a:t>Neither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918022225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7.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5455" t="-755172" r="-261818" b="-3011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70625" t="-755172" r="-170000" b="-3011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007FFF"/>
                              </a:solidFill>
                            </a:rPr>
                            <a:t>Parallel</a:t>
                          </a:r>
                          <a:endParaRPr lang="en-GB" sz="18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0708826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8.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5455" t="-865116" r="-261818" b="-2046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70625" t="-865116" r="-170000" b="-2046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</a:rPr>
                            <a:t>Neither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924988272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9.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5455" t="-954023" r="-261818" b="-102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70625" t="-954023" r="-170000" b="-102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7030A0"/>
                              </a:solidFill>
                            </a:rPr>
                            <a:t>Perpendicular</a:t>
                          </a:r>
                          <a:endParaRPr lang="en-GB" sz="18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944933805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10.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5455" t="-1066279" r="-261818" b="-34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70625" t="-1066279" r="-170000" b="-34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</a:rPr>
                            <a:t>Neither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55238618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01153C27-08BA-4AE0-BE5A-83AB4DA68797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660055" y="283106"/>
              <a:ext cx="4259912" cy="609266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652609">
                      <a:extLst>
                        <a:ext uri="{9D8B030D-6E8A-4147-A177-3AD203B41FA5}">
                          <a16:colId xmlns:a16="http://schemas.microsoft.com/office/drawing/2014/main" val="136577089"/>
                        </a:ext>
                      </a:extLst>
                    </a:gridCol>
                    <a:gridCol w="1002028">
                      <a:extLst>
                        <a:ext uri="{9D8B030D-6E8A-4147-A177-3AD203B41FA5}">
                          <a16:colId xmlns:a16="http://schemas.microsoft.com/office/drawing/2014/main" val="943974250"/>
                        </a:ext>
                      </a:extLst>
                    </a:gridCol>
                    <a:gridCol w="972901">
                      <a:extLst>
                        <a:ext uri="{9D8B030D-6E8A-4147-A177-3AD203B41FA5}">
                          <a16:colId xmlns:a16="http://schemas.microsoft.com/office/drawing/2014/main" val="3816984180"/>
                        </a:ext>
                      </a:extLst>
                    </a:gridCol>
                    <a:gridCol w="1632374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</a:tblGrid>
                  <a:tr h="526970"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Gradient of Line 1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/>
                            <a:t>Gradient of Line 2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Parallel / Perpendicular / Neither?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11.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num>
                                      <m:den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8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smtClean="0">
                                    <a:latin typeface="Cambria Math" panose="02040503050406030204" pitchFamily="18" charset="0"/>
                                  </a:rPr>
                                  <m:t>−5.8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</a:rPr>
                            <a:t>Neither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12.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num>
                                      <m:den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8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GB" sz="1800" b="0" i="0" smtClean="0">
                                    <a:latin typeface="Cambria Math" panose="02040503050406030204" pitchFamily="18" charset="0"/>
                                  </a:rPr>
                                  <m:t>.8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</a:rPr>
                            <a:t>Neither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879535278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13.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num>
                                      <m:den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8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num>
                                      <m:den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8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</a:rPr>
                            <a:t>Neither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35271316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14.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num>
                                      <m:den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8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num>
                                      <m:den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8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007FFF"/>
                              </a:solidFill>
                            </a:rPr>
                            <a:t>Parallel</a:t>
                          </a:r>
                          <a:endParaRPr lang="en-GB" sz="18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09514422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15.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num>
                                      <m:den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8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8</m:t>
                                        </m:r>
                                      </m:num>
                                      <m:den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</a:rPr>
                            <a:t>Neither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9573741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16.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num>
                                      <m:den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8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8</m:t>
                                        </m:r>
                                      </m:num>
                                      <m:den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7030A0"/>
                              </a:solidFill>
                            </a:rPr>
                            <a:t>Perpendicular</a:t>
                          </a:r>
                          <a:endParaRPr lang="en-GB" sz="18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918022225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17.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num>
                                      <m:den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8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1.6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7030A0"/>
                              </a:solidFill>
                            </a:rPr>
                            <a:t>Perpendicular</a:t>
                          </a:r>
                          <a:endParaRPr lang="en-GB" sz="18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0708826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18.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num>
                                      <m:den>
                                        <m:r>
                                          <a:rPr lang="en-GB" sz="1800" b="0" i="1" smtClean="0">
                                            <a:latin typeface="Cambria Math" panose="02040503050406030204" pitchFamily="18" charset="0"/>
                                          </a:rPr>
                                          <m:t>8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−0.625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007FFF"/>
                              </a:solidFill>
                            </a:rPr>
                            <a:t>Parallel</a:t>
                          </a:r>
                          <a:endParaRPr lang="en-GB" sz="18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924988272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19.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7030A0"/>
                              </a:solidFill>
                            </a:rPr>
                            <a:t>Perpendicular</a:t>
                          </a:r>
                          <a:endParaRPr lang="en-GB" sz="18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944933805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20.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</a:rPr>
                            <a:t>Neither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55238618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01153C27-08BA-4AE0-BE5A-83AB4DA68797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660055" y="283106"/>
              <a:ext cx="4259912" cy="609266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652609">
                      <a:extLst>
                        <a:ext uri="{9D8B030D-6E8A-4147-A177-3AD203B41FA5}">
                          <a16:colId xmlns:a16="http://schemas.microsoft.com/office/drawing/2014/main" val="136577089"/>
                        </a:ext>
                      </a:extLst>
                    </a:gridCol>
                    <a:gridCol w="1002028">
                      <a:extLst>
                        <a:ext uri="{9D8B030D-6E8A-4147-A177-3AD203B41FA5}">
                          <a16:colId xmlns:a16="http://schemas.microsoft.com/office/drawing/2014/main" val="943974250"/>
                        </a:ext>
                      </a:extLst>
                    </a:gridCol>
                    <a:gridCol w="972901">
                      <a:extLst>
                        <a:ext uri="{9D8B030D-6E8A-4147-A177-3AD203B41FA5}">
                          <a16:colId xmlns:a16="http://schemas.microsoft.com/office/drawing/2014/main" val="3816984180"/>
                        </a:ext>
                      </a:extLst>
                    </a:gridCol>
                    <a:gridCol w="1632374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</a:tblGrid>
                  <a:tr h="822960"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Gradient of Line 1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/>
                            <a:t>Gradient of Line 2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Parallel / Perpendicular / Neither?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11.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65455" t="-158621" r="-261818" b="-8977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70625" t="-158621" r="-170000" b="-8977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</a:rPr>
                            <a:t>Neither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12.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65455" t="-261628" r="-261818" b="-8081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70625" t="-261628" r="-170000" b="-8081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</a:rPr>
                            <a:t>Neither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879535278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13.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65455" t="-357471" r="-261818" b="-6988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70625" t="-357471" r="-170000" b="-6988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</a:rPr>
                            <a:t>Neither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35271316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14.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65455" t="-462791" r="-261818" b="-6069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70625" t="-462791" r="-170000" b="-6069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007FFF"/>
                              </a:solidFill>
                            </a:rPr>
                            <a:t>Parallel</a:t>
                          </a:r>
                          <a:endParaRPr lang="en-GB" sz="18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09514422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15.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65455" t="-556322" r="-261818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70625" t="-556322" r="-170000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</a:rPr>
                            <a:t>Neither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9573741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16.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65455" t="-663953" r="-261818" b="-4058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70625" t="-663953" r="-170000" b="-4058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7030A0"/>
                              </a:solidFill>
                            </a:rPr>
                            <a:t>Perpendicular</a:t>
                          </a:r>
                          <a:endParaRPr lang="en-GB" sz="18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918022225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17.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65455" t="-755172" r="-261818" b="-3011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70625" t="-755172" r="-170000" b="-3011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7030A0"/>
                              </a:solidFill>
                            </a:rPr>
                            <a:t>Perpendicular</a:t>
                          </a:r>
                          <a:endParaRPr lang="en-GB" sz="18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0708826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18.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65455" t="-865116" r="-261818" b="-2046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70625" t="-865116" r="-170000" b="-2046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007FFF"/>
                              </a:solidFill>
                            </a:rPr>
                            <a:t>Parallel</a:t>
                          </a:r>
                          <a:endParaRPr lang="en-GB" sz="18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924988272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19.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65455" t="-954023" r="-261818" b="-102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70625" t="-954023" r="-170000" b="-102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7030A0"/>
                              </a:solidFill>
                            </a:rPr>
                            <a:t>Perpendicular</a:t>
                          </a:r>
                          <a:endParaRPr lang="en-GB" sz="18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944933805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00B050"/>
                              </a:solidFill>
                            </a:rPr>
                            <a:t>20.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65455" t="-1066279" r="-261818" b="-34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70625" t="-1066279" r="-170000" b="-34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dirty="0">
                              <a:solidFill>
                                <a:srgbClr val="FF0000"/>
                              </a:solidFill>
                            </a:rPr>
                            <a:t>Neither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55238618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700809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49559968-EB71-46D3-8BD6-EE38A0459A7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76675689"/>
                  </p:ext>
                </p:extLst>
              </p:nvPr>
            </p:nvGraphicFramePr>
            <p:xfrm>
              <a:off x="501226" y="1822015"/>
              <a:ext cx="8249920" cy="321397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2062480">
                      <a:extLst>
                        <a:ext uri="{9D8B030D-6E8A-4147-A177-3AD203B41FA5}">
                          <a16:colId xmlns:a16="http://schemas.microsoft.com/office/drawing/2014/main" val="3816984180"/>
                        </a:ext>
                      </a:extLst>
                    </a:gridCol>
                    <a:gridCol w="2062480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2062480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  <a:gridCol w="2062480">
                      <a:extLst>
                        <a:ext uri="{9D8B030D-6E8A-4147-A177-3AD203B41FA5}">
                          <a16:colId xmlns:a16="http://schemas.microsoft.com/office/drawing/2014/main" val="2150570474"/>
                        </a:ext>
                      </a:extLst>
                    </a:gridCol>
                  </a:tblGrid>
                  <a:tr h="52697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Gradient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Parallel gradient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Perpendicular gradient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An interesting example of neither?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0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20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20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2000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879535278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GB" sz="20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2000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num>
                                      <m:den>
                                        <m:r>
                                          <a:rPr lang="en-GB" sz="2000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35271316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0" smtClean="0">
                                    <a:latin typeface="Cambria Math" panose="02040503050406030204" pitchFamily="18" charset="0"/>
                                  </a:rPr>
                                  <m:t>−1.4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09514422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9573741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49559968-EB71-46D3-8BD6-EE38A0459A7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76675689"/>
                  </p:ext>
                </p:extLst>
              </p:nvPr>
            </p:nvGraphicFramePr>
            <p:xfrm>
              <a:off x="501226" y="1822015"/>
              <a:ext cx="8249920" cy="321397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2062480">
                      <a:extLst>
                        <a:ext uri="{9D8B030D-6E8A-4147-A177-3AD203B41FA5}">
                          <a16:colId xmlns:a16="http://schemas.microsoft.com/office/drawing/2014/main" val="3816984180"/>
                        </a:ext>
                      </a:extLst>
                    </a:gridCol>
                    <a:gridCol w="2062480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2062480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  <a:gridCol w="2062480">
                      <a:extLst>
                        <a:ext uri="{9D8B030D-6E8A-4147-A177-3AD203B41FA5}">
                          <a16:colId xmlns:a16="http://schemas.microsoft.com/office/drawing/2014/main" val="2150570474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Gradient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Parallel gradient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Perpendicular gradient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An interesting example of neither?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95" t="-111494" r="-300590" b="-4011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95" t="-211494" r="-300590" b="-3011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879535278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95" t="-311494" r="-300590" b="-2011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35271316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95" t="-416279" r="-300590" b="-1034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09514422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95" t="-510345" r="-300590" b="-2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9573741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5D4E9B41-97A3-4A40-ADD0-22A2954C4254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</p:spTree>
    <p:extLst>
      <p:ext uri="{BB962C8B-B14F-4D97-AF65-F5344CB8AC3E}">
        <p14:creationId xmlns:p14="http://schemas.microsoft.com/office/powerpoint/2010/main" val="1458283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49559968-EB71-46D3-8BD6-EE38A0459A7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33920185"/>
                  </p:ext>
                </p:extLst>
              </p:nvPr>
            </p:nvGraphicFramePr>
            <p:xfrm>
              <a:off x="501226" y="1822015"/>
              <a:ext cx="8249920" cy="321397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2062480">
                      <a:extLst>
                        <a:ext uri="{9D8B030D-6E8A-4147-A177-3AD203B41FA5}">
                          <a16:colId xmlns:a16="http://schemas.microsoft.com/office/drawing/2014/main" val="3816984180"/>
                        </a:ext>
                      </a:extLst>
                    </a:gridCol>
                    <a:gridCol w="2062480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2062480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  <a:gridCol w="2062480">
                      <a:extLst>
                        <a:ext uri="{9D8B030D-6E8A-4147-A177-3AD203B41FA5}">
                          <a16:colId xmlns:a16="http://schemas.microsoft.com/office/drawing/2014/main" val="2150570474"/>
                        </a:ext>
                      </a:extLst>
                    </a:gridCol>
                  </a:tblGrid>
                  <a:tr h="52697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Gradient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Parallel gradient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Perpendicular gradient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An interesting example of neither?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0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GB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20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20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20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rgbClr val="FF0000"/>
                              </a:solidFill>
                            </a:rPr>
                            <a:t>Students’ choice!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20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20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2000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20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20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20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6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Students’ choice!</a:t>
                          </a:r>
                          <a:endParaRPr kumimoji="0" lang="en-GB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879535278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GB" sz="20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2000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num>
                                      <m:den>
                                        <m:r>
                                          <a:rPr lang="en-GB" sz="2000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GB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GB" sz="20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20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num>
                                      <m:den>
                                        <m:r>
                                          <a:rPr lang="en-GB" sz="20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20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20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num>
                                      <m:den>
                                        <m:r>
                                          <a:rPr lang="en-GB" sz="20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6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Students’ choice!</a:t>
                          </a:r>
                          <a:endParaRPr kumimoji="0" lang="en-GB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35271316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0" smtClean="0">
                                    <a:latin typeface="Cambria Math" panose="02040503050406030204" pitchFamily="18" charset="0"/>
                                  </a:rPr>
                                  <m:t>−1.4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−1.4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20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20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num>
                                      <m:den>
                                        <m:r>
                                          <a:rPr lang="en-GB" sz="20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7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6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Students’ choice!</a:t>
                          </a:r>
                          <a:endParaRPr kumimoji="0" lang="en-GB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09514422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dirty="0">
                              <a:solidFill>
                                <a:srgbClr val="FF0000"/>
                              </a:solidFill>
                            </a:rPr>
                            <a:t>-</a:t>
                          </a:r>
                          <a14:m>
                            <m:oMath xmlns:m="http://schemas.openxmlformats.org/officeDocument/2006/math">
                              <m:box>
                                <m:boxPr>
                                  <m:ctrlP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GB" sz="20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0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GB" sz="20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den>
                                  </m:f>
                                </m:e>
                              </m:box>
                            </m:oMath>
                          </a14:m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6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Students’ choice!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9573741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49559968-EB71-46D3-8BD6-EE38A0459A7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33920185"/>
                  </p:ext>
                </p:extLst>
              </p:nvPr>
            </p:nvGraphicFramePr>
            <p:xfrm>
              <a:off x="501226" y="1822015"/>
              <a:ext cx="8249920" cy="321397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2062480">
                      <a:extLst>
                        <a:ext uri="{9D8B030D-6E8A-4147-A177-3AD203B41FA5}">
                          <a16:colId xmlns:a16="http://schemas.microsoft.com/office/drawing/2014/main" val="3816984180"/>
                        </a:ext>
                      </a:extLst>
                    </a:gridCol>
                    <a:gridCol w="2062480">
                      <a:extLst>
                        <a:ext uri="{9D8B030D-6E8A-4147-A177-3AD203B41FA5}">
                          <a16:colId xmlns:a16="http://schemas.microsoft.com/office/drawing/2014/main" val="722422120"/>
                        </a:ext>
                      </a:extLst>
                    </a:gridCol>
                    <a:gridCol w="2062480">
                      <a:extLst>
                        <a:ext uri="{9D8B030D-6E8A-4147-A177-3AD203B41FA5}">
                          <a16:colId xmlns:a16="http://schemas.microsoft.com/office/drawing/2014/main" val="1112687722"/>
                        </a:ext>
                      </a:extLst>
                    </a:gridCol>
                    <a:gridCol w="2062480">
                      <a:extLst>
                        <a:ext uri="{9D8B030D-6E8A-4147-A177-3AD203B41FA5}">
                          <a16:colId xmlns:a16="http://schemas.microsoft.com/office/drawing/2014/main" val="2150570474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Gradient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Parallel gradient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Perpendicular gradient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/>
                            <a:t>An interesting example of neither?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0924943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95" t="-111494" r="-300590" b="-4045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592" t="-111494" r="-201479" b="-4045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0000" t="-111494" r="-100885" b="-4045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rgbClr val="FF0000"/>
                              </a:solidFill>
                            </a:rPr>
                            <a:t>Students’ choice!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5928557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95" t="-211494" r="-300590" b="-3045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592" t="-211494" r="-201479" b="-3045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0000" t="-211494" r="-100885" b="-3045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6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Students’ choice!</a:t>
                          </a:r>
                          <a:endParaRPr kumimoji="0" lang="en-GB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879535278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95" t="-311494" r="-300590" b="-2045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592" t="-311494" r="-201479" b="-2045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0000" t="-311494" r="-100885" b="-2045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6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Students’ choice!</a:t>
                          </a:r>
                          <a:endParaRPr kumimoji="0" lang="en-GB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35271316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95" t="-416279" r="-300590" b="-1069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592" t="-416279" r="-201479" b="-1069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0000" t="-416279" r="-100885" b="-1069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6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Students’ choice!</a:t>
                          </a:r>
                          <a:endParaRPr kumimoji="0" lang="en-GB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095144224"/>
                      </a:ext>
                    </a:extLst>
                  </a:tr>
                  <a:tr h="5269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95" t="-510345" r="-300590" b="-57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592" t="-510345" r="-201479" b="-57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0000" t="-510345" r="-100885" b="-57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6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Students’ choice!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9573741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5D4E9B41-97A3-4A40-ADD0-22A2954C4254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- answers</a:t>
            </a:r>
          </a:p>
        </p:txBody>
      </p:sp>
    </p:spTree>
    <p:extLst>
      <p:ext uri="{BB962C8B-B14F-4D97-AF65-F5344CB8AC3E}">
        <p14:creationId xmlns:p14="http://schemas.microsoft.com/office/powerpoint/2010/main" val="895837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369</Words>
  <Application>Microsoft Office PowerPoint</Application>
  <PresentationFormat>On-screen Show (4:3)</PresentationFormat>
  <Paragraphs>216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Gradients:  Parallel, perpendicular, neither?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102</cp:revision>
  <dcterms:created xsi:type="dcterms:W3CDTF">2018-01-26T08:52:52Z</dcterms:created>
  <dcterms:modified xsi:type="dcterms:W3CDTF">2020-02-26T09:49:37Z</dcterms:modified>
</cp:coreProperties>
</file>