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24" r:id="rId2"/>
    <p:sldId id="341" r:id="rId3"/>
    <p:sldId id="342" r:id="rId4"/>
    <p:sldId id="343" r:id="rId5"/>
    <p:sldId id="331" r:id="rId6"/>
    <p:sldId id="34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970" autoAdjust="0"/>
  </p:normalViewPr>
  <p:slideViewPr>
    <p:cSldViewPr snapToGrid="0">
      <p:cViewPr varScale="1">
        <p:scale>
          <a:sx n="92" d="100"/>
          <a:sy n="92" d="100"/>
        </p:scale>
        <p:origin x="11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631539" y="129567"/>
                <a:ext cx="6182139" cy="1386864"/>
              </a:xfrm>
            </p:spPr>
            <p:txBody>
              <a:bodyPr>
                <a:normAutofit/>
              </a:bodyPr>
              <a:lstStyle/>
              <a:p>
                <a:r>
                  <a:rPr lang="en-GB" sz="4400" b="1" dirty="0">
                    <a:solidFill>
                      <a:schemeClr val="bg1"/>
                    </a:solidFill>
                  </a:rPr>
                  <a:t>Quadratic formula: </a:t>
                </a:r>
                <a:br>
                  <a:rPr lang="en-GB" sz="4400" b="1" dirty="0">
                    <a:solidFill>
                      <a:schemeClr val="bg1"/>
                    </a:solidFill>
                  </a:rPr>
                </a:br>
                <a:r>
                  <a:rPr lang="en-GB" sz="4400" b="1" dirty="0">
                    <a:solidFill>
                      <a:schemeClr val="bg1"/>
                    </a:solidFill>
                  </a:rPr>
                  <a:t>Values of </a:t>
                </a:r>
                <a14:m>
                  <m:oMath xmlns:m="http://schemas.openxmlformats.org/officeDocument/2006/math">
                    <m:r>
                      <a:rPr lang="en-GB" sz="4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4400" b="1" dirty="0">
                    <a:solidFill>
                      <a:schemeClr val="bg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GB" sz="4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en-GB" sz="4400" b="1" dirty="0">
                    <a:solidFill>
                      <a:schemeClr val="bg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GB" sz="4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GB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631539" y="129567"/>
                <a:ext cx="6182139" cy="1386864"/>
              </a:xfrm>
              <a:blipFill>
                <a:blip r:embed="rId3"/>
                <a:stretch>
                  <a:fillRect t="-7456" b="-2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/>
              <p:nvPr/>
            </p:nvSpPr>
            <p:spPr>
              <a:xfrm>
                <a:off x="2286000" y="4065918"/>
                <a:ext cx="4572000" cy="16312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+1=0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0=3</m:t>
                      </m:r>
                      <m:sSup>
                        <m:sSupPr>
                          <m:ctrlP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endParaRPr lang="en-GB" sz="200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0=3</m:t>
                      </m:r>
                      <m:sSup>
                        <m:sSupPr>
                          <m:ctrlP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065918"/>
                <a:ext cx="4572000" cy="16312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5858981"/>
                  </p:ext>
                </p:extLst>
              </p:nvPr>
            </p:nvGraphicFramePr>
            <p:xfrm>
              <a:off x="501000" y="167242"/>
              <a:ext cx="8142000" cy="65235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51525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3017640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1695383278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770197296"/>
                        </a:ext>
                      </a:extLst>
                    </a:gridCol>
                  </a:tblGrid>
                  <a:tr h="45814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+1=0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0=3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0=3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0=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+2−4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1+2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=0.4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70267503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=0.4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box>
                                  <m:box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54187987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=−0.4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7506751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5858981"/>
                  </p:ext>
                </p:extLst>
              </p:nvPr>
            </p:nvGraphicFramePr>
            <p:xfrm>
              <a:off x="501000" y="167242"/>
              <a:ext cx="8142000" cy="65235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51525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3017640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1695383278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770197296"/>
                        </a:ext>
                      </a:extLst>
                    </a:gridCol>
                  </a:tblGrid>
                  <a:tr h="45814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1333" r="-201224" b="-13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1333" r="-102049" b="-13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1333" r="-1633" b="-133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101333" r="-149091" b="-12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101333" r="-201224" b="-12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101333" r="-102049" b="-12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101333" r="-1633" b="-123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198684" r="-149091" b="-1119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198684" r="-201224" b="-1119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198684" r="-102049" b="-1119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198684" r="-1633" b="-1119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302667" r="-149091" b="-10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302667" r="-201224" b="-10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302667" r="-102049" b="-10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302667" r="-1633" b="-1034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402667" r="-149091" b="-9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402667" r="-201224" b="-9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402667" r="-102049" b="-9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402667" r="-1633" b="-934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502667" r="-149091" b="-8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502667" r="-201224" b="-8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502667" r="-102049" b="-8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502667" r="-1633" b="-834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594737" r="-149091" b="-7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594737" r="-201224" b="-7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594737" r="-102049" b="-7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594737" r="-1633" b="-7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704000" r="-149091" b="-6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704000" r="-201224" b="-6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704000" r="-102049" b="-6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704000" r="-1633" b="-6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804000" r="-149091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804000" r="-201224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804000" r="-102049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804000" r="-1633" b="-5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904000" r="-149091" b="-4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904000" r="-201224" b="-4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904000" r="-102049" b="-4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904000" r="-1633" b="-4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941250" r="-149091" b="-3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941250" r="-201224" b="-3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941250" r="-102049" b="-3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941250" r="-1633" b="-3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1041250" r="-149091" b="-2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1041250" r="-201224" b="-2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1041250" r="-102049" b="-2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1041250" r="-1633" b="-2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0267503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1155696" r="-149091" b="-1088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1155696" r="-201224" b="-1088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1155696" r="-102049" b="-1088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1155696" r="-1633" b="-1088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4187987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1240000" r="-149091" b="-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1240000" r="-201224" b="-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1240000" r="-102049" b="-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1240000" r="-1633" b="-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506751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E0CD874A-032A-4B6C-B20B-80460E89A994}"/>
              </a:ext>
            </a:extLst>
          </p:cNvPr>
          <p:cNvSpPr/>
          <p:nvPr/>
        </p:nvSpPr>
        <p:spPr>
          <a:xfrm>
            <a:off x="4334703" y="658467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4636A1-4774-478F-A812-D16A25056E1F}"/>
              </a:ext>
            </a:extLst>
          </p:cNvPr>
          <p:cNvSpPr/>
          <p:nvPr/>
        </p:nvSpPr>
        <p:spPr>
          <a:xfrm>
            <a:off x="1581150" y="658466"/>
            <a:ext cx="2152650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D738-13D4-4F6D-853E-914A750A0F91}"/>
              </a:ext>
            </a:extLst>
          </p:cNvPr>
          <p:cNvSpPr/>
          <p:nvPr/>
        </p:nvSpPr>
        <p:spPr>
          <a:xfrm>
            <a:off x="5811078" y="658465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9B76D-70A9-4C01-B390-B33A804DCEA0}"/>
              </a:ext>
            </a:extLst>
          </p:cNvPr>
          <p:cNvSpPr/>
          <p:nvPr/>
        </p:nvSpPr>
        <p:spPr>
          <a:xfrm>
            <a:off x="7287453" y="658463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AB4AA1-1A32-4C67-8F87-2C4CF1DFD1A3}"/>
              </a:ext>
            </a:extLst>
          </p:cNvPr>
          <p:cNvSpPr/>
          <p:nvPr/>
        </p:nvSpPr>
        <p:spPr>
          <a:xfrm>
            <a:off x="4334703" y="1114421"/>
            <a:ext cx="1162878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AD4680-0FFE-4B45-869B-B6BAD4CFE890}"/>
              </a:ext>
            </a:extLst>
          </p:cNvPr>
          <p:cNvSpPr/>
          <p:nvPr/>
        </p:nvSpPr>
        <p:spPr>
          <a:xfrm>
            <a:off x="1589334" y="1114417"/>
            <a:ext cx="2152650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B8B96D-C70F-4430-8FB9-F969A9113BCE}"/>
              </a:ext>
            </a:extLst>
          </p:cNvPr>
          <p:cNvSpPr/>
          <p:nvPr/>
        </p:nvSpPr>
        <p:spPr>
          <a:xfrm>
            <a:off x="5811078" y="1114419"/>
            <a:ext cx="1162878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802FE2-D2DD-4918-ABD2-5DB69A51D80D}"/>
              </a:ext>
            </a:extLst>
          </p:cNvPr>
          <p:cNvSpPr/>
          <p:nvPr/>
        </p:nvSpPr>
        <p:spPr>
          <a:xfrm>
            <a:off x="7296978" y="1121758"/>
            <a:ext cx="1162878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05327D-2FE5-47B5-AC7D-655A7DDCCA27}"/>
              </a:ext>
            </a:extLst>
          </p:cNvPr>
          <p:cNvSpPr/>
          <p:nvPr/>
        </p:nvSpPr>
        <p:spPr>
          <a:xfrm>
            <a:off x="4334703" y="1578650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506A6E-68CB-413A-A1D2-12C7E39911F6}"/>
              </a:ext>
            </a:extLst>
          </p:cNvPr>
          <p:cNvSpPr/>
          <p:nvPr/>
        </p:nvSpPr>
        <p:spPr>
          <a:xfrm>
            <a:off x="1581150" y="1578649"/>
            <a:ext cx="2152650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23ACEC-025C-46F4-B5BE-ABEB98B9FEEE}"/>
              </a:ext>
            </a:extLst>
          </p:cNvPr>
          <p:cNvSpPr/>
          <p:nvPr/>
        </p:nvSpPr>
        <p:spPr>
          <a:xfrm>
            <a:off x="5811078" y="1578648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F20B82-3F40-42F4-AD9A-2CFBFD9F9E41}"/>
              </a:ext>
            </a:extLst>
          </p:cNvPr>
          <p:cNvSpPr/>
          <p:nvPr/>
        </p:nvSpPr>
        <p:spPr>
          <a:xfrm>
            <a:off x="7287453" y="1578646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088F8A-B6E8-4AA8-838B-61E70AC2A6B8}"/>
              </a:ext>
            </a:extLst>
          </p:cNvPr>
          <p:cNvSpPr/>
          <p:nvPr/>
        </p:nvSpPr>
        <p:spPr>
          <a:xfrm>
            <a:off x="4334703" y="2034604"/>
            <a:ext cx="1162878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AD4BF1-103D-489B-9ED9-F3FC4120F40E}"/>
              </a:ext>
            </a:extLst>
          </p:cNvPr>
          <p:cNvSpPr/>
          <p:nvPr/>
        </p:nvSpPr>
        <p:spPr>
          <a:xfrm>
            <a:off x="1581150" y="2034603"/>
            <a:ext cx="2152650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86DB95D-DAB9-4E5E-9DD1-171A0BB33C4F}"/>
              </a:ext>
            </a:extLst>
          </p:cNvPr>
          <p:cNvSpPr/>
          <p:nvPr/>
        </p:nvSpPr>
        <p:spPr>
          <a:xfrm>
            <a:off x="5811078" y="2034602"/>
            <a:ext cx="1162878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37E1F0B-EBB4-43B4-9CB6-E9FA202C9F09}"/>
              </a:ext>
            </a:extLst>
          </p:cNvPr>
          <p:cNvSpPr/>
          <p:nvPr/>
        </p:nvSpPr>
        <p:spPr>
          <a:xfrm>
            <a:off x="7287453" y="2034600"/>
            <a:ext cx="1162878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3711271-3845-4114-84A6-8C473D6E5CAB}"/>
              </a:ext>
            </a:extLst>
          </p:cNvPr>
          <p:cNvSpPr/>
          <p:nvPr/>
        </p:nvSpPr>
        <p:spPr>
          <a:xfrm>
            <a:off x="4334703" y="2498833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65CC6D1-9729-4E3C-88F6-9859F16D0603}"/>
              </a:ext>
            </a:extLst>
          </p:cNvPr>
          <p:cNvSpPr/>
          <p:nvPr/>
        </p:nvSpPr>
        <p:spPr>
          <a:xfrm>
            <a:off x="1581150" y="2498832"/>
            <a:ext cx="2152650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698E4FC-A910-4048-A1AC-AF523BBDDBC3}"/>
              </a:ext>
            </a:extLst>
          </p:cNvPr>
          <p:cNvSpPr/>
          <p:nvPr/>
        </p:nvSpPr>
        <p:spPr>
          <a:xfrm>
            <a:off x="5811078" y="2498831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9D52AD-1459-41A2-A8EA-89FD15E701E3}"/>
              </a:ext>
            </a:extLst>
          </p:cNvPr>
          <p:cNvSpPr/>
          <p:nvPr/>
        </p:nvSpPr>
        <p:spPr>
          <a:xfrm>
            <a:off x="7287453" y="2498829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74EB924-6112-448C-ADC5-457DBD9F2110}"/>
              </a:ext>
            </a:extLst>
          </p:cNvPr>
          <p:cNvSpPr/>
          <p:nvPr/>
        </p:nvSpPr>
        <p:spPr>
          <a:xfrm>
            <a:off x="4334703" y="2954787"/>
            <a:ext cx="1162878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3468FA4-8450-4A58-9EC2-FBD7D0DFD4EC}"/>
              </a:ext>
            </a:extLst>
          </p:cNvPr>
          <p:cNvSpPr/>
          <p:nvPr/>
        </p:nvSpPr>
        <p:spPr>
          <a:xfrm>
            <a:off x="1581150" y="2954786"/>
            <a:ext cx="2152650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9BDE1D7-7F95-4CBC-96D8-4EDB8CADCFA0}"/>
              </a:ext>
            </a:extLst>
          </p:cNvPr>
          <p:cNvSpPr/>
          <p:nvPr/>
        </p:nvSpPr>
        <p:spPr>
          <a:xfrm>
            <a:off x="5811078" y="2954785"/>
            <a:ext cx="1162878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4045746-D901-4BA3-99FA-AA67C322D1E7}"/>
              </a:ext>
            </a:extLst>
          </p:cNvPr>
          <p:cNvSpPr/>
          <p:nvPr/>
        </p:nvSpPr>
        <p:spPr>
          <a:xfrm>
            <a:off x="7287453" y="2954783"/>
            <a:ext cx="1162878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10FC49-CB69-4E38-8BD5-2D77E9882E25}"/>
              </a:ext>
            </a:extLst>
          </p:cNvPr>
          <p:cNvSpPr/>
          <p:nvPr/>
        </p:nvSpPr>
        <p:spPr>
          <a:xfrm>
            <a:off x="4334703" y="3419016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734B3D9-0E60-4435-B019-52C52797D04C}"/>
              </a:ext>
            </a:extLst>
          </p:cNvPr>
          <p:cNvSpPr/>
          <p:nvPr/>
        </p:nvSpPr>
        <p:spPr>
          <a:xfrm>
            <a:off x="1581150" y="3419015"/>
            <a:ext cx="2152650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E5D8D46-3946-426D-809A-2E72EED0BCBA}"/>
              </a:ext>
            </a:extLst>
          </p:cNvPr>
          <p:cNvSpPr/>
          <p:nvPr/>
        </p:nvSpPr>
        <p:spPr>
          <a:xfrm>
            <a:off x="5811078" y="3419014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DDF000E-197C-4458-908B-8D14BC842C98}"/>
              </a:ext>
            </a:extLst>
          </p:cNvPr>
          <p:cNvSpPr/>
          <p:nvPr/>
        </p:nvSpPr>
        <p:spPr>
          <a:xfrm>
            <a:off x="7287453" y="3419012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60F8185-BB70-42D1-86DF-C0A1026F0635}"/>
              </a:ext>
            </a:extLst>
          </p:cNvPr>
          <p:cNvSpPr/>
          <p:nvPr/>
        </p:nvSpPr>
        <p:spPr>
          <a:xfrm>
            <a:off x="4334703" y="3874970"/>
            <a:ext cx="1162878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8587E40-792C-4BA2-A5FD-950D0E138F81}"/>
              </a:ext>
            </a:extLst>
          </p:cNvPr>
          <p:cNvSpPr/>
          <p:nvPr/>
        </p:nvSpPr>
        <p:spPr>
          <a:xfrm>
            <a:off x="1581150" y="3874969"/>
            <a:ext cx="2152650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70A119D-CB86-447A-8D7F-B4EE93C165DB}"/>
              </a:ext>
            </a:extLst>
          </p:cNvPr>
          <p:cNvSpPr/>
          <p:nvPr/>
        </p:nvSpPr>
        <p:spPr>
          <a:xfrm>
            <a:off x="5811078" y="3874968"/>
            <a:ext cx="1162878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DFD61E6-2659-48D0-8FD4-04AA6234F67D}"/>
              </a:ext>
            </a:extLst>
          </p:cNvPr>
          <p:cNvSpPr/>
          <p:nvPr/>
        </p:nvSpPr>
        <p:spPr>
          <a:xfrm>
            <a:off x="7287453" y="3874966"/>
            <a:ext cx="1162878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05211C4-278D-4A87-BD1B-00BE1135800A}"/>
              </a:ext>
            </a:extLst>
          </p:cNvPr>
          <p:cNvSpPr/>
          <p:nvPr/>
        </p:nvSpPr>
        <p:spPr>
          <a:xfrm>
            <a:off x="4334703" y="4339199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0593FB6-941C-4F48-BE51-D6D8CD08B908}"/>
              </a:ext>
            </a:extLst>
          </p:cNvPr>
          <p:cNvSpPr/>
          <p:nvPr/>
        </p:nvSpPr>
        <p:spPr>
          <a:xfrm>
            <a:off x="1581150" y="4339198"/>
            <a:ext cx="2152650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8D68461-2319-4331-9AC6-8AEB9336DBDF}"/>
              </a:ext>
            </a:extLst>
          </p:cNvPr>
          <p:cNvSpPr/>
          <p:nvPr/>
        </p:nvSpPr>
        <p:spPr>
          <a:xfrm>
            <a:off x="5811078" y="4339197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5340643-882F-4AAE-846E-8D608A6B303E}"/>
              </a:ext>
            </a:extLst>
          </p:cNvPr>
          <p:cNvSpPr/>
          <p:nvPr/>
        </p:nvSpPr>
        <p:spPr>
          <a:xfrm>
            <a:off x="7287453" y="4339195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70F8E83-0264-42E4-B633-90E6393B01AA}"/>
              </a:ext>
            </a:extLst>
          </p:cNvPr>
          <p:cNvSpPr/>
          <p:nvPr/>
        </p:nvSpPr>
        <p:spPr>
          <a:xfrm>
            <a:off x="4334703" y="4795153"/>
            <a:ext cx="1162878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0577EC5-6899-4161-A7D9-4C8980061132}"/>
              </a:ext>
            </a:extLst>
          </p:cNvPr>
          <p:cNvSpPr/>
          <p:nvPr/>
        </p:nvSpPr>
        <p:spPr>
          <a:xfrm>
            <a:off x="1581150" y="4795152"/>
            <a:ext cx="2152650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8FEC10F-6F3E-405B-A949-312766255852}"/>
              </a:ext>
            </a:extLst>
          </p:cNvPr>
          <p:cNvSpPr/>
          <p:nvPr/>
        </p:nvSpPr>
        <p:spPr>
          <a:xfrm>
            <a:off x="5811078" y="4795151"/>
            <a:ext cx="1162878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F69B9D3-DB2E-4279-A168-6F79014F3BB7}"/>
              </a:ext>
            </a:extLst>
          </p:cNvPr>
          <p:cNvSpPr/>
          <p:nvPr/>
        </p:nvSpPr>
        <p:spPr>
          <a:xfrm>
            <a:off x="7287453" y="4795149"/>
            <a:ext cx="1162878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8E5E171-57E5-4D4C-8AF6-6F8A0004FC2E}"/>
              </a:ext>
            </a:extLst>
          </p:cNvPr>
          <p:cNvSpPr/>
          <p:nvPr/>
        </p:nvSpPr>
        <p:spPr>
          <a:xfrm>
            <a:off x="4334703" y="5259382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FBA77D2-7AC4-4F1A-8F54-906DFCC7FFE4}"/>
              </a:ext>
            </a:extLst>
          </p:cNvPr>
          <p:cNvSpPr/>
          <p:nvPr/>
        </p:nvSpPr>
        <p:spPr>
          <a:xfrm>
            <a:off x="1581150" y="5259381"/>
            <a:ext cx="2152650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1D3A123-60E5-464F-947F-78F367541F05}"/>
              </a:ext>
            </a:extLst>
          </p:cNvPr>
          <p:cNvSpPr/>
          <p:nvPr/>
        </p:nvSpPr>
        <p:spPr>
          <a:xfrm>
            <a:off x="5811078" y="5259380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4DCFE00-0344-47E9-9332-F34847F4D278}"/>
              </a:ext>
            </a:extLst>
          </p:cNvPr>
          <p:cNvSpPr/>
          <p:nvPr/>
        </p:nvSpPr>
        <p:spPr>
          <a:xfrm>
            <a:off x="7287453" y="5259378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909255A-BCC4-43F0-924A-82AB587C562B}"/>
              </a:ext>
            </a:extLst>
          </p:cNvPr>
          <p:cNvSpPr/>
          <p:nvPr/>
        </p:nvSpPr>
        <p:spPr>
          <a:xfrm>
            <a:off x="4334703" y="5762961"/>
            <a:ext cx="1162878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F20D78B-2A86-4DA5-BC76-FB0E5CA78C76}"/>
              </a:ext>
            </a:extLst>
          </p:cNvPr>
          <p:cNvSpPr/>
          <p:nvPr/>
        </p:nvSpPr>
        <p:spPr>
          <a:xfrm>
            <a:off x="1589334" y="5780427"/>
            <a:ext cx="2152650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549D99C-71BF-4F69-A2F1-3017853A909B}"/>
              </a:ext>
            </a:extLst>
          </p:cNvPr>
          <p:cNvSpPr/>
          <p:nvPr/>
        </p:nvSpPr>
        <p:spPr>
          <a:xfrm>
            <a:off x="5811078" y="5762959"/>
            <a:ext cx="1162878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8A4FDD-7F3C-405B-B7EE-FCFCF2D7E1ED}"/>
              </a:ext>
            </a:extLst>
          </p:cNvPr>
          <p:cNvSpPr/>
          <p:nvPr/>
        </p:nvSpPr>
        <p:spPr>
          <a:xfrm>
            <a:off x="7287453" y="5762957"/>
            <a:ext cx="1162878" cy="389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B704A78-DC10-4C6C-BAF7-3545F9102097}"/>
              </a:ext>
            </a:extLst>
          </p:cNvPr>
          <p:cNvSpPr/>
          <p:nvPr/>
        </p:nvSpPr>
        <p:spPr>
          <a:xfrm>
            <a:off x="4334703" y="6244654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EEC1C04-5017-4428-9E0C-9AEA94BB96BE}"/>
              </a:ext>
            </a:extLst>
          </p:cNvPr>
          <p:cNvSpPr/>
          <p:nvPr/>
        </p:nvSpPr>
        <p:spPr>
          <a:xfrm>
            <a:off x="1581150" y="6244653"/>
            <a:ext cx="2152650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D4835EF-7A16-4626-B938-F7E76B9EE919}"/>
              </a:ext>
            </a:extLst>
          </p:cNvPr>
          <p:cNvSpPr/>
          <p:nvPr/>
        </p:nvSpPr>
        <p:spPr>
          <a:xfrm>
            <a:off x="5811078" y="6244652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47AD199-820D-4B4B-B1BC-15FAD7FD5900}"/>
              </a:ext>
            </a:extLst>
          </p:cNvPr>
          <p:cNvSpPr/>
          <p:nvPr/>
        </p:nvSpPr>
        <p:spPr>
          <a:xfrm>
            <a:off x="7287453" y="6244650"/>
            <a:ext cx="1162878" cy="3892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362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5972574"/>
                  </p:ext>
                </p:extLst>
              </p:nvPr>
            </p:nvGraphicFramePr>
            <p:xfrm>
              <a:off x="501000" y="167242"/>
              <a:ext cx="8142000" cy="65235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51525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3017640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1695383278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770197296"/>
                        </a:ext>
                      </a:extLst>
                    </a:gridCol>
                  </a:tblGrid>
                  <a:tr h="45814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+1=0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0=3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0=3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0=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+2−4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1+2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=0.4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70267503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=0.4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box>
                                  <m:box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54187987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=−0.4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7506751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5972574"/>
                  </p:ext>
                </p:extLst>
              </p:nvPr>
            </p:nvGraphicFramePr>
            <p:xfrm>
              <a:off x="501000" y="167242"/>
              <a:ext cx="8142000" cy="65235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51525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3017640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1695383278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770197296"/>
                        </a:ext>
                      </a:extLst>
                    </a:gridCol>
                  </a:tblGrid>
                  <a:tr h="45814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1333" r="-201224" b="-13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1333" r="-102049" b="-13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1333" r="-1633" b="-133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101333" r="-149091" b="-12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198684" r="-149091" b="-1119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302667" r="-149091" b="-10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402667" r="-149091" b="-9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502667" r="-149091" b="-8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594737" r="-149091" b="-7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704000" r="-149091" b="-6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804000" r="-149091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904000" r="-149091" b="-4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941250" r="-149091" b="-3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1041250" r="-149091" b="-2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70267503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1155696" r="-149091" b="-1088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54187987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1240000" r="-149091" b="-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7506751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1255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3419560"/>
                  </p:ext>
                </p:extLst>
              </p:nvPr>
            </p:nvGraphicFramePr>
            <p:xfrm>
              <a:off x="501000" y="167242"/>
              <a:ext cx="8142000" cy="65235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51525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3017640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1695383278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770197296"/>
                        </a:ext>
                      </a:extLst>
                    </a:gridCol>
                  </a:tblGrid>
                  <a:tr h="45814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+1=0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0=3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0=3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0=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+2−4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1+2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−0.4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=0.4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70267503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=0.4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box>
                                  <m:box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54187987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=−0.4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GB" b="0" i="1" dirty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b="0" i="1" dirty="0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7506751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3419560"/>
                  </p:ext>
                </p:extLst>
              </p:nvPr>
            </p:nvGraphicFramePr>
            <p:xfrm>
              <a:off x="501000" y="167242"/>
              <a:ext cx="8142000" cy="65235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51525">
                      <a:extLst>
                        <a:ext uri="{9D8B030D-6E8A-4147-A177-3AD203B41FA5}">
                          <a16:colId xmlns:a16="http://schemas.microsoft.com/office/drawing/2014/main" val="1010065199"/>
                        </a:ext>
                      </a:extLst>
                    </a:gridCol>
                    <a:gridCol w="3017640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356008351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1695383278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770197296"/>
                        </a:ext>
                      </a:extLst>
                    </a:gridCol>
                  </a:tblGrid>
                  <a:tr h="45814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1333" r="-201224" b="-13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1333" r="-102049" b="-13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1333" r="-1633" b="-133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101333" r="-149091" b="-12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101333" r="-201224" b="-12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101333" r="-102049" b="-123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101333" r="-1633" b="-123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198684" r="-149091" b="-1119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198684" r="-201224" b="-1119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198684" r="-102049" b="-1119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198684" r="-1633" b="-111973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57731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302667" r="-149091" b="-10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302667" r="-201224" b="-10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302667" r="-102049" b="-10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302667" r="-1633" b="-1034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2458855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402667" r="-149091" b="-9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402667" r="-201224" b="-9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402667" r="-102049" b="-9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402667" r="-1633" b="-934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6674215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502667" r="-149091" b="-8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502667" r="-201224" b="-8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502667" r="-102049" b="-834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502667" r="-1633" b="-834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85074032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6.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594737" r="-149091" b="-7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594737" r="-201224" b="-7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594737" r="-102049" b="-7236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594737" r="-1633" b="-72368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8863608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7.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704000" r="-149091" b="-6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704000" r="-201224" b="-6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704000" r="-102049" b="-6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704000" r="-1633" b="-6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9475412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8.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804000" r="-149091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804000" r="-201224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804000" r="-102049" b="-5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804000" r="-1633" b="-5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522840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9.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904000" r="-149091" b="-4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904000" r="-201224" b="-4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904000" r="-102049" b="-4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904000" r="-1633" b="-43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5899576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10.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941250" r="-149091" b="-3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941250" r="-201224" b="-3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941250" r="-102049" b="-3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941250" r="-1633" b="-3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4815316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1041250" r="-149091" b="-2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1041250" r="-201224" b="-2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1041250" r="-102049" b="-2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1041250" r="-1633" b="-2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0267503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1155696" r="-149091" b="-1088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1155696" r="-201224" b="-1088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1155696" r="-102049" b="-1088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1155696" r="-1633" b="-1088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54187987"/>
                      </a:ext>
                    </a:extLst>
                  </a:tr>
                  <a:tr h="485519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818" t="-1240000" r="-149091" b="-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122" t="-1240000" r="-201224" b="-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7541" t="-1240000" r="-102049" b="-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5714" t="-1240000" r="-1633" b="-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506751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9118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7C69061-D9EA-48AA-BBD3-28D0685B81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7280442"/>
                  </p:ext>
                </p:extLst>
              </p:nvPr>
            </p:nvGraphicFramePr>
            <p:xfrm>
              <a:off x="357199" y="1254125"/>
              <a:ext cx="8142000" cy="27488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51525">
                      <a:extLst>
                        <a:ext uri="{9D8B030D-6E8A-4147-A177-3AD203B41FA5}">
                          <a16:colId xmlns:a16="http://schemas.microsoft.com/office/drawing/2014/main" val="3880368481"/>
                        </a:ext>
                      </a:extLst>
                    </a:gridCol>
                    <a:gridCol w="3017640">
                      <a:extLst>
                        <a:ext uri="{9D8B030D-6E8A-4147-A177-3AD203B41FA5}">
                          <a16:colId xmlns:a16="http://schemas.microsoft.com/office/drawing/2014/main" val="3820184158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4218346338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2490083331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2221937612"/>
                        </a:ext>
                      </a:extLst>
                    </a:gridCol>
                  </a:tblGrid>
                  <a:tr h="45814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6752899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9406514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0=5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1974382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0=5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27688455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74241271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5=−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9603204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7C69061-D9EA-48AA-BBD3-28D0685B81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7280442"/>
                  </p:ext>
                </p:extLst>
              </p:nvPr>
            </p:nvGraphicFramePr>
            <p:xfrm>
              <a:off x="357199" y="1254125"/>
              <a:ext cx="8142000" cy="27488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51525">
                      <a:extLst>
                        <a:ext uri="{9D8B030D-6E8A-4147-A177-3AD203B41FA5}">
                          <a16:colId xmlns:a16="http://schemas.microsoft.com/office/drawing/2014/main" val="3880368481"/>
                        </a:ext>
                      </a:extLst>
                    </a:gridCol>
                    <a:gridCol w="3017640">
                      <a:extLst>
                        <a:ext uri="{9D8B030D-6E8A-4147-A177-3AD203B41FA5}">
                          <a16:colId xmlns:a16="http://schemas.microsoft.com/office/drawing/2014/main" val="3820184158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4218346338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2490083331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2221937612"/>
                        </a:ext>
                      </a:extLst>
                    </a:gridCol>
                  </a:tblGrid>
                  <a:tr h="45814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7541" t="-1333" r="-202459" b="-5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6122" t="-1333" r="-101633" b="-5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6122" t="-1333" r="-1633" b="-5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56752899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774" t="-100000" r="-148790" b="-406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9406514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774" t="-202667" r="-148790" b="-3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1974382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774" t="-302667" r="-148790" b="-2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27688455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774" t="-397368" r="-148790" b="-109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74241271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774" t="-504000" r="-148790" b="-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96032048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8688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C1F726-55A8-4D16-88B3-249F4891665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7C69061-D9EA-48AA-BBD3-28D0685B81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9624278"/>
                  </p:ext>
                </p:extLst>
              </p:nvPr>
            </p:nvGraphicFramePr>
            <p:xfrm>
              <a:off x="357199" y="1254125"/>
              <a:ext cx="8142000" cy="27488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51525">
                      <a:extLst>
                        <a:ext uri="{9D8B030D-6E8A-4147-A177-3AD203B41FA5}">
                          <a16:colId xmlns:a16="http://schemas.microsoft.com/office/drawing/2014/main" val="3880368481"/>
                        </a:ext>
                      </a:extLst>
                    </a:gridCol>
                    <a:gridCol w="3017640">
                      <a:extLst>
                        <a:ext uri="{9D8B030D-6E8A-4147-A177-3AD203B41FA5}">
                          <a16:colId xmlns:a16="http://schemas.microsoft.com/office/drawing/2014/main" val="3820184158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4218346338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2490083331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2221937612"/>
                        </a:ext>
                      </a:extLst>
                    </a:gridCol>
                  </a:tblGrid>
                  <a:tr h="45814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1" dirty="0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6752899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−3=0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59406514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0=5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1974382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0=5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27688455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74241271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5=−</m:t>
                                </m:r>
                                <m:sSup>
                                  <m:sSupPr>
                                    <m:ctrlP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GB" b="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9603204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7C69061-D9EA-48AA-BBD3-28D0685B81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9624278"/>
                  </p:ext>
                </p:extLst>
              </p:nvPr>
            </p:nvGraphicFramePr>
            <p:xfrm>
              <a:off x="357199" y="1254125"/>
              <a:ext cx="8142000" cy="27488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51525">
                      <a:extLst>
                        <a:ext uri="{9D8B030D-6E8A-4147-A177-3AD203B41FA5}">
                          <a16:colId xmlns:a16="http://schemas.microsoft.com/office/drawing/2014/main" val="3880368481"/>
                        </a:ext>
                      </a:extLst>
                    </a:gridCol>
                    <a:gridCol w="3017640">
                      <a:extLst>
                        <a:ext uri="{9D8B030D-6E8A-4147-A177-3AD203B41FA5}">
                          <a16:colId xmlns:a16="http://schemas.microsoft.com/office/drawing/2014/main" val="3820184158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4218346338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2490083331"/>
                        </a:ext>
                      </a:extLst>
                    </a:gridCol>
                    <a:gridCol w="1490945">
                      <a:extLst>
                        <a:ext uri="{9D8B030D-6E8A-4147-A177-3AD203B41FA5}">
                          <a16:colId xmlns:a16="http://schemas.microsoft.com/office/drawing/2014/main" val="2221937612"/>
                        </a:ext>
                      </a:extLst>
                    </a:gridCol>
                  </a:tblGrid>
                  <a:tr h="458144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7541" t="-1333" r="-202459" b="-5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6122" t="-1333" r="-101633" b="-5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6122" t="-1333" r="-1633" b="-5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56752899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1.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774" t="-100000" r="-148790" b="-406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7541" t="-100000" r="-202459" b="-406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6122" t="-100000" r="-101633" b="-406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6122" t="-100000" r="-1633" b="-4065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9406514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2.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774" t="-202667" r="-148790" b="-3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7541" t="-202667" r="-202459" b="-3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6122" t="-202667" r="-101633" b="-3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6122" t="-202667" r="-1633" b="-31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974382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3.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774" t="-302667" r="-148790" b="-2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7541" t="-302667" r="-202459" b="-2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6122" t="-302667" r="-101633" b="-2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6122" t="-302667" r="-1633" b="-21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7688455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4.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774" t="-397368" r="-148790" b="-109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7541" t="-397368" r="-202459" b="-109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6122" t="-397368" r="-101633" b="-1092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6122" t="-397368" r="-1633" b="-1092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74241271"/>
                      </a:ext>
                    </a:extLst>
                  </a:tr>
                  <a:tr h="458144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solidFill>
                                <a:srgbClr val="00B050"/>
                              </a:solidFill>
                            </a:rPr>
                            <a:t>5.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1774" t="-504000" r="-148790" b="-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7541" t="-504000" r="-202459" b="-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6122" t="-504000" r="-101633" b="-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46122" t="-504000" r="-1633" b="-1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032048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169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636</Words>
  <Application>Microsoft Office PowerPoint</Application>
  <PresentationFormat>On-screen Show (4:3)</PresentationFormat>
  <Paragraphs>226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Quadratic formula:  Values of a, b, 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112</cp:revision>
  <dcterms:created xsi:type="dcterms:W3CDTF">2018-01-26T08:52:52Z</dcterms:created>
  <dcterms:modified xsi:type="dcterms:W3CDTF">2020-02-16T10:46:53Z</dcterms:modified>
</cp:coreProperties>
</file>