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9" r:id="rId2"/>
    <p:sldId id="260" r:id="rId3"/>
    <p:sldId id="256" r:id="rId4"/>
    <p:sldId id="257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B3A521-60BE-411A-A7E6-3658EF32F827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003763-AE27-415D-8520-7AAA04F681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5206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E7DF95-FCD9-4766-99C2-67023D996FB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795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2D9B5-9400-4297-B51C-26C90731F8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297F18-D4EC-4E1C-B5A7-D8DCA6F599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EBF5E9-FE4A-481B-ABC0-AB9410269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A08DD-D01D-489C-8336-15A040DD1E25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D2E68D-0ED6-417B-B1B2-0BA0C4616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F9E887-EE2D-4F20-8887-7AD4C0F7F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8DB87-68D5-4E33-832B-9DCA90A502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6925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4808E-A9AA-4B9B-A4E8-BF5D54281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8212A8-C685-4C7D-AE22-54FC26255B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700AA2-06B7-4F07-B6A6-D485A8093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A08DD-D01D-489C-8336-15A040DD1E25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D7052-9AB2-407C-90A6-85172F994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9B4BEF-7150-4769-895E-CB3CF8816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8DB87-68D5-4E33-832B-9DCA90A502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71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52C6E5-85F1-4238-BF88-4685C8E522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7013EF-4200-4208-A4FF-93D1192DC3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F11DA3-D614-42C2-9373-5E946F73E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A08DD-D01D-489C-8336-15A040DD1E25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B30E54-0D45-4ED5-BBC8-8656C0015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DDD6BB-7DD4-437E-A7D8-724679486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8DB87-68D5-4E33-832B-9DCA90A502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995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2DD01-5784-4F65-A1A1-69424463E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98323B-7F9F-4FAF-B941-AFF1B5E930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2E92FC-E763-4CF8-B4B0-8E7C56C3E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A08DD-D01D-489C-8336-15A040DD1E25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FC6EF7-F159-4F43-A802-99ABF3C6E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9F971-47B6-4A0D-BF70-E1D78E79A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8DB87-68D5-4E33-832B-9DCA90A502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623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2C933-7CB0-4604-8C5B-DF4D5CDA1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064D86-4632-4443-8F44-C2512E8778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E64FC7-0E8D-46B8-8A76-B4D79B189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A08DD-D01D-489C-8336-15A040DD1E25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0A6AF1-A5FA-4623-8904-190C42A79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145517-2C4F-480B-93E8-0078EF355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8DB87-68D5-4E33-832B-9DCA90A502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378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68B85-49E9-42E4-8A6A-F7DFFC738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5650F-5BA4-4244-B6B8-0C2EE49933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7A17B5-6037-4EDE-9E63-2F1B89DF74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EDB6FF-1358-4E70-9097-79E70518A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A08DD-D01D-489C-8336-15A040DD1E25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428F39-FBDC-416D-96DB-0926394FB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E5E69C-F07F-4B9F-B6EF-301C36B0C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8DB87-68D5-4E33-832B-9DCA90A502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2083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3E0F5-539E-4A8B-959B-55F59CF23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1235C7-6217-4913-904A-91DB9A7BC0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B430ED-24EB-451A-9CE5-7963122EDA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62206A-8C6D-43BA-A14C-C9D8E84C02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698D57-F8F5-4AC1-9FE6-7ED64D03B2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3E97C8-9271-444F-B34C-397344D83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A08DD-D01D-489C-8336-15A040DD1E25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AA2C24-C526-44D5-82E5-F1CBF768F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7DC358-C5FD-4F0E-A673-EF5A6864C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8DB87-68D5-4E33-832B-9DCA90A502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4498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0EB11-29D9-4F54-BFF6-9782006F3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5DFF77-99D1-45BD-9EFD-23266C91D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A08DD-D01D-489C-8336-15A040DD1E25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4173CF-A8F1-4449-9282-8911A60B4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6B453C-E4B5-4BA2-BC5F-CB3FB9645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8DB87-68D5-4E33-832B-9DCA90A502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788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0431E4-6678-48DC-867B-73945AE6F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A08DD-D01D-489C-8336-15A040DD1E25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4718C8-6472-4A63-9CE0-83BC74B1F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794C41-B477-440D-B9C8-BEF8F0DF3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8DB87-68D5-4E33-832B-9DCA90A502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4423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47042-3C2E-43E3-8899-7DAE153E3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C973E6-7B9F-476C-9CD9-01C0359AEF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90D014-8E6D-40A7-B500-01C3ED2648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4D0BB1-AC7E-4ADD-855F-DB7D70FC3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A08DD-D01D-489C-8336-15A040DD1E25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56F493-D8C0-4B73-A02D-FBFFDD7A6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9FFCCE-5F2E-40DF-AF7C-F0747F7EC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8DB87-68D5-4E33-832B-9DCA90A502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3835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3F216-F698-4A6F-A544-88272A412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57895D-A93D-4B8A-8729-DC49BDEB8F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96AAEE-2552-4082-B3DB-6589ED2509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A93AD4-62CE-439E-85E7-F3D106586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A08DD-D01D-489C-8336-15A040DD1E25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97DFA0-745F-4350-95CD-0AB345AFB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B1C2FF-F9CE-46B8-A3BC-0264C31DF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8DB87-68D5-4E33-832B-9DCA90A502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883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9723B4-28D2-4BC5-9D1F-0A50AAF10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CC2520-271A-41AF-9596-4AC29637E6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C9D8C0-2373-48C1-9A74-58CFAF6213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A08DD-D01D-489C-8336-15A040DD1E25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D57CA8-7561-4C5C-A76D-1757C139E5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8D52A0-EB4F-471C-BF70-6B37BDC919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8DB87-68D5-4E33-832B-9DCA90A502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37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NUL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12" Type="http://schemas.openxmlformats.org/officeDocument/2006/relationships/image" Target="NUL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11" Type="http://schemas.openxmlformats.org/officeDocument/2006/relationships/image" Target="NULL"/><Relationship Id="rId5" Type="http://schemas.openxmlformats.org/officeDocument/2006/relationships/image" Target="NULL"/><Relationship Id="rId10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40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png"/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CC0B6ADB-3C98-4565-9B93-4B52F8DAE627}"/>
              </a:ext>
            </a:extLst>
          </p:cNvPr>
          <p:cNvSpPr txBox="1"/>
          <p:nvPr/>
        </p:nvSpPr>
        <p:spPr>
          <a:xfrm>
            <a:off x="1999926" y="57300"/>
            <a:ext cx="28867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Worked Example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C60D32D-40E1-4A24-A283-DE1E4DFBA5E8}"/>
              </a:ext>
            </a:extLst>
          </p:cNvPr>
          <p:cNvCxnSpPr>
            <a:cxnSpLocks/>
          </p:cNvCxnSpPr>
          <p:nvPr/>
        </p:nvCxnSpPr>
        <p:spPr>
          <a:xfrm>
            <a:off x="152400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558FE6E7-C172-47CB-AA0B-43009FABA233}"/>
              </a:ext>
            </a:extLst>
          </p:cNvPr>
          <p:cNvSpPr txBox="1"/>
          <p:nvPr/>
        </p:nvSpPr>
        <p:spPr>
          <a:xfrm>
            <a:off x="7339514" y="57300"/>
            <a:ext cx="28867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Your Turn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B8E9566-BD94-4230-B402-85FF345F756D}"/>
              </a:ext>
            </a:extLst>
          </p:cNvPr>
          <p:cNvCxnSpPr>
            <a:cxnSpLocks/>
          </p:cNvCxnSpPr>
          <p:nvPr/>
        </p:nvCxnSpPr>
        <p:spPr>
          <a:xfrm>
            <a:off x="5922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1849F72-210D-4386-A623-59857082A603}"/>
                  </a:ext>
                </a:extLst>
              </p:cNvPr>
              <p:cNvSpPr txBox="1"/>
              <p:nvPr/>
            </p:nvSpPr>
            <p:spPr>
              <a:xfrm>
                <a:off x="1067359" y="910563"/>
                <a:ext cx="1798862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600" dirty="0"/>
                  <a:t>Find </a:t>
                </a:r>
                <a14:m>
                  <m:oMath xmlns:m="http://schemas.openxmlformats.org/officeDocument/2006/math">
                    <m:r>
                      <a:rPr lang="en-GB" sz="2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600" dirty="0"/>
                  <a:t> 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1849F72-210D-4386-A623-59857082A6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7359" y="910563"/>
                <a:ext cx="1798862" cy="492443"/>
              </a:xfrm>
              <a:prstGeom prst="rect">
                <a:avLst/>
              </a:prstGeom>
              <a:blipFill>
                <a:blip r:embed="rId3"/>
                <a:stretch>
                  <a:fillRect l="-6102" t="-9877" b="-320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12">
            <a:extLst>
              <a:ext uri="{FF2B5EF4-FFF2-40B4-BE49-F238E27FC236}">
                <a16:creationId xmlns:a16="http://schemas.microsoft.com/office/drawing/2014/main" id="{97EDC925-A0A1-40E8-9096-C66A558235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1379" y="1829637"/>
            <a:ext cx="4629684" cy="352408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36BD7ADA-37CB-4F36-A616-962861D3537D}"/>
                  </a:ext>
                </a:extLst>
              </p:cNvPr>
              <p:cNvSpPr txBox="1"/>
              <p:nvPr/>
            </p:nvSpPr>
            <p:spPr>
              <a:xfrm>
                <a:off x="6725155" y="910562"/>
                <a:ext cx="1798862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600" dirty="0"/>
                  <a:t>Find </a:t>
                </a:r>
                <a14:m>
                  <m:oMath xmlns:m="http://schemas.openxmlformats.org/officeDocument/2006/math">
                    <m:r>
                      <a:rPr lang="en-GB" sz="2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600" dirty="0"/>
                  <a:t> </a:t>
                </a: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36BD7ADA-37CB-4F36-A616-962861D353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5155" y="910562"/>
                <a:ext cx="1798862" cy="492443"/>
              </a:xfrm>
              <a:prstGeom prst="rect">
                <a:avLst/>
              </a:prstGeom>
              <a:blipFill>
                <a:blip r:embed="rId5"/>
                <a:stretch>
                  <a:fillRect l="-6102" t="-9877" b="-320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13">
            <a:extLst>
              <a:ext uri="{FF2B5EF4-FFF2-40B4-BE49-F238E27FC236}">
                <a16:creationId xmlns:a16="http://schemas.microsoft.com/office/drawing/2014/main" id="{231E725E-6BF3-4271-8556-F2FF35B2D7F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25155" y="1934250"/>
            <a:ext cx="4505325" cy="341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2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4E0AFAC-C511-4828-8DA0-502EFF34EF3D}"/>
              </a:ext>
            </a:extLst>
          </p:cNvPr>
          <p:cNvSpPr txBox="1"/>
          <p:nvPr/>
        </p:nvSpPr>
        <p:spPr>
          <a:xfrm>
            <a:off x="417434" y="10793"/>
            <a:ext cx="543908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u="sng" dirty="0"/>
              <a:t>REFLECT, EXPECT, CHECK, EXPLAIN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2387C0E-09A5-4BC9-8714-0758C4773422}"/>
              </a:ext>
            </a:extLst>
          </p:cNvPr>
          <p:cNvCxnSpPr>
            <a:cxnSpLocks/>
          </p:cNvCxnSpPr>
          <p:nvPr/>
        </p:nvCxnSpPr>
        <p:spPr>
          <a:xfrm>
            <a:off x="6096000" y="10793"/>
            <a:ext cx="0" cy="6847207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D4913721-6D8C-417B-9133-8621D0C6A07E}"/>
              </a:ext>
            </a:extLst>
          </p:cNvPr>
          <p:cNvSpPr txBox="1"/>
          <p:nvPr/>
        </p:nvSpPr>
        <p:spPr>
          <a:xfrm>
            <a:off x="6467152" y="4773794"/>
            <a:ext cx="5371747" cy="18158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2800" dirty="0"/>
              <a:t>Reflect</a:t>
            </a:r>
            <a:endParaRPr lang="en-GB" sz="2800" u="sng" dirty="0"/>
          </a:p>
          <a:p>
            <a:pPr marL="514350" indent="-514350">
              <a:buAutoNum type="arabicPeriod"/>
            </a:pPr>
            <a:r>
              <a:rPr lang="en-GB" sz="2800" dirty="0"/>
              <a:t>Expect</a:t>
            </a:r>
          </a:p>
          <a:p>
            <a:pPr marL="514350" indent="-514350">
              <a:buAutoNum type="arabicPeriod"/>
            </a:pPr>
            <a:r>
              <a:rPr lang="en-GB" sz="2800" dirty="0"/>
              <a:t>Check</a:t>
            </a:r>
          </a:p>
          <a:p>
            <a:pPr marL="514350" indent="-514350">
              <a:buAutoNum type="arabicPeriod"/>
            </a:pPr>
            <a:r>
              <a:rPr lang="en-GB" sz="2800" dirty="0"/>
              <a:t>Explain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D0C4E4B7-E3CC-46AC-BD70-630949F0FB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908" y="2680900"/>
            <a:ext cx="4810896" cy="284178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1224B66-A1F4-45E1-ADCF-F6822E1DAB27}"/>
                  </a:ext>
                </a:extLst>
              </p:cNvPr>
              <p:cNvSpPr txBox="1"/>
              <p:nvPr/>
            </p:nvSpPr>
            <p:spPr>
              <a:xfrm>
                <a:off x="2486081" y="4368096"/>
                <a:ext cx="75983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40</m:t>
                          </m:r>
                        </m:e>
                        <m:sup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1224B66-A1F4-45E1-ADCF-F6822E1DAB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6081" y="4368096"/>
                <a:ext cx="759835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6E15325D-FB21-42C4-91D7-5A410EFB4D7E}"/>
                  </a:ext>
                </a:extLst>
              </p:cNvPr>
              <p:cNvSpPr txBox="1"/>
              <p:nvPr/>
            </p:nvSpPr>
            <p:spPr>
              <a:xfrm>
                <a:off x="1510721" y="3443536"/>
                <a:ext cx="75983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6E15325D-FB21-42C4-91D7-5A410EFB4D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0721" y="3443536"/>
                <a:ext cx="759835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72E828DD-B43A-478F-8FC0-695231E1CC21}"/>
                  </a:ext>
                </a:extLst>
              </p:cNvPr>
              <p:cNvSpPr txBox="1"/>
              <p:nvPr/>
            </p:nvSpPr>
            <p:spPr>
              <a:xfrm>
                <a:off x="2703438" y="5434896"/>
                <a:ext cx="75983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72E828DD-B43A-478F-8FC0-695231E1CC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3438" y="5434896"/>
                <a:ext cx="759835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C25F30EA-B66D-41D6-B845-5E377072F79A}"/>
                  </a:ext>
                </a:extLst>
              </p:cNvPr>
              <p:cNvSpPr txBox="1"/>
              <p:nvPr/>
            </p:nvSpPr>
            <p:spPr>
              <a:xfrm>
                <a:off x="4472944" y="3705146"/>
                <a:ext cx="75983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C25F30EA-B66D-41D6-B845-5E377072F7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2944" y="3705146"/>
                <a:ext cx="759835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AD11722-9A21-49CD-9B0F-E3B22E06DB7C}"/>
                  </a:ext>
                </a:extLst>
              </p:cNvPr>
              <p:cNvSpPr txBox="1"/>
              <p:nvPr/>
            </p:nvSpPr>
            <p:spPr>
              <a:xfrm>
                <a:off x="991206" y="1754701"/>
                <a:ext cx="1871695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600" dirty="0"/>
                  <a:t>Find </a:t>
                </a:r>
                <a14:m>
                  <m:oMath xmlns:m="http://schemas.openxmlformats.org/officeDocument/2006/math">
                    <m:r>
                      <a:rPr lang="en-GB" sz="2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600" dirty="0"/>
                  <a:t> </a:t>
                </a: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AD11722-9A21-49CD-9B0F-E3B22E06DB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1206" y="1754701"/>
                <a:ext cx="1871695" cy="492443"/>
              </a:xfrm>
              <a:prstGeom prst="rect">
                <a:avLst/>
              </a:prstGeom>
              <a:blipFill>
                <a:blip r:embed="rId7"/>
                <a:stretch>
                  <a:fillRect l="-5863" t="-9877" b="-308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4" name="Picture 23">
            <a:extLst>
              <a:ext uri="{FF2B5EF4-FFF2-40B4-BE49-F238E27FC236}">
                <a16:creationId xmlns:a16="http://schemas.microsoft.com/office/drawing/2014/main" id="{231FA0B0-90F7-4AED-98F5-74F6B377B6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7576" y="1247581"/>
            <a:ext cx="4810896" cy="284178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8F3E6AFB-AF70-47D3-BB3A-ECF829174DCA}"/>
                  </a:ext>
                </a:extLst>
              </p:cNvPr>
              <p:cNvSpPr txBox="1"/>
              <p:nvPr/>
            </p:nvSpPr>
            <p:spPr>
              <a:xfrm>
                <a:off x="8511370" y="2881719"/>
                <a:ext cx="75983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40</m:t>
                          </m:r>
                        </m:e>
                        <m:sup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8F3E6AFB-AF70-47D3-BB3A-ECF829174D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1370" y="2881719"/>
                <a:ext cx="759835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500D9F9-B088-458B-B423-9ECB5DF1530F}"/>
                  </a:ext>
                </a:extLst>
              </p:cNvPr>
              <p:cNvSpPr txBox="1"/>
              <p:nvPr/>
            </p:nvSpPr>
            <p:spPr>
              <a:xfrm>
                <a:off x="7460963" y="1957159"/>
                <a:ext cx="75983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500D9F9-B088-458B-B423-9ECB5DF153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0963" y="1957159"/>
                <a:ext cx="759835" cy="523220"/>
              </a:xfrm>
              <a:prstGeom prst="rect">
                <a:avLst/>
              </a:prstGeom>
              <a:blipFill>
                <a:blip r:embed="rId9"/>
                <a:stretch>
                  <a:fillRect r="-232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993A777C-94E9-4DAB-A70D-8630E8E280EA}"/>
                  </a:ext>
                </a:extLst>
              </p:cNvPr>
              <p:cNvSpPr txBox="1"/>
              <p:nvPr/>
            </p:nvSpPr>
            <p:spPr>
              <a:xfrm>
                <a:off x="8773107" y="3828772"/>
                <a:ext cx="75983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993A777C-94E9-4DAB-A70D-8630E8E280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73107" y="3828772"/>
                <a:ext cx="759835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82C52084-A9FB-4AD1-9BB8-4329B1119A9D}"/>
                  </a:ext>
                </a:extLst>
              </p:cNvPr>
              <p:cNvSpPr txBox="1"/>
              <p:nvPr/>
            </p:nvSpPr>
            <p:spPr>
              <a:xfrm>
                <a:off x="10498233" y="2218769"/>
                <a:ext cx="75983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82C52084-A9FB-4AD1-9BB8-4329B1119A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98233" y="2218769"/>
                <a:ext cx="759835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DCDBB593-375B-439E-AF02-C5822F3A6B30}"/>
                  </a:ext>
                </a:extLst>
              </p:cNvPr>
              <p:cNvSpPr txBox="1"/>
              <p:nvPr/>
            </p:nvSpPr>
            <p:spPr>
              <a:xfrm>
                <a:off x="7016495" y="268324"/>
                <a:ext cx="1871695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600" dirty="0"/>
                  <a:t>Find </a:t>
                </a:r>
                <a14:m>
                  <m:oMath xmlns:m="http://schemas.openxmlformats.org/officeDocument/2006/math">
                    <m:r>
                      <a:rPr lang="en-GB" sz="2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600" dirty="0"/>
                  <a:t> </a:t>
                </a: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DCDBB593-375B-439E-AF02-C5822F3A6B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6495" y="268324"/>
                <a:ext cx="1871695" cy="492443"/>
              </a:xfrm>
              <a:prstGeom prst="rect">
                <a:avLst/>
              </a:prstGeom>
              <a:blipFill>
                <a:blip r:embed="rId12"/>
                <a:stretch>
                  <a:fillRect l="-5863" t="-9877" b="-320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6039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>
            <a:extLst>
              <a:ext uri="{FF2B5EF4-FFF2-40B4-BE49-F238E27FC236}">
                <a16:creationId xmlns:a16="http://schemas.microsoft.com/office/drawing/2014/main" id="{037A75C3-6E5A-4958-BEC8-384BF6D028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8474" y="4179878"/>
            <a:ext cx="3535052" cy="265508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02AE1225-387D-4749-B6E4-2F49069CBE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505" y="4327113"/>
            <a:ext cx="3360895" cy="247169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3DB6408-60E3-4470-A7CA-9531659C19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30633" y="1470547"/>
            <a:ext cx="3149791" cy="227765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7CD9DA6-DC68-4D9B-B249-F22518365A78}"/>
              </a:ext>
            </a:extLst>
          </p:cNvPr>
          <p:cNvSpPr txBox="1"/>
          <p:nvPr/>
        </p:nvSpPr>
        <p:spPr>
          <a:xfrm>
            <a:off x="497965" y="236314"/>
            <a:ext cx="31497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u="sng" dirty="0"/>
              <a:t>COSINE RULE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7C8D15F-CC11-4A18-B4B4-2F128575FBDE}"/>
                  </a:ext>
                </a:extLst>
              </p:cNvPr>
              <p:cNvSpPr txBox="1"/>
              <p:nvPr/>
            </p:nvSpPr>
            <p:spPr>
              <a:xfrm>
                <a:off x="3840480" y="192792"/>
                <a:ext cx="8052185" cy="954107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For each triangle, find the missing length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800" i="1" dirty="0"/>
                  <a:t>, </a:t>
                </a:r>
                <a:r>
                  <a:rPr lang="en-GB" sz="2800" dirty="0"/>
                  <a:t>giving your answer to 1 decimal place (where appropriate)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7C8D15F-CC11-4A18-B4B4-2F128575FB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0480" y="192792"/>
                <a:ext cx="8052185" cy="954107"/>
              </a:xfrm>
              <a:prstGeom prst="rect">
                <a:avLst/>
              </a:prstGeom>
              <a:blipFill>
                <a:blip r:embed="rId5"/>
                <a:stretch>
                  <a:fillRect l="-1514" t="-6410" b="-179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7B178B6A-96A9-4F30-AB21-D53073C8BAB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8765" y="1429067"/>
            <a:ext cx="3149791" cy="236061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5F74BA0-E5AF-4882-A00E-0BA69E3C925B}"/>
              </a:ext>
            </a:extLst>
          </p:cNvPr>
          <p:cNvSpPr txBox="1"/>
          <p:nvPr/>
        </p:nvSpPr>
        <p:spPr>
          <a:xfrm>
            <a:off x="672844" y="1329431"/>
            <a:ext cx="5586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1.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4CA9190-B175-4E40-A2AD-E255F412D938}"/>
              </a:ext>
            </a:extLst>
          </p:cNvPr>
          <p:cNvSpPr txBox="1"/>
          <p:nvPr/>
        </p:nvSpPr>
        <p:spPr>
          <a:xfrm>
            <a:off x="4218684" y="1429067"/>
            <a:ext cx="5586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2.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D25BC5B-8B8C-4166-9209-27BAFAB2A8A1}"/>
              </a:ext>
            </a:extLst>
          </p:cNvPr>
          <p:cNvSpPr txBox="1"/>
          <p:nvPr/>
        </p:nvSpPr>
        <p:spPr>
          <a:xfrm>
            <a:off x="8164734" y="1395659"/>
            <a:ext cx="5586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3.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2EF0F57-BADF-4BCE-88BB-ED2F139549B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493446" y="1453626"/>
            <a:ext cx="3280724" cy="2360613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35247753-A31A-47AF-988A-70E3BDC52B82}"/>
              </a:ext>
            </a:extLst>
          </p:cNvPr>
          <p:cNvSpPr txBox="1"/>
          <p:nvPr/>
        </p:nvSpPr>
        <p:spPr>
          <a:xfrm>
            <a:off x="672844" y="4202918"/>
            <a:ext cx="5586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4.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53D2CAF-BEED-4CAE-A7C9-621D5ED66C3E}"/>
              </a:ext>
            </a:extLst>
          </p:cNvPr>
          <p:cNvSpPr txBox="1"/>
          <p:nvPr/>
        </p:nvSpPr>
        <p:spPr>
          <a:xfrm>
            <a:off x="4218684" y="4302554"/>
            <a:ext cx="5586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5.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7C6A146-E1A0-47F4-BBAF-3A370D0D36B4}"/>
              </a:ext>
            </a:extLst>
          </p:cNvPr>
          <p:cNvSpPr txBox="1"/>
          <p:nvPr/>
        </p:nvSpPr>
        <p:spPr>
          <a:xfrm>
            <a:off x="8164734" y="4269146"/>
            <a:ext cx="5586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6.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9A09DD25-49BC-4ED1-8B0E-D86D24413B9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493446" y="4269146"/>
            <a:ext cx="3381283" cy="249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569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79757FB3-A69D-4DC4-97E2-0A4C0BD135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458" y="3342439"/>
            <a:ext cx="3276258" cy="33059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F7D17C6-7777-4D21-A758-8466EDFB8E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18019" y="769206"/>
            <a:ext cx="3594639" cy="237381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B4EC3A1-623F-4E3C-BF6D-D7CED549B9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15338" y="646775"/>
            <a:ext cx="3686050" cy="2496249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DCB6D241-CE3D-4942-8327-2B24E08828D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0369" y="834093"/>
            <a:ext cx="3276257" cy="218650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35247753-A31A-47AF-988A-70E3BDC52B82}"/>
              </a:ext>
            </a:extLst>
          </p:cNvPr>
          <p:cNvSpPr txBox="1"/>
          <p:nvPr/>
        </p:nvSpPr>
        <p:spPr>
          <a:xfrm>
            <a:off x="632204" y="646918"/>
            <a:ext cx="5586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7.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53D2CAF-BEED-4CAE-A7C9-621D5ED66C3E}"/>
              </a:ext>
            </a:extLst>
          </p:cNvPr>
          <p:cNvSpPr txBox="1"/>
          <p:nvPr/>
        </p:nvSpPr>
        <p:spPr>
          <a:xfrm>
            <a:off x="4178044" y="746554"/>
            <a:ext cx="5586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8.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7C6A146-E1A0-47F4-BBAF-3A370D0D36B4}"/>
              </a:ext>
            </a:extLst>
          </p:cNvPr>
          <p:cNvSpPr txBox="1"/>
          <p:nvPr/>
        </p:nvSpPr>
        <p:spPr>
          <a:xfrm>
            <a:off x="8138682" y="746554"/>
            <a:ext cx="5586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9.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9650211-390F-43A3-BA0C-6E192C76076A}"/>
              </a:ext>
            </a:extLst>
          </p:cNvPr>
          <p:cNvSpPr txBox="1"/>
          <p:nvPr/>
        </p:nvSpPr>
        <p:spPr>
          <a:xfrm>
            <a:off x="661728" y="3242803"/>
            <a:ext cx="5586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10.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2DDC99C-6B82-456F-9CE4-15A434000CFC}"/>
              </a:ext>
            </a:extLst>
          </p:cNvPr>
          <p:cNvSpPr txBox="1"/>
          <p:nvPr/>
        </p:nvSpPr>
        <p:spPr>
          <a:xfrm>
            <a:off x="4207568" y="3342439"/>
            <a:ext cx="5586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11.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EEFB958-6A45-4D1D-A0A1-F8E454480ACF}"/>
              </a:ext>
            </a:extLst>
          </p:cNvPr>
          <p:cNvSpPr txBox="1"/>
          <p:nvPr/>
        </p:nvSpPr>
        <p:spPr>
          <a:xfrm>
            <a:off x="8168206" y="3342439"/>
            <a:ext cx="5586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12.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989C763-AEA7-49B6-94F5-B04563929C7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36719" y="3183633"/>
            <a:ext cx="3228008" cy="346478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B91A2E0-8423-4D4D-8908-08AFAE73BAC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26881" y="3183633"/>
            <a:ext cx="2926639" cy="3337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023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27CD9DA6-DC68-4D9B-B249-F22518365A78}"/>
              </a:ext>
            </a:extLst>
          </p:cNvPr>
          <p:cNvSpPr txBox="1"/>
          <p:nvPr/>
        </p:nvSpPr>
        <p:spPr>
          <a:xfrm>
            <a:off x="3521581" y="272890"/>
            <a:ext cx="31497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u="sng" dirty="0"/>
              <a:t>SOLUTIONS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158240" y="1280160"/>
                <a:ext cx="2840736" cy="51090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rabicPeriod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800" i="0" dirty="0" smtClean="0">
                        <a:latin typeface="Cambria Math" panose="02040503050406030204" pitchFamily="18" charset="0"/>
                      </a:rPr>
                      <m:t>x</m:t>
                    </m:r>
                    <m:r>
                      <a:rPr lang="en-GB" sz="2800" i="0" dirty="0" smtClean="0">
                        <a:latin typeface="Cambria Math" panose="02040503050406030204" pitchFamily="18" charset="0"/>
                      </a:rPr>
                      <m:t>=2.6</m:t>
                    </m:r>
                    <m:r>
                      <m:rPr>
                        <m:sty m:val="p"/>
                      </m:rPr>
                      <a:rPr lang="en-GB" sz="2800" i="0" dirty="0" smtClean="0">
                        <a:latin typeface="Cambria Math" panose="02040503050406030204" pitchFamily="18" charset="0"/>
                      </a:rPr>
                      <m:t>cm</m:t>
                    </m:r>
                  </m:oMath>
                </a14:m>
                <a:endParaRPr lang="en-GB" sz="2800" dirty="0"/>
              </a:p>
              <a:p>
                <a:pPr marL="342900" indent="-342900">
                  <a:buAutoNum type="arabicPeriod"/>
                </a:pPr>
                <a:endParaRPr lang="en-GB" sz="2800" dirty="0"/>
              </a:p>
              <a:p>
                <a:pPr marL="342900" indent="-342900">
                  <a:buFontTx/>
                  <a:buAutoNum type="arabicPeriod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800" i="0" dirty="0">
                        <a:latin typeface="Cambria Math" panose="02040503050406030204" pitchFamily="18" charset="0"/>
                      </a:rPr>
                      <m:t>x</m:t>
                    </m:r>
                    <m:r>
                      <a:rPr lang="en-GB" sz="2800" i="0" dirty="0">
                        <a:latin typeface="Cambria Math" panose="02040503050406030204" pitchFamily="18" charset="0"/>
                      </a:rPr>
                      <m:t>=2.6</m:t>
                    </m:r>
                    <m:r>
                      <m:rPr>
                        <m:sty m:val="p"/>
                      </m:rPr>
                      <a:rPr lang="en-GB" sz="2800" i="0" dirty="0">
                        <a:latin typeface="Cambria Math" panose="02040503050406030204" pitchFamily="18" charset="0"/>
                      </a:rPr>
                      <m:t>cm</m:t>
                    </m:r>
                  </m:oMath>
                </a14:m>
                <a:endParaRPr lang="en-GB" sz="2800" dirty="0"/>
              </a:p>
              <a:p>
                <a:pPr marL="342900" indent="-342900">
                  <a:buAutoNum type="arabicPeriod"/>
                </a:pPr>
                <a:endParaRPr lang="en-GB" sz="2800" dirty="0"/>
              </a:p>
              <a:p>
                <a:pPr marL="342900" indent="-342900">
                  <a:buFontTx/>
                  <a:buAutoNum type="arabicPeriod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800" i="0" dirty="0">
                        <a:latin typeface="Cambria Math" panose="02040503050406030204" pitchFamily="18" charset="0"/>
                      </a:rPr>
                      <m:t>x</m:t>
                    </m:r>
                    <m:r>
                      <a:rPr lang="en-GB" sz="2800" i="0" dirty="0">
                        <a:latin typeface="Cambria Math" panose="02040503050406030204" pitchFamily="18" charset="0"/>
                      </a:rPr>
                      <m:t>=3.6</m:t>
                    </m:r>
                    <m:r>
                      <m:rPr>
                        <m:sty m:val="p"/>
                      </m:rPr>
                      <a:rPr lang="en-GB" sz="2800" i="0" dirty="0">
                        <a:latin typeface="Cambria Math" panose="02040503050406030204" pitchFamily="18" charset="0"/>
                      </a:rPr>
                      <m:t>cm</m:t>
                    </m:r>
                  </m:oMath>
                </a14:m>
                <a:endParaRPr lang="en-GB" sz="2800" dirty="0"/>
              </a:p>
              <a:p>
                <a:pPr marL="342900" indent="-342900">
                  <a:buAutoNum type="arabicPeriod"/>
                </a:pPr>
                <a:endParaRPr lang="en-GB" sz="2800" dirty="0"/>
              </a:p>
              <a:p>
                <a:pPr marL="342900" indent="-342900">
                  <a:buFontTx/>
                  <a:buAutoNum type="arabicPeriod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800" i="0" dirty="0">
                        <a:latin typeface="Cambria Math" panose="02040503050406030204" pitchFamily="18" charset="0"/>
                      </a:rPr>
                      <m:t>x</m:t>
                    </m:r>
                    <m:r>
                      <a:rPr lang="en-GB" sz="2800" i="0" dirty="0">
                        <a:latin typeface="Cambria Math" panose="02040503050406030204" pitchFamily="18" charset="0"/>
                      </a:rPr>
                      <m:t>=5.3</m:t>
                    </m:r>
                    <m:r>
                      <m:rPr>
                        <m:sty m:val="p"/>
                      </m:rPr>
                      <a:rPr lang="en-GB" sz="2800" i="0" dirty="0">
                        <a:latin typeface="Cambria Math" panose="02040503050406030204" pitchFamily="18" charset="0"/>
                      </a:rPr>
                      <m:t>cm</m:t>
                    </m:r>
                  </m:oMath>
                </a14:m>
                <a:endParaRPr lang="en-GB" sz="2800" dirty="0"/>
              </a:p>
              <a:p>
                <a:pPr marL="342900" indent="-342900">
                  <a:buAutoNum type="arabicPeriod"/>
                </a:pPr>
                <a:endParaRPr lang="en-GB" sz="2800" dirty="0"/>
              </a:p>
              <a:p>
                <a:pPr marL="342900" indent="-342900">
                  <a:buFontTx/>
                  <a:buAutoNum type="arabicPeriod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800" i="0" dirty="0">
                        <a:latin typeface="Cambria Math" panose="02040503050406030204" pitchFamily="18" charset="0"/>
                      </a:rPr>
                      <m:t>x</m:t>
                    </m:r>
                    <m:r>
                      <a:rPr lang="en-GB" sz="2800" i="0" dirty="0">
                        <a:latin typeface="Cambria Math" panose="02040503050406030204" pitchFamily="18" charset="0"/>
                      </a:rPr>
                      <m:t>=5.3</m:t>
                    </m:r>
                    <m:r>
                      <m:rPr>
                        <m:sty m:val="p"/>
                      </m:rPr>
                      <a:rPr lang="en-GB" sz="2800" i="0" dirty="0">
                        <a:latin typeface="Cambria Math" panose="02040503050406030204" pitchFamily="18" charset="0"/>
                      </a:rPr>
                      <m:t>cm</m:t>
                    </m:r>
                  </m:oMath>
                </a14:m>
                <a:endParaRPr lang="en-GB" sz="2800" dirty="0"/>
              </a:p>
              <a:p>
                <a:pPr marL="342900" indent="-342900">
                  <a:buAutoNum type="arabicPeriod"/>
                </a:pPr>
                <a:endParaRPr lang="en-GB" sz="2800" dirty="0"/>
              </a:p>
              <a:p>
                <a:pPr marL="342900" indent="-342900">
                  <a:buFontTx/>
                  <a:buAutoNum type="arabicPeriod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800" i="0" dirty="0">
                        <a:latin typeface="Cambria Math" panose="02040503050406030204" pitchFamily="18" charset="0"/>
                      </a:rPr>
                      <m:t>x</m:t>
                    </m:r>
                    <m:r>
                      <a:rPr lang="en-GB" sz="2800" i="0" dirty="0">
                        <a:latin typeface="Cambria Math" panose="02040503050406030204" pitchFamily="18" charset="0"/>
                      </a:rPr>
                      <m:t>=4.4</m:t>
                    </m:r>
                    <m:r>
                      <m:rPr>
                        <m:sty m:val="p"/>
                      </m:rPr>
                      <a:rPr lang="en-GB" sz="2800" i="0" dirty="0">
                        <a:latin typeface="Cambria Math" panose="02040503050406030204" pitchFamily="18" charset="0"/>
                      </a:rPr>
                      <m:t>cm</m:t>
                    </m:r>
                  </m:oMath>
                </a14:m>
                <a:endParaRPr lang="en-GB" dirty="0"/>
              </a:p>
              <a:p>
                <a:pPr marL="342900" indent="-342900">
                  <a:buAutoNum type="arabicPeriod"/>
                </a:pPr>
                <a:endParaRPr lang="en-GB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8240" y="1280160"/>
                <a:ext cx="2840736" cy="510909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431536" y="1280160"/>
                <a:ext cx="5236464" cy="48320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AutoNum type="arabicPeriod" startAt="7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800" i="0" dirty="0" smtClean="0">
                        <a:latin typeface="Cambria Math" panose="02040503050406030204" pitchFamily="18" charset="0"/>
                      </a:rPr>
                      <m:t>x</m:t>
                    </m:r>
                    <m:r>
                      <a:rPr lang="en-GB" sz="2800" i="0" dirty="0" smtClean="0">
                        <a:latin typeface="Cambria Math" panose="02040503050406030204" pitchFamily="18" charset="0"/>
                      </a:rPr>
                      <m:t>=4.4</m:t>
                    </m:r>
                    <m:r>
                      <m:rPr>
                        <m:sty m:val="p"/>
                      </m:rPr>
                      <a:rPr lang="en-GB" sz="2800" i="0" dirty="0" smtClean="0">
                        <a:latin typeface="Cambria Math" panose="02040503050406030204" pitchFamily="18" charset="0"/>
                      </a:rPr>
                      <m:t>cm</m:t>
                    </m:r>
                  </m:oMath>
                </a14:m>
                <a:endParaRPr lang="en-GB" sz="2800" i="0" dirty="0">
                  <a:latin typeface="Cambria Math" panose="02040503050406030204" pitchFamily="18" charset="0"/>
                </a:endParaRPr>
              </a:p>
              <a:p>
                <a:pPr marL="514350" indent="-514350">
                  <a:buAutoNum type="arabicPeriod" startAt="7"/>
                </a:pPr>
                <a:endParaRPr lang="en-GB" sz="2800" i="0" dirty="0">
                  <a:latin typeface="Cambria Math" panose="02040503050406030204" pitchFamily="18" charset="0"/>
                </a:endParaRPr>
              </a:p>
              <a:p>
                <a:pPr marL="514350" indent="-514350">
                  <a:buAutoNum type="arabicPeriod" startAt="7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800" i="0" dirty="0">
                        <a:latin typeface="Cambria Math" panose="02040503050406030204" pitchFamily="18" charset="0"/>
                      </a:rPr>
                      <m:t>x</m:t>
                    </m:r>
                    <m:r>
                      <a:rPr lang="en-GB" sz="2800" i="0" dirty="0">
                        <a:latin typeface="Cambria Math" panose="02040503050406030204" pitchFamily="18" charset="0"/>
                      </a:rPr>
                      <m:t>=4.9</m:t>
                    </m:r>
                    <m:r>
                      <m:rPr>
                        <m:sty m:val="p"/>
                      </m:rPr>
                      <a:rPr lang="en-GB" sz="2800" i="0" dirty="0">
                        <a:latin typeface="Cambria Math" panose="02040503050406030204" pitchFamily="18" charset="0"/>
                      </a:rPr>
                      <m:t>cm</m:t>
                    </m:r>
                  </m:oMath>
                </a14:m>
                <a:endParaRPr lang="en-GB" sz="2800" i="0" dirty="0">
                  <a:latin typeface="Cambria Math" panose="02040503050406030204" pitchFamily="18" charset="0"/>
                </a:endParaRPr>
              </a:p>
              <a:p>
                <a:pPr marL="514350" indent="-514350">
                  <a:buAutoNum type="arabicPeriod" startAt="7"/>
                </a:pPr>
                <a:endParaRPr lang="en-GB" sz="2800" i="0" dirty="0">
                  <a:latin typeface="Cambria Math" panose="02040503050406030204" pitchFamily="18" charset="0"/>
                </a:endParaRPr>
              </a:p>
              <a:p>
                <a:pPr marL="514350" indent="-514350">
                  <a:buAutoNum type="arabicPeriod" startAt="7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800" i="0" dirty="0">
                        <a:latin typeface="Cambria Math" panose="02040503050406030204" pitchFamily="18" charset="0"/>
                      </a:rPr>
                      <m:t>x</m:t>
                    </m:r>
                    <m:r>
                      <a:rPr lang="en-GB" sz="2800" i="0" dirty="0">
                        <a:latin typeface="Cambria Math" panose="02040503050406030204" pitchFamily="18" charset="0"/>
                      </a:rPr>
                      <m:t>=4.7</m:t>
                    </m:r>
                    <m:r>
                      <m:rPr>
                        <m:sty m:val="p"/>
                      </m:rPr>
                      <a:rPr lang="en-GB" sz="2800" i="0" dirty="0">
                        <a:latin typeface="Cambria Math" panose="02040503050406030204" pitchFamily="18" charset="0"/>
                      </a:rPr>
                      <m:t>cm</m:t>
                    </m:r>
                  </m:oMath>
                </a14:m>
                <a:endParaRPr lang="en-GB" sz="2800" i="0" dirty="0">
                  <a:latin typeface="Cambria Math" panose="02040503050406030204" pitchFamily="18" charset="0"/>
                </a:endParaRPr>
              </a:p>
              <a:p>
                <a:pPr marL="514350" indent="-514350">
                  <a:buAutoNum type="arabicPeriod" startAt="7"/>
                </a:pPr>
                <a:endParaRPr lang="en-GB" sz="2800" i="0" dirty="0">
                  <a:latin typeface="Cambria Math" panose="02040503050406030204" pitchFamily="18" charset="0"/>
                </a:endParaRPr>
              </a:p>
              <a:p>
                <a:pPr marL="514350" indent="-514350">
                  <a:buAutoNum type="arabicPeriod" startAt="7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800" i="0" dirty="0">
                        <a:latin typeface="Cambria Math" panose="02040503050406030204" pitchFamily="18" charset="0"/>
                      </a:rPr>
                      <m:t>x</m:t>
                    </m:r>
                    <m:r>
                      <a:rPr lang="en-GB" sz="2800" i="0" dirty="0">
                        <a:latin typeface="Cambria Math" panose="02040503050406030204" pitchFamily="18" charset="0"/>
                      </a:rPr>
                      <m:t>=46.8</m:t>
                    </m:r>
                    <m:r>
                      <m:rPr>
                        <m:sty m:val="p"/>
                      </m:rPr>
                      <a:rPr lang="en-GB" sz="2800" i="0" dirty="0">
                        <a:latin typeface="Cambria Math" panose="02040503050406030204" pitchFamily="18" charset="0"/>
                      </a:rPr>
                      <m:t>cm</m:t>
                    </m:r>
                  </m:oMath>
                </a14:m>
                <a:endParaRPr lang="en-GB" sz="2800" i="0" dirty="0">
                  <a:latin typeface="Cambria Math" panose="02040503050406030204" pitchFamily="18" charset="0"/>
                </a:endParaRPr>
              </a:p>
              <a:p>
                <a:pPr marL="514350" indent="-514350">
                  <a:buAutoNum type="arabicPeriod" startAt="7"/>
                </a:pPr>
                <a:endParaRPr lang="en-GB" sz="2800" i="0" dirty="0">
                  <a:latin typeface="Cambria Math" panose="02040503050406030204" pitchFamily="18" charset="0"/>
                </a:endParaRPr>
              </a:p>
              <a:p>
                <a:pPr marL="514350" indent="-514350">
                  <a:buAutoNum type="arabicPeriod" startAt="7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800" i="0" dirty="0">
                        <a:latin typeface="Cambria Math" panose="02040503050406030204" pitchFamily="18" charset="0"/>
                      </a:rPr>
                      <m:t>x</m:t>
                    </m:r>
                    <m:r>
                      <a:rPr lang="en-GB" sz="2800" i="0" dirty="0">
                        <a:latin typeface="Cambria Math" panose="02040503050406030204" pitchFamily="18" charset="0"/>
                      </a:rPr>
                      <m:t>=57.9</m:t>
                    </m:r>
                    <m:r>
                      <m:rPr>
                        <m:sty m:val="p"/>
                      </m:rPr>
                      <a:rPr lang="en-GB" sz="2800" i="0" dirty="0">
                        <a:latin typeface="Cambria Math" panose="02040503050406030204" pitchFamily="18" charset="0"/>
                      </a:rPr>
                      <m:t>cm</m:t>
                    </m:r>
                  </m:oMath>
                </a14:m>
                <a:endParaRPr lang="en-GB" sz="2800" i="0" dirty="0">
                  <a:latin typeface="Cambria Math" panose="02040503050406030204" pitchFamily="18" charset="0"/>
                </a:endParaRPr>
              </a:p>
              <a:p>
                <a:pPr marL="514350" indent="-514350">
                  <a:buAutoNum type="arabicPeriod" startAt="7"/>
                </a:pPr>
                <a:endParaRPr lang="en-GB" sz="2800" i="0" dirty="0">
                  <a:latin typeface="Cambria Math" panose="02040503050406030204" pitchFamily="18" charset="0"/>
                </a:endParaRPr>
              </a:p>
              <a:p>
                <a:pPr marL="514350" indent="-514350">
                  <a:buAutoNum type="arabicPeriod" startAt="7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800" i="0" dirty="0" smtClean="0">
                        <a:latin typeface="Cambria Math" panose="02040503050406030204" pitchFamily="18" charset="0"/>
                      </a:rPr>
                      <m:t>N</m:t>
                    </m:r>
                    <m:r>
                      <m:rPr>
                        <m:sty m:val="p"/>
                      </m:rPr>
                      <a:rPr lang="en-GB" sz="2800" b="0" i="0" dirty="0" smtClean="0">
                        <a:latin typeface="Cambria Math" panose="02040503050406030204" pitchFamily="18" charset="0"/>
                      </a:rPr>
                      <m:t>ot</m:t>
                    </m:r>
                    <m:r>
                      <a:rPr lang="en-GB" sz="2800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800" b="0" i="0" dirty="0" smtClean="0">
                        <a:latin typeface="Cambria Math" panose="02040503050406030204" pitchFamily="18" charset="0"/>
                      </a:rPr>
                      <m:t>possible</m:t>
                    </m:r>
                    <m:r>
                      <a:rPr lang="en-GB" sz="2800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800" b="0" i="0" dirty="0" smtClean="0">
                        <a:latin typeface="Cambria Math" panose="02040503050406030204" pitchFamily="18" charset="0"/>
                      </a:rPr>
                      <m:t>with</m:t>
                    </m:r>
                    <m:r>
                      <a:rPr lang="en-GB" sz="2800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800" b="0" i="0" dirty="0" smtClean="0">
                        <a:latin typeface="Cambria Math" panose="02040503050406030204" pitchFamily="18" charset="0"/>
                      </a:rPr>
                      <m:t>cosine</m:t>
                    </m:r>
                    <m:r>
                      <a:rPr lang="en-GB" sz="2800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800" b="0" i="0" dirty="0" smtClean="0">
                        <a:latin typeface="Cambria Math" panose="02040503050406030204" pitchFamily="18" charset="0"/>
                      </a:rPr>
                      <m:t>rule</m:t>
                    </m:r>
                    <m:r>
                      <a:rPr lang="en-GB" sz="2800" b="0" i="0" dirty="0" smtClean="0">
                        <a:latin typeface="Cambria Math" panose="02040503050406030204" pitchFamily="18" charset="0"/>
                      </a:rPr>
                      <m:t>!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1536" y="1280160"/>
                <a:ext cx="5236464" cy="483209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709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123</Words>
  <Application>Microsoft Office PowerPoint</Application>
  <PresentationFormat>Widescreen</PresentationFormat>
  <Paragraphs>57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Williamson</dc:creator>
  <cp:lastModifiedBy>Craig Barton</cp:lastModifiedBy>
  <cp:revision>5</cp:revision>
  <dcterms:created xsi:type="dcterms:W3CDTF">2020-03-12T22:03:44Z</dcterms:created>
  <dcterms:modified xsi:type="dcterms:W3CDTF">2020-03-17T08:38:31Z</dcterms:modified>
</cp:coreProperties>
</file>