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6" r:id="rId4"/>
    <p:sldId id="294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Ratios and Line Segments: 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615774" y="3870057"/>
                <a:ext cx="7915810" cy="1468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point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on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line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so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lengths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AS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SB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are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2:1.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lvl="0" algn="r">
                  <a:defRPr/>
                </a:pPr>
                <a:endParaRPr lang="en-GB" sz="2400" dirty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Cambria Math" panose="02040503050406030204" pitchFamily="18" charset="0"/>
                  </a:rPr>
                  <a:t>If A = (2,7) and B = (8,22) then find the coordinates of S.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74" y="3870057"/>
                <a:ext cx="7915810" cy="1468800"/>
              </a:xfrm>
              <a:prstGeom prst="rect">
                <a:avLst/>
              </a:prstGeom>
              <a:blipFill>
                <a:blip r:embed="rId7"/>
                <a:stretch>
                  <a:fillRect l="-2309" r="-154" b="-112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02430" y="690787"/>
                <a:ext cx="4009806" cy="13722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point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is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on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line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AB</m:t>
                      </m:r>
                      <m:r>
                        <m:rPr>
                          <m:nor/>
                        </m:rPr>
                        <a:rPr lang="en-GB" i="0"/>
                        <m:t>, </m:t>
                      </m:r>
                      <m:r>
                        <m:rPr>
                          <m:nor/>
                        </m:rPr>
                        <a:rPr lang="en-GB" i="0"/>
                        <m:t>so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that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lengths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AS</m:t>
                      </m:r>
                      <m:r>
                        <m:rPr>
                          <m:nor/>
                        </m:rPr>
                        <a:rPr lang="en-GB" i="0"/>
                        <m:t>:</m:t>
                      </m:r>
                      <m:r>
                        <m:rPr>
                          <m:nor/>
                        </m:rPr>
                        <a:rPr lang="en-GB" i="0"/>
                        <m:t>SB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are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in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ratio</m:t>
                      </m:r>
                      <m:r>
                        <m:rPr>
                          <m:nor/>
                        </m:rPr>
                        <a:rPr lang="en-GB" i="0"/>
                        <m:t> 2:1.</m:t>
                      </m:r>
                    </m:oMath>
                  </m:oMathPara>
                </a14:m>
                <a:endParaRPr lang="en-GB" i="0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If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</m:t>
                      </m:r>
                      <m:r>
                        <m:rPr>
                          <m:nor/>
                        </m:rPr>
                        <a:rPr lang="en-GB"/>
                        <m:t> = (2,7) </m:t>
                      </m:r>
                      <m:r>
                        <m:rPr>
                          <m:nor/>
                        </m:rPr>
                        <a:rPr lang="en-GB"/>
                        <m:t>and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B</m:t>
                      </m:r>
                      <m:r>
                        <m:rPr>
                          <m:nor/>
                        </m:rPr>
                        <a:rPr lang="en-GB"/>
                        <m:t> = (8,22) </m:t>
                      </m:r>
                      <m:r>
                        <m:rPr>
                          <m:nor/>
                        </m:rPr>
                        <a:rPr lang="en-GB"/>
                        <m:t>then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find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coordinates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of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S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30" y="690787"/>
                <a:ext cx="4009806" cy="1372299"/>
              </a:xfrm>
              <a:prstGeom prst="rect">
                <a:avLst/>
              </a:prstGeom>
              <a:blipFill>
                <a:blip r:embed="rId2"/>
                <a:stretch>
                  <a:fillRect l="-2584"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mrbonemaths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12F32C-ABFF-4157-958D-CBB357588522}"/>
                  </a:ext>
                </a:extLst>
              </p:cNvPr>
              <p:cNvSpPr txBox="1"/>
              <p:nvPr/>
            </p:nvSpPr>
            <p:spPr>
              <a:xfrm>
                <a:off x="4600449" y="690787"/>
                <a:ext cx="4009806" cy="1649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point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is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on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line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AB</m:t>
                      </m:r>
                      <m:r>
                        <m:rPr>
                          <m:nor/>
                        </m:rPr>
                        <a:rPr lang="en-GB"/>
                        <m:t>, </m:t>
                      </m:r>
                      <m:r>
                        <m:rPr>
                          <m:nor/>
                        </m:rPr>
                        <a:rPr lang="en-GB"/>
                        <m:t>so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that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lengths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AS</m:t>
                      </m:r>
                      <m:r>
                        <m:rPr>
                          <m:nor/>
                        </m:rPr>
                        <a:rPr lang="en-GB"/>
                        <m:t>:</m:t>
                      </m:r>
                      <m:r>
                        <m:rPr>
                          <m:nor/>
                        </m:rPr>
                        <a:rPr lang="en-GB"/>
                        <m:t>SB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are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in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ratio</m:t>
                      </m:r>
                      <m:r>
                        <m:rPr>
                          <m:nor/>
                        </m:rPr>
                        <a:rPr lang="en-GB"/>
                        <m:t> 2:1.</m:t>
                      </m:r>
                    </m:oMath>
                  </m:oMathPara>
                </a14:m>
                <a:endParaRPr lang="en-GB" dirty="0"/>
              </a:p>
              <a:p>
                <a:pPr lvl="0">
                  <a:defRPr/>
                </a:pPr>
                <a:endParaRPr lang="en-GB" i="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i="0"/>
                        <m:t>If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</m:t>
                      </m:r>
                      <m:r>
                        <m:rPr>
                          <m:nor/>
                        </m:rPr>
                        <a:rPr lang="en-GB" i="0"/>
                        <m:t> = (1,3) </m:t>
                      </m:r>
                      <m:r>
                        <m:rPr>
                          <m:nor/>
                        </m:rPr>
                        <a:rPr lang="en-GB" i="0"/>
                        <m:t>and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B</m:t>
                      </m:r>
                      <m:r>
                        <m:rPr>
                          <m:nor/>
                        </m:rPr>
                        <a:rPr lang="en-GB" i="0"/>
                        <m:t> = (13,12) </m:t>
                      </m:r>
                      <m:r>
                        <m:rPr>
                          <m:nor/>
                        </m:rPr>
                        <a:rPr lang="en-GB" i="0"/>
                        <m:t>then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find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coordinates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of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S</m:t>
                      </m:r>
                      <m:r>
                        <m:rPr>
                          <m:nor/>
                        </m:rPr>
                        <a:rPr lang="en-GB" i="0"/>
                        <m:t>.</m:t>
                      </m:r>
                    </m:oMath>
                  </m:oMathPara>
                </a14:m>
                <a:endParaRPr dirty="0"/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12F32C-ABFF-4157-958D-CBB357588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449" y="690787"/>
                <a:ext cx="4009806" cy="1649298"/>
              </a:xfrm>
              <a:prstGeom prst="rect">
                <a:avLst/>
              </a:prstGeom>
              <a:blipFill>
                <a:blip r:embed="rId3"/>
                <a:stretch>
                  <a:fillRect l="-2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02430" y="690787"/>
                <a:ext cx="4009806" cy="1741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point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is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on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line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AB</m:t>
                      </m:r>
                      <m:r>
                        <m:rPr>
                          <m:nor/>
                        </m:rPr>
                        <a:rPr lang="en-GB" i="0"/>
                        <m:t>, </m:t>
                      </m:r>
                      <m:r>
                        <m:rPr>
                          <m:nor/>
                        </m:rPr>
                        <a:rPr lang="en-GB" i="0"/>
                        <m:t>so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that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lengths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AS</m:t>
                      </m:r>
                      <m:r>
                        <m:rPr>
                          <m:nor/>
                        </m:rPr>
                        <a:rPr lang="en-GB" i="0"/>
                        <m:t>:</m:t>
                      </m:r>
                      <m:r>
                        <m:rPr>
                          <m:nor/>
                        </m:rPr>
                        <a:rPr lang="en-GB" i="0"/>
                        <m:t>SB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are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in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ratio</m:t>
                      </m:r>
                      <m:r>
                        <m:rPr>
                          <m:nor/>
                        </m:rPr>
                        <a:rPr lang="en-GB" i="0"/>
                        <m:t> 3:2.</m:t>
                      </m:r>
                    </m:oMath>
                  </m:oMathPara>
                </a14:m>
                <a:endParaRPr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If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</m:t>
                      </m:r>
                      <m:r>
                        <m:rPr>
                          <m:nor/>
                        </m:rPr>
                        <a:rPr lang="en-GB"/>
                        <m:t> = (4,26) </m:t>
                      </m:r>
                      <m:r>
                        <m:rPr>
                          <m:nor/>
                        </m:rPr>
                        <a:rPr lang="en-GB"/>
                        <m:t>and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B</m:t>
                      </m:r>
                      <m:r>
                        <m:rPr>
                          <m:nor/>
                        </m:rPr>
                        <a:rPr lang="en-GB"/>
                        <m:t> = (24,11) </m:t>
                      </m:r>
                      <m:r>
                        <m:rPr>
                          <m:nor/>
                        </m:rPr>
                        <a:rPr lang="en-GB"/>
                        <m:t>then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find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coordinates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of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S</m:t>
                      </m:r>
                    </m:oMath>
                  </m:oMathPara>
                </a14:m>
                <a:endParaRPr dirty="0"/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30" y="690787"/>
                <a:ext cx="4009806" cy="1741631"/>
              </a:xfrm>
              <a:prstGeom prst="rect">
                <a:avLst/>
              </a:prstGeom>
              <a:blipFill>
                <a:blip r:embed="rId2"/>
                <a:stretch>
                  <a:fillRect l="-2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mrbonemaths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12F32C-ABFF-4157-958D-CBB357588522}"/>
                  </a:ext>
                </a:extLst>
              </p:cNvPr>
              <p:cNvSpPr txBox="1"/>
              <p:nvPr/>
            </p:nvSpPr>
            <p:spPr>
              <a:xfrm>
                <a:off x="4600449" y="630827"/>
                <a:ext cx="4009806" cy="1741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point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is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on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line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AB</m:t>
                      </m:r>
                      <m:r>
                        <m:rPr>
                          <m:nor/>
                        </m:rPr>
                        <a:rPr lang="en-GB"/>
                        <m:t>, </m:t>
                      </m:r>
                      <m:r>
                        <m:rPr>
                          <m:nor/>
                        </m:rPr>
                        <a:rPr lang="en-GB"/>
                        <m:t>so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that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lengths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AS</m:t>
                      </m:r>
                      <m:r>
                        <m:rPr>
                          <m:nor/>
                        </m:rPr>
                        <a:rPr lang="en-GB"/>
                        <m:t>:</m:t>
                      </m:r>
                      <m:r>
                        <m:rPr>
                          <m:nor/>
                        </m:rPr>
                        <a:rPr lang="en-GB"/>
                        <m:t>SB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are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in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the</m:t>
                      </m:r>
                      <m:r>
                        <m:rPr>
                          <m:nor/>
                        </m:rPr>
                        <a:rPr lang="en-GB"/>
                        <m:t> </m:t>
                      </m:r>
                      <m:r>
                        <m:rPr>
                          <m:nor/>
                        </m:rPr>
                        <a:rPr lang="en-GB"/>
                        <m:t>ratio</m:t>
                      </m:r>
                      <m:r>
                        <m:rPr>
                          <m:nor/>
                        </m:rPr>
                        <a:rPr lang="en-GB"/>
                        <m:t> 3:2.</m:t>
                      </m:r>
                    </m:oMath>
                  </m:oMathPara>
                </a14:m>
                <a:endParaRPr lang="en-GB" dirty="0"/>
              </a:p>
              <a:p>
                <a:pPr lvl="0">
                  <a:defRPr/>
                </a:pPr>
                <a:endParaRPr lang="en-GB" i="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i="0"/>
                        <m:t>If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A</m:t>
                      </m:r>
                      <m:r>
                        <m:rPr>
                          <m:nor/>
                        </m:rPr>
                        <a:rPr lang="en-GB" i="0"/>
                        <m:t> = (21,3) </m:t>
                      </m:r>
                      <m:r>
                        <m:rPr>
                          <m:nor/>
                        </m:rPr>
                        <a:rPr lang="en-GB" i="0"/>
                        <m:t>and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B</m:t>
                      </m:r>
                      <m:r>
                        <m:rPr>
                          <m:nor/>
                        </m:rPr>
                        <a:rPr lang="en-GB" i="0"/>
                        <m:t> = (6,33) </m:t>
                      </m:r>
                      <m:r>
                        <m:rPr>
                          <m:nor/>
                        </m:rPr>
                        <a:rPr lang="en-GB" i="0"/>
                        <m:t>then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find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the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coordinates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of</m:t>
                      </m:r>
                      <m:r>
                        <m:rPr>
                          <m:nor/>
                        </m:rPr>
                        <a:rPr lang="en-GB" i="0"/>
                        <m:t> </m:t>
                      </m:r>
                      <m:r>
                        <m:rPr>
                          <m:nor/>
                        </m:rPr>
                        <a:rPr lang="en-GB" i="0"/>
                        <m:t>S</m:t>
                      </m:r>
                      <m:r>
                        <m:rPr>
                          <m:nor/>
                        </m:rPr>
                        <a:rPr lang="en-GB" i="0"/>
                        <m:t>.</m:t>
                      </m:r>
                    </m:oMath>
                  </m:oMathPara>
                </a14:m>
                <a:endParaRPr dirty="0"/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12F32C-ABFF-4157-958D-CBB357588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449" y="630827"/>
                <a:ext cx="4009806" cy="1741631"/>
              </a:xfrm>
              <a:prstGeom prst="rect">
                <a:avLst/>
              </a:prstGeom>
              <a:blipFill>
                <a:blip r:embed="rId3"/>
                <a:stretch>
                  <a:fillRect l="-2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25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mrbonemaths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2D6BA2-4DF5-46A1-B637-04C4FDB49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08918"/>
              </p:ext>
            </p:extLst>
          </p:nvPr>
        </p:nvGraphicFramePr>
        <p:xfrm>
          <a:off x="389755" y="1040049"/>
          <a:ext cx="6360180" cy="5660003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590045">
                  <a:extLst>
                    <a:ext uri="{9D8B030D-6E8A-4147-A177-3AD203B41FA5}">
                      <a16:colId xmlns:a16="http://schemas.microsoft.com/office/drawing/2014/main" val="3070543548"/>
                    </a:ext>
                  </a:extLst>
                </a:gridCol>
                <a:gridCol w="1590045">
                  <a:extLst>
                    <a:ext uri="{9D8B030D-6E8A-4147-A177-3AD203B41FA5}">
                      <a16:colId xmlns:a16="http://schemas.microsoft.com/office/drawing/2014/main" val="3869560536"/>
                    </a:ext>
                  </a:extLst>
                </a:gridCol>
                <a:gridCol w="1590045">
                  <a:extLst>
                    <a:ext uri="{9D8B030D-6E8A-4147-A177-3AD203B41FA5}">
                      <a16:colId xmlns:a16="http://schemas.microsoft.com/office/drawing/2014/main" val="1009959420"/>
                    </a:ext>
                  </a:extLst>
                </a:gridCol>
                <a:gridCol w="1590045">
                  <a:extLst>
                    <a:ext uri="{9D8B030D-6E8A-4147-A177-3AD203B41FA5}">
                      <a16:colId xmlns:a16="http://schemas.microsoft.com/office/drawing/2014/main" val="3386369742"/>
                    </a:ext>
                  </a:extLst>
                </a:gridCol>
              </a:tblGrid>
              <a:tr h="45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Ratio AX:XB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Point 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Point X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Point B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2977569733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2:1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(2,4)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(8,16)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1849898689"/>
                  </a:ext>
                </a:extLst>
              </a:tr>
              <a:tr h="45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4:2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(2,4)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(8,16)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2077118206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1:2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(2,4)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(8,16)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1044296326"/>
                  </a:ext>
                </a:extLst>
              </a:tr>
              <a:tr h="45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1:2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(2,4)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(8,16)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418133351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1:2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(2,4)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(8,16)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2033440750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(2,4)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(8,16)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(26,52)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641693791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(26,52)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(8,16)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(2,4)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1155465787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(13,26)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(4,8)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(1,2)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3806061271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3:1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(4,7)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(0,1)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3789294759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4:1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(4,7)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(0,1)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1434923576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5:1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(4,7)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(0,1)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3212709579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1:1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(4,7)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(0,1)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2" marR="55912" marT="0" marB="0" anchor="ctr"/>
                </a:tc>
                <a:extLst>
                  <a:ext uri="{0D108BD9-81ED-4DB2-BD59-A6C34878D82A}">
                    <a16:rowId xmlns:a16="http://schemas.microsoft.com/office/drawing/2014/main" val="204100376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91AC6AB-CD91-4810-BF9E-1B7AE4423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4" y="3693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Ratios and Line Segments: Problem Solving and Reasoning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X is a point on the line AB such that AX:XB is in the ratio shown. 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the missing gaps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mrbonemaths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2D6BA2-4DF5-46A1-B637-04C4FDB49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66836"/>
              </p:ext>
            </p:extLst>
          </p:nvPr>
        </p:nvGraphicFramePr>
        <p:xfrm>
          <a:off x="389755" y="1040049"/>
          <a:ext cx="6360180" cy="5660003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590045">
                  <a:extLst>
                    <a:ext uri="{9D8B030D-6E8A-4147-A177-3AD203B41FA5}">
                      <a16:colId xmlns:a16="http://schemas.microsoft.com/office/drawing/2014/main" val="3070543548"/>
                    </a:ext>
                  </a:extLst>
                </a:gridCol>
                <a:gridCol w="1590045">
                  <a:extLst>
                    <a:ext uri="{9D8B030D-6E8A-4147-A177-3AD203B41FA5}">
                      <a16:colId xmlns:a16="http://schemas.microsoft.com/office/drawing/2014/main" val="3869560536"/>
                    </a:ext>
                  </a:extLst>
                </a:gridCol>
                <a:gridCol w="1590045">
                  <a:extLst>
                    <a:ext uri="{9D8B030D-6E8A-4147-A177-3AD203B41FA5}">
                      <a16:colId xmlns:a16="http://schemas.microsoft.com/office/drawing/2014/main" val="1009959420"/>
                    </a:ext>
                  </a:extLst>
                </a:gridCol>
                <a:gridCol w="1590045">
                  <a:extLst>
                    <a:ext uri="{9D8B030D-6E8A-4147-A177-3AD203B41FA5}">
                      <a16:colId xmlns:a16="http://schemas.microsoft.com/office/drawing/2014/main" val="3386369742"/>
                    </a:ext>
                  </a:extLst>
                </a:gridCol>
              </a:tblGrid>
              <a:tr h="45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 AX:XB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 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 X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 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7569733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(6,12)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9898689"/>
                  </a:ext>
                </a:extLst>
              </a:tr>
              <a:tr h="45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(6,12)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7118206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(4,8)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4296326"/>
                  </a:ext>
                </a:extLst>
              </a:tr>
              <a:tr h="45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(20,40)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133351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(-1,-2)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3440750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(26,52)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1693791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(26,52)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5465787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(13,26)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(4,8)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(1,2)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6061271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(12,19)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(4,7)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9294759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(16,25)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(4,7)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4923576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(20,31)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(4,7)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2709579"/>
                  </a:ext>
                </a:extLst>
              </a:tr>
              <a:tr h="42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(8,13)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(4,7)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100376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91AC6AB-CD91-4810-BF9E-1B7AE4423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3" y="228600"/>
            <a:ext cx="839264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Ratios and Line Segments: Problem Solving and Reasoning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X is a point on the line AB such that AX:XB is in the ratio shown. 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the missing gaps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552</Words>
  <Application>Microsoft Office PowerPoint</Application>
  <PresentationFormat>On-screen Show (4:3)</PresentationFormat>
  <Paragraphs>141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Ratios and Line Segments: Fill in the gaps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2020-04-06T14:59:13Z</dcterms:modified>
</cp:coreProperties>
</file>