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1"/>
  </p:notesMasterIdLst>
  <p:sldIdLst>
    <p:sldId id="256" r:id="rId3"/>
    <p:sldId id="257" r:id="rId4"/>
    <p:sldId id="258" r:id="rId5"/>
    <p:sldId id="265" r:id="rId6"/>
    <p:sldId id="267" r:id="rId7"/>
    <p:sldId id="268" r:id="rId8"/>
    <p:sldId id="266" r:id="rId9"/>
    <p:sldId id="259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EE660D2-7BA2-42DF-9898-A60875CBD937}">
  <a:tblStyle styleId="{2EE660D2-7BA2-42DF-9898-A60875CBD93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2" name="Google Shape;162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0939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5076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9565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2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Google Shape;143;p22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4" name="Google Shape;144;p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3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2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4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02589" y="2599663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5"/>
          <p:cNvSpPr txBox="1"/>
          <p:nvPr/>
        </p:nvSpPr>
        <p:spPr>
          <a:xfrm>
            <a:off x="559722" y="1768275"/>
            <a:ext cx="1479355" cy="742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40"/>
              <a:buFont typeface="Calibri"/>
              <a:buNone/>
            </a:pPr>
            <a:r>
              <a:rPr lang="nl-NL" sz="2340" b="0" i="0" u="none" strike="noStrike" cap="none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Silent</a:t>
            </a:r>
            <a:r>
              <a:rPr lang="nl-NL" sz="234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Teacher</a:t>
            </a:r>
            <a:endParaRPr dirty="0"/>
          </a:p>
        </p:txBody>
      </p:sp>
      <p:sp>
        <p:nvSpPr>
          <p:cNvPr id="166" name="Google Shape;166;p25"/>
          <p:cNvSpPr txBox="1"/>
          <p:nvPr/>
        </p:nvSpPr>
        <p:spPr>
          <a:xfrm>
            <a:off x="2593931" y="2043456"/>
            <a:ext cx="1292775" cy="393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60"/>
              <a:buFont typeface="Calibri"/>
              <a:buNone/>
            </a:pPr>
            <a:r>
              <a:rPr lang="en-GB" sz="216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Narration</a:t>
            </a:r>
            <a:endParaRPr dirty="0"/>
          </a:p>
        </p:txBody>
      </p:sp>
      <p:sp>
        <p:nvSpPr>
          <p:cNvPr id="167" name="Google Shape;167;p25"/>
          <p:cNvSpPr txBox="1"/>
          <p:nvPr/>
        </p:nvSpPr>
        <p:spPr>
          <a:xfrm>
            <a:off x="4855162" y="2043456"/>
            <a:ext cx="1384033" cy="393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40"/>
              <a:buFont typeface="Calibri"/>
              <a:buNone/>
            </a:pPr>
            <a:r>
              <a:rPr lang="en-GB" sz="2340" dirty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Your turn</a:t>
            </a:r>
            <a:endParaRPr dirty="0"/>
          </a:p>
        </p:txBody>
      </p:sp>
      <p:pic>
        <p:nvPicPr>
          <p:cNvPr id="168" name="Google Shape;168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7139" y="2561145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77625" y="2553875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5"/>
          <p:cNvSpPr txBox="1"/>
          <p:nvPr/>
        </p:nvSpPr>
        <p:spPr>
          <a:xfrm>
            <a:off x="6948702" y="1774917"/>
            <a:ext cx="1731289" cy="786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40"/>
              <a:buFont typeface="Calibri"/>
              <a:buNone/>
            </a:pPr>
            <a:r>
              <a:rPr lang="en-GB" sz="234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Intelligent practice</a:t>
            </a:r>
            <a:endParaRPr dirty="0"/>
          </a:p>
        </p:txBody>
      </p:sp>
      <p:pic>
        <p:nvPicPr>
          <p:cNvPr id="171" name="Google Shape;171;p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058554" y="2642772"/>
            <a:ext cx="1621437" cy="786228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5"/>
          <p:cNvSpPr txBox="1"/>
          <p:nvPr/>
        </p:nvSpPr>
        <p:spPr>
          <a:xfrm rot="-5400000">
            <a:off x="-412810" y="6075856"/>
            <a:ext cx="1194955" cy="3693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FFF"/>
              </a:buClr>
              <a:buSzPts val="1800"/>
              <a:buFont typeface="Calibri"/>
              <a:buNone/>
            </a:pPr>
            <a:r>
              <a:rPr lang="en-GB" sz="1800" b="0" i="0" u="none" strike="noStrike" cap="none" dirty="0">
                <a:solidFill>
                  <a:srgbClr val="007FFF"/>
                </a:solidFill>
                <a:latin typeface="Calibri"/>
                <a:ea typeface="Calibri"/>
                <a:cs typeface="Calibri"/>
                <a:sym typeface="Calibri"/>
              </a:rPr>
              <a:t>Practice</a:t>
            </a:r>
            <a:endParaRPr dirty="0"/>
          </a:p>
        </p:txBody>
      </p:sp>
      <p:sp>
        <p:nvSpPr>
          <p:cNvPr id="173" name="Google Shape;173;p25"/>
          <p:cNvSpPr txBox="1"/>
          <p:nvPr/>
        </p:nvSpPr>
        <p:spPr>
          <a:xfrm>
            <a:off x="559722" y="271847"/>
            <a:ext cx="8120269" cy="1386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GB" sz="4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Algebraic operations</a:t>
            </a:r>
            <a:br>
              <a:rPr lang="en-GB" sz="4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44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Fill in the gaps</a:t>
            </a:r>
            <a:endParaRPr dirty="0"/>
          </a:p>
        </p:txBody>
      </p:sp>
      <p:sp>
        <p:nvSpPr>
          <p:cNvPr id="13" name="Google Shape;166;p25">
            <a:extLst>
              <a:ext uri="{FF2B5EF4-FFF2-40B4-BE49-F238E27FC236}">
                <a16:creationId xmlns:a16="http://schemas.microsoft.com/office/drawing/2014/main" id="{64264B2C-A49E-4D52-9FBD-5D70F0CA9674}"/>
              </a:ext>
            </a:extLst>
          </p:cNvPr>
          <p:cNvSpPr txBox="1"/>
          <p:nvPr/>
        </p:nvSpPr>
        <p:spPr>
          <a:xfrm>
            <a:off x="3236244" y="4224355"/>
            <a:ext cx="2338933" cy="393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60"/>
              <a:buFont typeface="Calibri"/>
              <a:buNone/>
            </a:pPr>
            <a:r>
              <a:rPr lang="en-GB" sz="216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3a + 5a = 8a</a:t>
            </a:r>
            <a:endParaRPr dirty="0"/>
          </a:p>
        </p:txBody>
      </p:sp>
      <p:sp>
        <p:nvSpPr>
          <p:cNvPr id="14" name="Google Shape;166;p25">
            <a:extLst>
              <a:ext uri="{FF2B5EF4-FFF2-40B4-BE49-F238E27FC236}">
                <a16:creationId xmlns:a16="http://schemas.microsoft.com/office/drawing/2014/main" id="{CB89E198-FE02-4168-BE8D-A796380C150A}"/>
              </a:ext>
            </a:extLst>
          </p:cNvPr>
          <p:cNvSpPr txBox="1"/>
          <p:nvPr/>
        </p:nvSpPr>
        <p:spPr>
          <a:xfrm>
            <a:off x="3109509" y="4805830"/>
            <a:ext cx="2722718" cy="393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60"/>
              <a:buFont typeface="Calibri"/>
              <a:buNone/>
            </a:pPr>
            <a:r>
              <a:rPr lang="en-GB" sz="216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3a x 7ab = 21a²b</a:t>
            </a:r>
            <a:endParaRPr dirty="0"/>
          </a:p>
        </p:txBody>
      </p:sp>
      <p:sp>
        <p:nvSpPr>
          <p:cNvPr id="15" name="Google Shape;166;p25">
            <a:extLst>
              <a:ext uri="{FF2B5EF4-FFF2-40B4-BE49-F238E27FC236}">
                <a16:creationId xmlns:a16="http://schemas.microsoft.com/office/drawing/2014/main" id="{F9302D27-F883-4CF9-AF2E-8E9F2AECF98C}"/>
              </a:ext>
            </a:extLst>
          </p:cNvPr>
          <p:cNvSpPr txBox="1"/>
          <p:nvPr/>
        </p:nvSpPr>
        <p:spPr>
          <a:xfrm>
            <a:off x="2933941" y="5373895"/>
            <a:ext cx="3371830" cy="393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60"/>
              <a:buFont typeface="Calibri"/>
              <a:buNone/>
            </a:pPr>
            <a:r>
              <a:rPr lang="en-GB" sz="216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3a (2a + 6b) = 6a² +18ab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6"/>
          <p:cNvSpPr txBox="1"/>
          <p:nvPr/>
        </p:nvSpPr>
        <p:spPr>
          <a:xfrm>
            <a:off x="1035676" y="54975"/>
            <a:ext cx="2528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 dirty="0">
                <a:latin typeface="Calibri"/>
                <a:ea typeface="Calibri"/>
                <a:cs typeface="Calibri"/>
                <a:sym typeface="Calibri"/>
              </a:rPr>
              <a:t>Worked Example</a:t>
            </a:r>
            <a:endParaRPr dirty="0"/>
          </a:p>
        </p:txBody>
      </p:sp>
      <p:sp>
        <p:nvSpPr>
          <p:cNvPr id="180" name="Google Shape;180;p26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 dirty="0">
                <a:latin typeface="Calibri"/>
                <a:ea typeface="Calibri"/>
                <a:cs typeface="Calibri"/>
                <a:sym typeface="Calibri"/>
              </a:rPr>
              <a:t>Your turn</a:t>
            </a:r>
            <a:endParaRPr dirty="0"/>
          </a:p>
        </p:txBody>
      </p:sp>
      <p:cxnSp>
        <p:nvCxnSpPr>
          <p:cNvPr id="181" name="Google Shape;181;p26"/>
          <p:cNvCxnSpPr/>
          <p:nvPr/>
        </p:nvCxnSpPr>
        <p:spPr>
          <a:xfrm>
            <a:off x="4398019" y="0"/>
            <a:ext cx="0" cy="6858000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2" name="Google Shape;182;p26"/>
          <p:cNvCxnSpPr/>
          <p:nvPr/>
        </p:nvCxnSpPr>
        <p:spPr>
          <a:xfrm>
            <a:off x="0" y="483931"/>
            <a:ext cx="9144000" cy="0"/>
          </a:xfrm>
          <a:prstGeom prst="straightConnector1">
            <a:avLst/>
          </a:prstGeom>
          <a:noFill/>
          <a:ln w="317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6"/>
          <p:cNvSpPr/>
          <p:nvPr/>
        </p:nvSpPr>
        <p:spPr>
          <a:xfrm>
            <a:off x="1209650" y="908228"/>
            <a:ext cx="20773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Start:   5a</a:t>
            </a: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26"/>
          <p:cNvSpPr/>
          <p:nvPr/>
        </p:nvSpPr>
        <p:spPr>
          <a:xfrm>
            <a:off x="4954463" y="908228"/>
            <a:ext cx="20773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Start:  7a</a:t>
            </a: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84;p26">
            <a:extLst>
              <a:ext uri="{FF2B5EF4-FFF2-40B4-BE49-F238E27FC236}">
                <a16:creationId xmlns:a16="http://schemas.microsoft.com/office/drawing/2014/main" id="{A3F3B013-07F8-4341-B772-ABA767BC88FC}"/>
              </a:ext>
            </a:extLst>
          </p:cNvPr>
          <p:cNvSpPr txBox="1"/>
          <p:nvPr/>
        </p:nvSpPr>
        <p:spPr>
          <a:xfrm>
            <a:off x="4954463" y="1600469"/>
            <a:ext cx="2801400" cy="47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nl-NL" sz="1800" dirty="0">
                <a:latin typeface="Calibri"/>
                <a:cs typeface="Calibri"/>
                <a:sym typeface="Calibri"/>
              </a:rPr>
              <a:t>+3a =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lang="nl-NL" sz="1800" dirty="0">
              <a:latin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lang="nl-NL" sz="1800" dirty="0">
              <a:latin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nl-NL" sz="1800" dirty="0">
                <a:latin typeface="Calibri"/>
                <a:cs typeface="Calibri"/>
                <a:sym typeface="Calibri"/>
              </a:rPr>
              <a:t>+5b =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lang="nl-NL" sz="1800" dirty="0">
              <a:latin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lang="nl-NL" sz="1800" dirty="0">
              <a:latin typeface="Calibri"/>
              <a:cs typeface="Calibri"/>
              <a:sym typeface="Calibri"/>
            </a:endParaRPr>
          </a:p>
          <a:p>
            <a:pPr lvl="0">
              <a:buSzPts val="1800"/>
            </a:pPr>
            <a:r>
              <a:rPr lang="nl-NL" sz="1800" dirty="0">
                <a:latin typeface="Calibri"/>
                <a:cs typeface="Calibri"/>
                <a:sym typeface="Calibri"/>
              </a:rPr>
              <a:t>× 7 =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lang="nl-NL" sz="1800" dirty="0">
              <a:latin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lang="nl-NL" sz="1800" dirty="0">
              <a:latin typeface="Calibri"/>
              <a:cs typeface="Calibri"/>
              <a:sym typeface="Calibri"/>
            </a:endParaRPr>
          </a:p>
          <a:p>
            <a:pPr lvl="0">
              <a:buSzPts val="1800"/>
            </a:pPr>
            <a:r>
              <a:rPr lang="nl-NL" sz="1800" dirty="0">
                <a:latin typeface="Calibri"/>
                <a:cs typeface="Calibri"/>
                <a:sym typeface="Calibri"/>
              </a:rPr>
              <a:t>× 2a =</a:t>
            </a:r>
          </a:p>
          <a:p>
            <a:pPr>
              <a:buSzPts val="1800"/>
            </a:pPr>
            <a:endParaRPr lang="nl-NL" sz="1800" dirty="0">
              <a:latin typeface="Calibri"/>
              <a:cs typeface="Calibri"/>
              <a:sym typeface="Calibri"/>
            </a:endParaRPr>
          </a:p>
          <a:p>
            <a:pPr>
              <a:buSzPts val="1800"/>
            </a:pPr>
            <a:endParaRPr lang="nl-NL" sz="1800" dirty="0">
              <a:latin typeface="Calibri"/>
              <a:cs typeface="Calibri"/>
              <a:sym typeface="Calibri"/>
            </a:endParaRPr>
          </a:p>
          <a:p>
            <a:pPr lvl="0">
              <a:buSzPts val="1800"/>
            </a:pPr>
            <a:r>
              <a:rPr lang="nl-NL" sz="1800" dirty="0">
                <a:latin typeface="Calibri"/>
                <a:cs typeface="Calibri"/>
                <a:sym typeface="Calibri"/>
              </a:rPr>
              <a:t>× 4b =</a:t>
            </a:r>
          </a:p>
          <a:p>
            <a:pPr>
              <a:buSzPts val="1800"/>
            </a:pPr>
            <a:endParaRPr lang="nl-NL" sz="1800" dirty="0">
              <a:latin typeface="Calibri"/>
              <a:cs typeface="Calibri"/>
              <a:sym typeface="Calibri"/>
            </a:endParaRPr>
          </a:p>
          <a:p>
            <a:pPr>
              <a:buSzPts val="1800"/>
            </a:pPr>
            <a:endParaRPr lang="nl-NL" sz="1800" dirty="0">
              <a:latin typeface="Calibri"/>
              <a:cs typeface="Calibri"/>
              <a:sym typeface="Calibri"/>
            </a:endParaRPr>
          </a:p>
          <a:p>
            <a:pPr>
              <a:buSzPts val="1800"/>
            </a:pPr>
            <a:r>
              <a:rPr lang="nl-NL" sz="1800" dirty="0">
                <a:latin typeface="Calibri"/>
                <a:cs typeface="Calibri"/>
                <a:sym typeface="Calibri"/>
              </a:rPr>
              <a:t>× (9a +10b) = </a:t>
            </a:r>
          </a:p>
          <a:p>
            <a:pPr>
              <a:buSzPts val="1800"/>
            </a:pPr>
            <a:endParaRPr lang="nl-NL" sz="1800" dirty="0">
              <a:latin typeface="Calibri"/>
              <a:cs typeface="Calibri"/>
              <a:sym typeface="Calibri"/>
            </a:endParaRPr>
          </a:p>
          <a:p>
            <a:pPr lvl="0">
              <a:buSzPts val="1800"/>
            </a:pPr>
            <a:endParaRPr lang="nl-NL" sz="1800" dirty="0">
              <a:latin typeface="Calibri"/>
              <a:cs typeface="Calibri"/>
              <a:sym typeface="Calibri"/>
            </a:endParaRPr>
          </a:p>
        </p:txBody>
      </p:sp>
      <p:sp>
        <p:nvSpPr>
          <p:cNvPr id="11" name="Google Shape;184;p26">
            <a:extLst>
              <a:ext uri="{FF2B5EF4-FFF2-40B4-BE49-F238E27FC236}">
                <a16:creationId xmlns:a16="http://schemas.microsoft.com/office/drawing/2014/main" id="{8C9226EA-3575-45B7-85BF-9398739CCF52}"/>
              </a:ext>
            </a:extLst>
          </p:cNvPr>
          <p:cNvSpPr txBox="1"/>
          <p:nvPr/>
        </p:nvSpPr>
        <p:spPr>
          <a:xfrm>
            <a:off x="485550" y="1600469"/>
            <a:ext cx="2801400" cy="47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nl-NL" sz="1800" dirty="0">
                <a:latin typeface="Calibri"/>
                <a:cs typeface="Calibri"/>
                <a:sym typeface="Calibri"/>
              </a:rPr>
              <a:t>+3a =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lang="nl-NL" sz="1800" dirty="0">
              <a:latin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lang="nl-NL" sz="1800" dirty="0">
              <a:latin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nl-NL" sz="1800" dirty="0">
                <a:latin typeface="Calibri"/>
                <a:cs typeface="Calibri"/>
                <a:sym typeface="Calibri"/>
              </a:rPr>
              <a:t>+5b =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lang="nl-NL" sz="1800" dirty="0">
              <a:latin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lang="nl-NL" sz="1800" dirty="0">
              <a:latin typeface="Calibri"/>
              <a:cs typeface="Calibri"/>
              <a:sym typeface="Calibri"/>
            </a:endParaRPr>
          </a:p>
          <a:p>
            <a:pPr lvl="0">
              <a:buSzPts val="1800"/>
            </a:pPr>
            <a:r>
              <a:rPr lang="nl-NL" sz="1800" dirty="0">
                <a:latin typeface="Calibri"/>
                <a:cs typeface="Calibri"/>
                <a:sym typeface="Calibri"/>
              </a:rPr>
              <a:t>× 7 =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lang="nl-NL" sz="1800" dirty="0">
              <a:latin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lang="nl-NL" sz="1800" dirty="0">
              <a:latin typeface="Calibri"/>
              <a:cs typeface="Calibri"/>
              <a:sym typeface="Calibri"/>
            </a:endParaRPr>
          </a:p>
          <a:p>
            <a:pPr lvl="0">
              <a:buSzPts val="1800"/>
            </a:pPr>
            <a:r>
              <a:rPr lang="nl-NL" sz="1800" dirty="0">
                <a:latin typeface="Calibri"/>
                <a:cs typeface="Calibri"/>
                <a:sym typeface="Calibri"/>
              </a:rPr>
              <a:t>× 2a =</a:t>
            </a:r>
          </a:p>
          <a:p>
            <a:pPr>
              <a:buSzPts val="1800"/>
            </a:pPr>
            <a:endParaRPr lang="nl-NL" sz="1800" dirty="0">
              <a:latin typeface="Calibri"/>
              <a:cs typeface="Calibri"/>
              <a:sym typeface="Calibri"/>
            </a:endParaRPr>
          </a:p>
          <a:p>
            <a:pPr>
              <a:buSzPts val="1800"/>
            </a:pPr>
            <a:endParaRPr lang="nl-NL" sz="1800" dirty="0">
              <a:latin typeface="Calibri"/>
              <a:cs typeface="Calibri"/>
              <a:sym typeface="Calibri"/>
            </a:endParaRPr>
          </a:p>
          <a:p>
            <a:pPr lvl="0">
              <a:buSzPts val="1800"/>
            </a:pPr>
            <a:r>
              <a:rPr lang="nl-NL" sz="1800" dirty="0">
                <a:latin typeface="Calibri"/>
                <a:cs typeface="Calibri"/>
                <a:sym typeface="Calibri"/>
              </a:rPr>
              <a:t>× 4b =</a:t>
            </a:r>
          </a:p>
          <a:p>
            <a:pPr>
              <a:buSzPts val="1800"/>
            </a:pPr>
            <a:endParaRPr lang="nl-NL" sz="1800" dirty="0">
              <a:latin typeface="Calibri"/>
              <a:cs typeface="Calibri"/>
              <a:sym typeface="Calibri"/>
            </a:endParaRPr>
          </a:p>
          <a:p>
            <a:pPr>
              <a:buSzPts val="1800"/>
            </a:pPr>
            <a:endParaRPr lang="nl-NL" sz="1800" dirty="0">
              <a:latin typeface="Calibri"/>
              <a:cs typeface="Calibri"/>
              <a:sym typeface="Calibri"/>
            </a:endParaRPr>
          </a:p>
          <a:p>
            <a:pPr>
              <a:buSzPts val="1800"/>
            </a:pPr>
            <a:r>
              <a:rPr lang="nl-NL" sz="1800" dirty="0">
                <a:latin typeface="Calibri"/>
                <a:cs typeface="Calibri"/>
                <a:sym typeface="Calibri"/>
              </a:rPr>
              <a:t>× (9a +10b) = </a:t>
            </a:r>
          </a:p>
          <a:p>
            <a:pPr>
              <a:buSzPts val="1800"/>
            </a:pPr>
            <a:endParaRPr lang="nl-NL" sz="1800" dirty="0">
              <a:latin typeface="Calibri"/>
              <a:cs typeface="Calibri"/>
              <a:sym typeface="Calibri"/>
            </a:endParaRPr>
          </a:p>
          <a:p>
            <a:pPr lvl="0">
              <a:buSzPts val="1800"/>
            </a:pPr>
            <a:endParaRPr lang="nl-NL" sz="1800" dirty="0">
              <a:latin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6CDC7EB3-7067-4C6A-B8E5-9EBE677BE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624887"/>
              </p:ext>
            </p:extLst>
          </p:nvPr>
        </p:nvGraphicFramePr>
        <p:xfrm>
          <a:off x="209000" y="1115412"/>
          <a:ext cx="8726000" cy="2000050"/>
        </p:xfrm>
        <a:graphic>
          <a:graphicData uri="http://schemas.openxmlformats.org/drawingml/2006/table">
            <a:tbl>
              <a:tblPr>
                <a:noFill/>
                <a:tableStyleId>{2EE660D2-7BA2-42DF-9898-A60875CBD937}</a:tableStyleId>
              </a:tblPr>
              <a:tblGrid>
                <a:gridCol w="1029309">
                  <a:extLst>
                    <a:ext uri="{9D8B030D-6E8A-4147-A177-3AD203B41FA5}">
                      <a16:colId xmlns:a16="http://schemas.microsoft.com/office/drawing/2014/main" val="2721200273"/>
                    </a:ext>
                  </a:extLst>
                </a:gridCol>
                <a:gridCol w="1029309">
                  <a:extLst>
                    <a:ext uri="{9D8B030D-6E8A-4147-A177-3AD203B41FA5}">
                      <a16:colId xmlns:a16="http://schemas.microsoft.com/office/drawing/2014/main" val="1231978011"/>
                    </a:ext>
                  </a:extLst>
                </a:gridCol>
                <a:gridCol w="983070">
                  <a:extLst>
                    <a:ext uri="{9D8B030D-6E8A-4147-A177-3AD203B41FA5}">
                      <a16:colId xmlns:a16="http://schemas.microsoft.com/office/drawing/2014/main" val="3580568548"/>
                    </a:ext>
                  </a:extLst>
                </a:gridCol>
                <a:gridCol w="1067829">
                  <a:extLst>
                    <a:ext uri="{9D8B030D-6E8A-4147-A177-3AD203B41FA5}">
                      <a16:colId xmlns:a16="http://schemas.microsoft.com/office/drawing/2014/main" val="4040987270"/>
                    </a:ext>
                  </a:extLst>
                </a:gridCol>
                <a:gridCol w="1520855">
                  <a:extLst>
                    <a:ext uri="{9D8B030D-6E8A-4147-A177-3AD203B41FA5}">
                      <a16:colId xmlns:a16="http://schemas.microsoft.com/office/drawing/2014/main" val="1500192940"/>
                    </a:ext>
                  </a:extLst>
                </a:gridCol>
                <a:gridCol w="1520855">
                  <a:extLst>
                    <a:ext uri="{9D8B030D-6E8A-4147-A177-3AD203B41FA5}">
                      <a16:colId xmlns:a16="http://schemas.microsoft.com/office/drawing/2014/main" val="4153118593"/>
                    </a:ext>
                  </a:extLst>
                </a:gridCol>
                <a:gridCol w="1574773">
                  <a:extLst>
                    <a:ext uri="{9D8B030D-6E8A-4147-A177-3AD203B41FA5}">
                      <a16:colId xmlns:a16="http://schemas.microsoft.com/office/drawing/2014/main" val="286557421"/>
                    </a:ext>
                  </a:extLst>
                </a:gridCol>
              </a:tblGrid>
              <a:tr h="8229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dirty="0"/>
                        <a:t>Start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dirty="0"/>
                        <a:t>+ 4a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nl-NL" sz="1600" b="1" dirty="0"/>
                        <a:t>+3b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nl-N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×</a:t>
                      </a:r>
                      <a:r>
                        <a:rPr lang="en-GB" sz="1600" b="1" dirty="0"/>
                        <a:t> 7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nl-N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×</a:t>
                      </a:r>
                      <a:r>
                        <a:rPr lang="en-GB" sz="1600" b="1" dirty="0"/>
                        <a:t> 5b</a:t>
                      </a:r>
                      <a:endParaRPr lang="en-GB" sz="18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nl-N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×</a:t>
                      </a:r>
                      <a:r>
                        <a:rPr lang="en-GB" sz="1600" b="1" dirty="0"/>
                        <a:t> 9a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nl-N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×</a:t>
                      </a:r>
                      <a:r>
                        <a:rPr lang="en-GB" sz="1400" b="1" dirty="0"/>
                        <a:t> (3a+b)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733884"/>
                  </a:ext>
                </a:extLst>
              </a:tr>
              <a:tr h="588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5a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317550"/>
                  </a:ext>
                </a:extLst>
              </a:tr>
              <a:tr h="588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15b²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27534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EE563091-5141-434B-BA00-4354D1C97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429629"/>
              </p:ext>
            </p:extLst>
          </p:nvPr>
        </p:nvGraphicFramePr>
        <p:xfrm>
          <a:off x="300176" y="1257454"/>
          <a:ext cx="8726000" cy="2000050"/>
        </p:xfrm>
        <a:graphic>
          <a:graphicData uri="http://schemas.openxmlformats.org/drawingml/2006/table">
            <a:tbl>
              <a:tblPr>
                <a:noFill/>
                <a:tableStyleId>{2EE660D2-7BA2-42DF-9898-A60875CBD937}</a:tableStyleId>
              </a:tblPr>
              <a:tblGrid>
                <a:gridCol w="1029309">
                  <a:extLst>
                    <a:ext uri="{9D8B030D-6E8A-4147-A177-3AD203B41FA5}">
                      <a16:colId xmlns:a16="http://schemas.microsoft.com/office/drawing/2014/main" val="4252988617"/>
                    </a:ext>
                  </a:extLst>
                </a:gridCol>
                <a:gridCol w="1029309">
                  <a:extLst>
                    <a:ext uri="{9D8B030D-6E8A-4147-A177-3AD203B41FA5}">
                      <a16:colId xmlns:a16="http://schemas.microsoft.com/office/drawing/2014/main" val="1327224490"/>
                    </a:ext>
                  </a:extLst>
                </a:gridCol>
                <a:gridCol w="983070">
                  <a:extLst>
                    <a:ext uri="{9D8B030D-6E8A-4147-A177-3AD203B41FA5}">
                      <a16:colId xmlns:a16="http://schemas.microsoft.com/office/drawing/2014/main" val="83451826"/>
                    </a:ext>
                  </a:extLst>
                </a:gridCol>
                <a:gridCol w="1067829">
                  <a:extLst>
                    <a:ext uri="{9D8B030D-6E8A-4147-A177-3AD203B41FA5}">
                      <a16:colId xmlns:a16="http://schemas.microsoft.com/office/drawing/2014/main" val="3034361113"/>
                    </a:ext>
                  </a:extLst>
                </a:gridCol>
                <a:gridCol w="1520855">
                  <a:extLst>
                    <a:ext uri="{9D8B030D-6E8A-4147-A177-3AD203B41FA5}">
                      <a16:colId xmlns:a16="http://schemas.microsoft.com/office/drawing/2014/main" val="4170134164"/>
                    </a:ext>
                  </a:extLst>
                </a:gridCol>
                <a:gridCol w="1520855">
                  <a:extLst>
                    <a:ext uri="{9D8B030D-6E8A-4147-A177-3AD203B41FA5}">
                      <a16:colId xmlns:a16="http://schemas.microsoft.com/office/drawing/2014/main" val="2255331584"/>
                    </a:ext>
                  </a:extLst>
                </a:gridCol>
                <a:gridCol w="1574773">
                  <a:extLst>
                    <a:ext uri="{9D8B030D-6E8A-4147-A177-3AD203B41FA5}">
                      <a16:colId xmlns:a16="http://schemas.microsoft.com/office/drawing/2014/main" val="1018744226"/>
                    </a:ext>
                  </a:extLst>
                </a:gridCol>
              </a:tblGrid>
              <a:tr h="8229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dirty="0"/>
                        <a:t>Start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dirty="0"/>
                        <a:t>+ 4a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nl-NL" sz="1600" b="1" dirty="0"/>
                        <a:t>+3b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nl-N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×</a:t>
                      </a:r>
                      <a:r>
                        <a:rPr lang="en-GB" sz="1600" b="1" dirty="0"/>
                        <a:t> 7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nl-N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×</a:t>
                      </a:r>
                      <a:r>
                        <a:rPr lang="en-GB" sz="1600" b="1" dirty="0"/>
                        <a:t> 5b</a:t>
                      </a:r>
                      <a:endParaRPr lang="en-GB" sz="18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nl-N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×</a:t>
                      </a:r>
                      <a:r>
                        <a:rPr lang="en-GB" sz="1600" b="1" dirty="0"/>
                        <a:t> 9a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nl-N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×</a:t>
                      </a:r>
                      <a:r>
                        <a:rPr lang="en-GB" sz="1400" b="1" dirty="0"/>
                        <a:t> (3a+b)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179679"/>
                  </a:ext>
                </a:extLst>
              </a:tr>
              <a:tr h="588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5a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9a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5a+3b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35a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25ab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45a²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15a²+5ab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928144"/>
                  </a:ext>
                </a:extLst>
              </a:tr>
              <a:tr h="588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3b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4a+3b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6b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21b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15b²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27ab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9ab+3b²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525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737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" name="Google Shape;196;p28"/>
          <p:cNvGraphicFramePr/>
          <p:nvPr>
            <p:extLst>
              <p:ext uri="{D42A27DB-BD31-4B8C-83A1-F6EECF244321}">
                <p14:modId xmlns:p14="http://schemas.microsoft.com/office/powerpoint/2010/main" val="4048642814"/>
              </p:ext>
            </p:extLst>
          </p:nvPr>
        </p:nvGraphicFramePr>
        <p:xfrm>
          <a:off x="108134" y="39880"/>
          <a:ext cx="8726000" cy="6400345"/>
        </p:xfrm>
        <a:graphic>
          <a:graphicData uri="http://schemas.openxmlformats.org/drawingml/2006/table">
            <a:tbl>
              <a:tblPr>
                <a:noFill/>
                <a:tableStyleId>{2EE660D2-7BA2-42DF-9898-A60875CBD937}</a:tableStyleId>
              </a:tblPr>
              <a:tblGrid>
                <a:gridCol w="1029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9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3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7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0855">
                  <a:extLst>
                    <a:ext uri="{9D8B030D-6E8A-4147-A177-3AD203B41FA5}">
                      <a16:colId xmlns:a16="http://schemas.microsoft.com/office/drawing/2014/main" val="2989168460"/>
                    </a:ext>
                  </a:extLst>
                </a:gridCol>
                <a:gridCol w="1520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47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29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dirty="0"/>
                        <a:t>Start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dirty="0"/>
                        <a:t>+ 3a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nl-NL" sz="1600" b="1" dirty="0"/>
                        <a:t>+6b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nl-N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×</a:t>
                      </a:r>
                      <a:r>
                        <a:rPr lang="en-GB" sz="1600" b="1" dirty="0"/>
                        <a:t> 4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nl-N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×</a:t>
                      </a:r>
                      <a:r>
                        <a:rPr lang="en-GB" sz="1600" b="1" dirty="0"/>
                        <a:t> 2b</a:t>
                      </a:r>
                      <a:endParaRPr lang="en-GB" sz="18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nl-N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×</a:t>
                      </a:r>
                      <a:r>
                        <a:rPr lang="en-GB" sz="1600" b="1" dirty="0"/>
                        <a:t> 5a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nl-N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×</a:t>
                      </a:r>
                      <a:r>
                        <a:rPr lang="en-GB" sz="1400" b="1" dirty="0"/>
                        <a:t> (2a+7b)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39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10a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9b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-4a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3a-4b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10ab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35ab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9ab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97" name="Google Shape;197;p28"/>
          <p:cNvSpPr txBox="1"/>
          <p:nvPr/>
        </p:nvSpPr>
        <p:spPr>
          <a:xfrm>
            <a:off x="14611" y="1242936"/>
            <a:ext cx="176330" cy="21544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24137" b="-571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98" name="Google Shape;198;p28"/>
          <p:cNvSpPr txBox="1"/>
          <p:nvPr/>
        </p:nvSpPr>
        <p:spPr>
          <a:xfrm>
            <a:off x="14611" y="1955905"/>
            <a:ext cx="176330" cy="21544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24137" b="-571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99" name="Google Shape;199;p28"/>
          <p:cNvSpPr txBox="1"/>
          <p:nvPr/>
        </p:nvSpPr>
        <p:spPr>
          <a:xfrm>
            <a:off x="14611" y="2767730"/>
            <a:ext cx="176330" cy="21544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l="-24137" b="-571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00" name="Google Shape;200;p28"/>
          <p:cNvSpPr txBox="1"/>
          <p:nvPr/>
        </p:nvSpPr>
        <p:spPr>
          <a:xfrm>
            <a:off x="14611" y="3588421"/>
            <a:ext cx="176330" cy="215444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l="-24137" b="-571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01" name="Google Shape;201;p28"/>
          <p:cNvSpPr txBox="1"/>
          <p:nvPr/>
        </p:nvSpPr>
        <p:spPr>
          <a:xfrm>
            <a:off x="23645" y="4361308"/>
            <a:ext cx="176330" cy="215444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l="-27585" b="-5554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02" name="Google Shape;202;p28"/>
          <p:cNvSpPr txBox="1"/>
          <p:nvPr/>
        </p:nvSpPr>
        <p:spPr>
          <a:xfrm>
            <a:off x="28162" y="5145099"/>
            <a:ext cx="176330" cy="215444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l="-24137" b="-571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03" name="Google Shape;203;p28"/>
          <p:cNvSpPr txBox="1"/>
          <p:nvPr/>
        </p:nvSpPr>
        <p:spPr>
          <a:xfrm>
            <a:off x="28789" y="5993824"/>
            <a:ext cx="176330" cy="215444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l="-24137" b="-277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pic>
        <p:nvPicPr>
          <p:cNvPr id="204" name="Google Shape;204;p28" descr="three tenths⁣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986534" y="152400"/>
            <a:ext cx="5066" cy="9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8" descr="three tenths⁣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986534" y="313806"/>
            <a:ext cx="5066" cy="9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8" descr="three tenths⁣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986534" y="475212"/>
            <a:ext cx="5066" cy="9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986534" y="636619"/>
            <a:ext cx="5066" cy="9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2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986534" y="798025"/>
            <a:ext cx="5066" cy="90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8969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" name="Google Shape;196;p28"/>
          <p:cNvGraphicFramePr/>
          <p:nvPr>
            <p:extLst>
              <p:ext uri="{D42A27DB-BD31-4B8C-83A1-F6EECF244321}">
                <p14:modId xmlns:p14="http://schemas.microsoft.com/office/powerpoint/2010/main" val="1684497716"/>
              </p:ext>
            </p:extLst>
          </p:nvPr>
        </p:nvGraphicFramePr>
        <p:xfrm>
          <a:off x="108134" y="39880"/>
          <a:ext cx="8726000" cy="6400345"/>
        </p:xfrm>
        <a:graphic>
          <a:graphicData uri="http://schemas.openxmlformats.org/drawingml/2006/table">
            <a:tbl>
              <a:tblPr>
                <a:noFill/>
                <a:tableStyleId>{2EE660D2-7BA2-42DF-9898-A60875CBD937}</a:tableStyleId>
              </a:tblPr>
              <a:tblGrid>
                <a:gridCol w="1029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9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3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7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0855">
                  <a:extLst>
                    <a:ext uri="{9D8B030D-6E8A-4147-A177-3AD203B41FA5}">
                      <a16:colId xmlns:a16="http://schemas.microsoft.com/office/drawing/2014/main" val="2989168460"/>
                    </a:ext>
                  </a:extLst>
                </a:gridCol>
                <a:gridCol w="1520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47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29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dirty="0"/>
                        <a:t>Start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dirty="0"/>
                        <a:t>+ 3a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nl-NL" sz="1600" b="1" dirty="0"/>
                        <a:t>+6b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nl-N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×</a:t>
                      </a:r>
                      <a:r>
                        <a:rPr lang="en-GB" sz="1600" b="1" dirty="0"/>
                        <a:t> 4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nl-N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×</a:t>
                      </a:r>
                      <a:r>
                        <a:rPr lang="en-GB" sz="1600" b="1" dirty="0"/>
                        <a:t> 2b</a:t>
                      </a:r>
                      <a:endParaRPr lang="en-GB" sz="18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nl-N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×</a:t>
                      </a:r>
                      <a:r>
                        <a:rPr lang="en-GB" sz="1600" b="1" dirty="0"/>
                        <a:t> 5a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nl-N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×</a:t>
                      </a:r>
                      <a:r>
                        <a:rPr lang="en-GB" sz="1400" b="1" dirty="0"/>
                        <a:t> (2a+7b)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39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10a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13a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10a+6b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40a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20ab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50a²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10a²+70ab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3b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3a+3b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9b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12b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6b²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15ab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6ab+21b²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2a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-a+6b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-4a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-2ab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-5a²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-2a²-7ab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-4b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3a-4b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2b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-16b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-8b²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-20ab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-8ab-28b²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5a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8a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5a+6b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20a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10ab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25a²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10a²+25ab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7b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3a+7b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13b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28b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14b²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35ab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14ab+49b²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9ab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3a+9ab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9ab+6b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36ab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18ab²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45a²b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18a²b+63ab²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97" name="Google Shape;197;p28"/>
          <p:cNvSpPr txBox="1"/>
          <p:nvPr/>
        </p:nvSpPr>
        <p:spPr>
          <a:xfrm>
            <a:off x="14611" y="1242936"/>
            <a:ext cx="176330" cy="21544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24137" b="-571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98" name="Google Shape;198;p28"/>
          <p:cNvSpPr txBox="1"/>
          <p:nvPr/>
        </p:nvSpPr>
        <p:spPr>
          <a:xfrm>
            <a:off x="14611" y="1955905"/>
            <a:ext cx="176330" cy="21544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24137" b="-571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99" name="Google Shape;199;p28"/>
          <p:cNvSpPr txBox="1"/>
          <p:nvPr/>
        </p:nvSpPr>
        <p:spPr>
          <a:xfrm>
            <a:off x="14611" y="2767730"/>
            <a:ext cx="176330" cy="21544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l="-24137" b="-571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00" name="Google Shape;200;p28"/>
          <p:cNvSpPr txBox="1"/>
          <p:nvPr/>
        </p:nvSpPr>
        <p:spPr>
          <a:xfrm>
            <a:off x="14611" y="3588421"/>
            <a:ext cx="176330" cy="215444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l="-24137" b="-571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01" name="Google Shape;201;p28"/>
          <p:cNvSpPr txBox="1"/>
          <p:nvPr/>
        </p:nvSpPr>
        <p:spPr>
          <a:xfrm>
            <a:off x="23645" y="4361308"/>
            <a:ext cx="176330" cy="215444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l="-27585" b="-5554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02" name="Google Shape;202;p28"/>
          <p:cNvSpPr txBox="1"/>
          <p:nvPr/>
        </p:nvSpPr>
        <p:spPr>
          <a:xfrm>
            <a:off x="28162" y="5145099"/>
            <a:ext cx="176330" cy="215444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l="-24137" b="-571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03" name="Google Shape;203;p28"/>
          <p:cNvSpPr txBox="1"/>
          <p:nvPr/>
        </p:nvSpPr>
        <p:spPr>
          <a:xfrm>
            <a:off x="28789" y="5993824"/>
            <a:ext cx="176330" cy="215444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l="-24137" b="-277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pic>
        <p:nvPicPr>
          <p:cNvPr id="204" name="Google Shape;204;p28" descr="three tenths⁣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986534" y="152400"/>
            <a:ext cx="5066" cy="9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8" descr="three tenths⁣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986534" y="313806"/>
            <a:ext cx="5066" cy="9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8" descr="three tenths⁣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986534" y="475212"/>
            <a:ext cx="5066" cy="9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986534" y="636619"/>
            <a:ext cx="5066" cy="9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2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986534" y="798025"/>
            <a:ext cx="5066" cy="90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8458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" name="Google Shape;196;p28"/>
          <p:cNvGraphicFramePr/>
          <p:nvPr>
            <p:extLst>
              <p:ext uri="{D42A27DB-BD31-4B8C-83A1-F6EECF244321}">
                <p14:modId xmlns:p14="http://schemas.microsoft.com/office/powerpoint/2010/main" val="3184332497"/>
              </p:ext>
            </p:extLst>
          </p:nvPr>
        </p:nvGraphicFramePr>
        <p:xfrm>
          <a:off x="108134" y="39880"/>
          <a:ext cx="8726000" cy="6400345"/>
        </p:xfrm>
        <a:graphic>
          <a:graphicData uri="http://schemas.openxmlformats.org/drawingml/2006/table">
            <a:tbl>
              <a:tblPr>
                <a:noFill/>
                <a:tableStyleId>{2EE660D2-7BA2-42DF-9898-A60875CBD937}</a:tableStyleId>
              </a:tblPr>
              <a:tblGrid>
                <a:gridCol w="1029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9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3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7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0855">
                  <a:extLst>
                    <a:ext uri="{9D8B030D-6E8A-4147-A177-3AD203B41FA5}">
                      <a16:colId xmlns:a16="http://schemas.microsoft.com/office/drawing/2014/main" val="2989168460"/>
                    </a:ext>
                  </a:extLst>
                </a:gridCol>
                <a:gridCol w="1520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47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29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dirty="0"/>
                        <a:t>Start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dirty="0"/>
                        <a:t>+ 4a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nl-NL" sz="1600" b="1" dirty="0"/>
                        <a:t>+3b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nl-N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×</a:t>
                      </a:r>
                      <a:r>
                        <a:rPr lang="en-GB" sz="1600" b="1" dirty="0"/>
                        <a:t> 7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nl-N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× </a:t>
                      </a:r>
                      <a:r>
                        <a:rPr lang="en-GB" sz="1600" b="1" dirty="0"/>
                        <a:t>5b</a:t>
                      </a:r>
                      <a:endParaRPr lang="en-GB" sz="18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nl-N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×</a:t>
                      </a:r>
                      <a:r>
                        <a:rPr lang="en-GB" sz="1600" b="1" dirty="0"/>
                        <a:t> 9a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nl-N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×</a:t>
                      </a:r>
                      <a:r>
                        <a:rPr lang="en-GB" sz="1400" b="1" dirty="0"/>
                        <a:t> (3a-b)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39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7a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8b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21a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2a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10ab²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-9ab  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-9ab+3b²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97" name="Google Shape;197;p28"/>
          <p:cNvSpPr txBox="1"/>
          <p:nvPr/>
        </p:nvSpPr>
        <p:spPr>
          <a:xfrm>
            <a:off x="14611" y="1242936"/>
            <a:ext cx="176330" cy="21544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24137" b="-571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98" name="Google Shape;198;p28"/>
          <p:cNvSpPr txBox="1"/>
          <p:nvPr/>
        </p:nvSpPr>
        <p:spPr>
          <a:xfrm>
            <a:off x="14611" y="1955905"/>
            <a:ext cx="176330" cy="21544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24137" b="-571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99" name="Google Shape;199;p28"/>
          <p:cNvSpPr txBox="1"/>
          <p:nvPr/>
        </p:nvSpPr>
        <p:spPr>
          <a:xfrm>
            <a:off x="14611" y="2767730"/>
            <a:ext cx="176330" cy="21544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l="-24137" b="-571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00" name="Google Shape;200;p28"/>
          <p:cNvSpPr txBox="1"/>
          <p:nvPr/>
        </p:nvSpPr>
        <p:spPr>
          <a:xfrm>
            <a:off x="14611" y="3588421"/>
            <a:ext cx="176330" cy="215444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l="-24137" b="-571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01" name="Google Shape;201;p28"/>
          <p:cNvSpPr txBox="1"/>
          <p:nvPr/>
        </p:nvSpPr>
        <p:spPr>
          <a:xfrm>
            <a:off x="23645" y="4361308"/>
            <a:ext cx="176330" cy="215444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l="-27585" b="-5554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02" name="Google Shape;202;p28"/>
          <p:cNvSpPr txBox="1"/>
          <p:nvPr/>
        </p:nvSpPr>
        <p:spPr>
          <a:xfrm>
            <a:off x="28162" y="5145099"/>
            <a:ext cx="176330" cy="215444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l="-24137" b="-571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03" name="Google Shape;203;p28"/>
          <p:cNvSpPr txBox="1"/>
          <p:nvPr/>
        </p:nvSpPr>
        <p:spPr>
          <a:xfrm>
            <a:off x="28789" y="5993824"/>
            <a:ext cx="176330" cy="215444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l="-24137" b="-277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pic>
        <p:nvPicPr>
          <p:cNvPr id="204" name="Google Shape;204;p28" descr="three tenths⁣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986534" y="152400"/>
            <a:ext cx="5066" cy="9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8" descr="three tenths⁣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986534" y="313806"/>
            <a:ext cx="5066" cy="9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8" descr="three tenths⁣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986534" y="475212"/>
            <a:ext cx="5066" cy="9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986534" y="636619"/>
            <a:ext cx="5066" cy="9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2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986534" y="798025"/>
            <a:ext cx="5066" cy="90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2109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" name="Google Shape;196;p28"/>
          <p:cNvGraphicFramePr/>
          <p:nvPr>
            <p:extLst>
              <p:ext uri="{D42A27DB-BD31-4B8C-83A1-F6EECF244321}">
                <p14:modId xmlns:p14="http://schemas.microsoft.com/office/powerpoint/2010/main" val="495303515"/>
              </p:ext>
            </p:extLst>
          </p:nvPr>
        </p:nvGraphicFramePr>
        <p:xfrm>
          <a:off x="108134" y="39880"/>
          <a:ext cx="8726000" cy="6271500"/>
        </p:xfrm>
        <a:graphic>
          <a:graphicData uri="http://schemas.openxmlformats.org/drawingml/2006/table">
            <a:tbl>
              <a:tblPr>
                <a:noFill/>
                <a:tableStyleId>{2EE660D2-7BA2-42DF-9898-A60875CBD937}</a:tableStyleId>
              </a:tblPr>
              <a:tblGrid>
                <a:gridCol w="1029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9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3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7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0855">
                  <a:extLst>
                    <a:ext uri="{9D8B030D-6E8A-4147-A177-3AD203B41FA5}">
                      <a16:colId xmlns:a16="http://schemas.microsoft.com/office/drawing/2014/main" val="3210836425"/>
                    </a:ext>
                  </a:extLst>
                </a:gridCol>
                <a:gridCol w="1520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47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29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dirty="0"/>
                        <a:t>Start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 b="1" dirty="0"/>
                        <a:t>+ 4a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nl-NL" sz="1600" b="1" dirty="0"/>
                        <a:t>+3b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nl-N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×</a:t>
                      </a:r>
                      <a:r>
                        <a:rPr lang="en-GB" sz="1600" b="1" dirty="0"/>
                        <a:t> 7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nl-N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× </a:t>
                      </a:r>
                      <a:r>
                        <a:rPr lang="en-GB" sz="1600" b="1" dirty="0"/>
                        <a:t>5b</a:t>
                      </a:r>
                      <a:endParaRPr lang="en-GB" sz="18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nl-N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×</a:t>
                      </a:r>
                      <a:r>
                        <a:rPr lang="en-GB" sz="1600" b="1" dirty="0"/>
                        <a:t> 9a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nl-NL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×</a:t>
                      </a:r>
                      <a:r>
                        <a:rPr lang="en-GB" sz="1400" b="1" dirty="0"/>
                        <a:t> (3a-b)</a:t>
                      </a:r>
                      <a:endParaRPr sz="1600" b="1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7a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11a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7a+3b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49a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35ab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63a²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21a²-7ab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5b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4a+5b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8b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35b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25b²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45ab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15ab-5b²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3a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7a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3a+3b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21a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15ab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27a²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9a²-3ab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-2a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2a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-2a+3b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-14a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-10ab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-18a²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-6a²+2ab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2ab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2ab+4a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2ab+3b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14ab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10ab²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18a²b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6a²b-2ab²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4a-b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2b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-7b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-5b²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-9ab  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-3ab+b²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-3b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4a-3b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0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-21b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-15b²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-27ab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-NL" sz="1800" dirty="0"/>
                        <a:t>-9ab+3b²</a:t>
                      </a:r>
                      <a:endParaRPr sz="18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97" name="Google Shape;197;p28"/>
          <p:cNvSpPr txBox="1"/>
          <p:nvPr/>
        </p:nvSpPr>
        <p:spPr>
          <a:xfrm>
            <a:off x="14611" y="1242936"/>
            <a:ext cx="176330" cy="21544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24137" b="-571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98" name="Google Shape;198;p28"/>
          <p:cNvSpPr txBox="1"/>
          <p:nvPr/>
        </p:nvSpPr>
        <p:spPr>
          <a:xfrm>
            <a:off x="14611" y="1955905"/>
            <a:ext cx="176330" cy="21544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l="-24137" b="-571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99" name="Google Shape;199;p28"/>
          <p:cNvSpPr txBox="1"/>
          <p:nvPr/>
        </p:nvSpPr>
        <p:spPr>
          <a:xfrm>
            <a:off x="14611" y="2767730"/>
            <a:ext cx="176330" cy="21544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l="-24137" b="-571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00" name="Google Shape;200;p28"/>
          <p:cNvSpPr txBox="1"/>
          <p:nvPr/>
        </p:nvSpPr>
        <p:spPr>
          <a:xfrm>
            <a:off x="14611" y="3588421"/>
            <a:ext cx="176330" cy="215444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l="-24137" b="-571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01" name="Google Shape;201;p28"/>
          <p:cNvSpPr txBox="1"/>
          <p:nvPr/>
        </p:nvSpPr>
        <p:spPr>
          <a:xfrm>
            <a:off x="23645" y="4361308"/>
            <a:ext cx="176330" cy="215444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l="-27585" b="-5554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02" name="Google Shape;202;p28"/>
          <p:cNvSpPr txBox="1"/>
          <p:nvPr/>
        </p:nvSpPr>
        <p:spPr>
          <a:xfrm>
            <a:off x="28162" y="5145099"/>
            <a:ext cx="176330" cy="215444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l="-24137" b="-571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03" name="Google Shape;203;p28"/>
          <p:cNvSpPr txBox="1"/>
          <p:nvPr/>
        </p:nvSpPr>
        <p:spPr>
          <a:xfrm>
            <a:off x="28789" y="5993824"/>
            <a:ext cx="176330" cy="215444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l="-24137" b="-277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pic>
        <p:nvPicPr>
          <p:cNvPr id="204" name="Google Shape;204;p28" descr="three tenths⁣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986534" y="152400"/>
            <a:ext cx="5066" cy="9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8" descr="three tenths⁣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986534" y="313806"/>
            <a:ext cx="5066" cy="9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8" descr="three tenths⁣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8986534" y="475212"/>
            <a:ext cx="5066" cy="9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986534" y="636619"/>
            <a:ext cx="5066" cy="90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2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986534" y="798025"/>
            <a:ext cx="5066" cy="9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385</Words>
  <Application>Microsoft Office PowerPoint</Application>
  <PresentationFormat>On-screen Show (4:3)</PresentationFormat>
  <Paragraphs>244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Jorgen en Liesbeth</dc:creator>
  <cp:lastModifiedBy>Craig Barton</cp:lastModifiedBy>
  <cp:revision>11</cp:revision>
  <dcterms:modified xsi:type="dcterms:W3CDTF">2020-06-05T08:34:15Z</dcterms:modified>
</cp:coreProperties>
</file>