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98" r:id="rId3"/>
    <p:sldId id="302" r:id="rId4"/>
    <p:sldId id="308" r:id="rId5"/>
    <p:sldId id="30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0" autoAdjust="0"/>
    <p:restoredTop sz="89304" autoAdjust="0"/>
  </p:normalViewPr>
  <p:slideViewPr>
    <p:cSldViewPr snapToGrid="0">
      <p:cViewPr varScale="1">
        <p:scale>
          <a:sx n="102" d="100"/>
          <a:sy n="102" d="100"/>
        </p:scale>
        <p:origin x="19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947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517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87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111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101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72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6367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2548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76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2419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349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444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008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3" Type="http://schemas.openxmlformats.org/officeDocument/2006/relationships/image" Target="../media/image10.png"/><Relationship Id="rId21" Type="http://schemas.openxmlformats.org/officeDocument/2006/relationships/image" Target="../media/image28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image" Target="../media/image5.jpeg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23" Type="http://schemas.openxmlformats.org/officeDocument/2006/relationships/image" Target="../media/image30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Relationship Id="rId22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Angles in Isosceles Triangles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pic>
        <p:nvPicPr>
          <p:cNvPr id="15" name="Picture 2" descr="Using the Isosceles Triangle Theorems to Solve Proofs - dummies">
            <a:extLst>
              <a:ext uri="{FF2B5EF4-FFF2-40B4-BE49-F238E27FC236}">
                <a16:creationId xmlns:a16="http://schemas.microsoft.com/office/drawing/2014/main" id="{93D4D8C2-308A-4DA4-9D91-A1D01A838E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38" b="19243"/>
          <a:stretch/>
        </p:blipFill>
        <p:spPr bwMode="auto">
          <a:xfrm>
            <a:off x="3377998" y="3891331"/>
            <a:ext cx="2388004" cy="236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257C7BFC-BDAD-A748-ABFD-BDD0CDAED639}"/>
              </a:ext>
            </a:extLst>
          </p:cNvPr>
          <p:cNvSpPr txBox="1"/>
          <p:nvPr/>
        </p:nvSpPr>
        <p:spPr>
          <a:xfrm>
            <a:off x="7302674" y="6488668"/>
            <a:ext cx="184132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MrTFarahmand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026" name="Picture 2" descr="Using the Isosceles Triangle Theorems to Solve Proofs - dummi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38" b="19243"/>
          <a:stretch/>
        </p:blipFill>
        <p:spPr bwMode="auto">
          <a:xfrm>
            <a:off x="925823" y="908228"/>
            <a:ext cx="2388004" cy="236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840646" y="1540699"/>
                <a:ext cx="3959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70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0646" y="1540699"/>
                <a:ext cx="395942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13846" r="-1384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2" name="Picture 2" descr="Using the Isosceles Triangle Theorems to Solve Proofs - dummi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38" b="19243"/>
          <a:stretch/>
        </p:blipFill>
        <p:spPr bwMode="auto">
          <a:xfrm>
            <a:off x="925823" y="4153741"/>
            <a:ext cx="2388004" cy="236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295394" y="5913555"/>
                <a:ext cx="3959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394" y="5913555"/>
                <a:ext cx="395942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13846" r="-15385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4" name="Picture 2" descr="Using the Isosceles Triangle Theorems to Solve Proofs - dummi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38" b="19243"/>
          <a:stretch/>
        </p:blipFill>
        <p:spPr bwMode="auto">
          <a:xfrm>
            <a:off x="5852959" y="755081"/>
            <a:ext cx="2388004" cy="236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6767782" y="1387552"/>
                <a:ext cx="3959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7782" y="1387552"/>
                <a:ext cx="395942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12308" r="-1538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6" name="Picture 2" descr="Using the Isosceles Triangle Theorems to Solve Proofs - dummi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38" b="19243"/>
          <a:stretch/>
        </p:blipFill>
        <p:spPr bwMode="auto">
          <a:xfrm>
            <a:off x="5852959" y="4000594"/>
            <a:ext cx="2388004" cy="236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222530" y="5760408"/>
                <a:ext cx="3959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2530" y="5760408"/>
                <a:ext cx="395942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13846" r="-13846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Flowchart: Connector 51"/>
          <p:cNvSpPr/>
          <p:nvPr/>
        </p:nvSpPr>
        <p:spPr>
          <a:xfrm>
            <a:off x="1295394" y="2807756"/>
            <a:ext cx="87683" cy="1232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Flowchart: Connector 52"/>
          <p:cNvSpPr/>
          <p:nvPr/>
        </p:nvSpPr>
        <p:spPr>
          <a:xfrm>
            <a:off x="1982818" y="4683205"/>
            <a:ext cx="87683" cy="1232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Flowchart: Connector 53"/>
          <p:cNvSpPr/>
          <p:nvPr/>
        </p:nvSpPr>
        <p:spPr>
          <a:xfrm>
            <a:off x="6222530" y="2590453"/>
            <a:ext cx="87683" cy="1232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Flowchart: Connector 54"/>
          <p:cNvSpPr/>
          <p:nvPr/>
        </p:nvSpPr>
        <p:spPr>
          <a:xfrm>
            <a:off x="6878070" y="4549415"/>
            <a:ext cx="87683" cy="1232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A0BAB2A-16E5-41A6-90C6-A20BCA230864}"/>
              </a:ext>
            </a:extLst>
          </p:cNvPr>
          <p:cNvSpPr/>
          <p:nvPr/>
        </p:nvSpPr>
        <p:spPr>
          <a:xfrm>
            <a:off x="1931799" y="894405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9F3DDAE-CF67-494C-95B1-A802EF7EC170}"/>
              </a:ext>
            </a:extLst>
          </p:cNvPr>
          <p:cNvSpPr/>
          <p:nvPr/>
        </p:nvSpPr>
        <p:spPr>
          <a:xfrm>
            <a:off x="3006555" y="2886290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09B1530-0104-4DA1-B2A3-C8F31E4924E6}"/>
              </a:ext>
            </a:extLst>
          </p:cNvPr>
          <p:cNvSpPr/>
          <p:nvPr/>
        </p:nvSpPr>
        <p:spPr>
          <a:xfrm>
            <a:off x="925823" y="2931039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8A1176B-311E-42C1-9F79-076CF841981F}"/>
              </a:ext>
            </a:extLst>
          </p:cNvPr>
          <p:cNvSpPr/>
          <p:nvPr/>
        </p:nvSpPr>
        <p:spPr>
          <a:xfrm>
            <a:off x="1862448" y="895440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2241ACC-6B11-4C26-A635-F68D0305C482}"/>
              </a:ext>
            </a:extLst>
          </p:cNvPr>
          <p:cNvSpPr/>
          <p:nvPr/>
        </p:nvSpPr>
        <p:spPr>
          <a:xfrm>
            <a:off x="1941948" y="4180491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22CA48A-1622-4134-AAE4-3B192185DF2C}"/>
              </a:ext>
            </a:extLst>
          </p:cNvPr>
          <p:cNvSpPr/>
          <p:nvPr/>
        </p:nvSpPr>
        <p:spPr>
          <a:xfrm>
            <a:off x="2987805" y="6115335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CC4C273-6640-4EE7-A04E-7AF71ED2EE9B}"/>
              </a:ext>
            </a:extLst>
          </p:cNvPr>
          <p:cNvSpPr/>
          <p:nvPr/>
        </p:nvSpPr>
        <p:spPr>
          <a:xfrm>
            <a:off x="907073" y="6131803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C2360F3-DEFB-416B-9C55-729360859287}"/>
              </a:ext>
            </a:extLst>
          </p:cNvPr>
          <p:cNvSpPr/>
          <p:nvPr/>
        </p:nvSpPr>
        <p:spPr>
          <a:xfrm>
            <a:off x="6869655" y="711823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7F1C280-6039-4DB6-9D84-0D111631760F}"/>
              </a:ext>
            </a:extLst>
          </p:cNvPr>
          <p:cNvSpPr/>
          <p:nvPr/>
        </p:nvSpPr>
        <p:spPr>
          <a:xfrm>
            <a:off x="7916130" y="2713135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DFC438E-03BF-4688-9104-6D3748871F1B}"/>
              </a:ext>
            </a:extLst>
          </p:cNvPr>
          <p:cNvSpPr/>
          <p:nvPr/>
        </p:nvSpPr>
        <p:spPr>
          <a:xfrm>
            <a:off x="5835398" y="2729603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24AA15C-F26F-4E00-8DD2-552B70F46809}"/>
              </a:ext>
            </a:extLst>
          </p:cNvPr>
          <p:cNvSpPr/>
          <p:nvPr/>
        </p:nvSpPr>
        <p:spPr>
          <a:xfrm>
            <a:off x="7901684" y="5951595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864E407-09E1-41F4-A802-E6A9B3D9D994}"/>
              </a:ext>
            </a:extLst>
          </p:cNvPr>
          <p:cNvSpPr/>
          <p:nvPr/>
        </p:nvSpPr>
        <p:spPr>
          <a:xfrm>
            <a:off x="5849233" y="5996344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C42D019-E327-4B1E-9F86-25CCF2993F06}"/>
              </a:ext>
            </a:extLst>
          </p:cNvPr>
          <p:cNvSpPr/>
          <p:nvPr/>
        </p:nvSpPr>
        <p:spPr>
          <a:xfrm>
            <a:off x="6878070" y="3942509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Box 66">
            <a:extLst>
              <a:ext uri="{FF2B5EF4-FFF2-40B4-BE49-F238E27FC236}">
                <a16:creationId xmlns:a16="http://schemas.microsoft.com/office/drawing/2014/main" id="{257C7BFC-BDAD-A748-ABFD-BDD0CDAED639}"/>
              </a:ext>
            </a:extLst>
          </p:cNvPr>
          <p:cNvSpPr txBox="1"/>
          <p:nvPr/>
        </p:nvSpPr>
        <p:spPr>
          <a:xfrm>
            <a:off x="7302674" y="6488668"/>
            <a:ext cx="184132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MrTFarahmand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88" name="Picture 2" descr="Using the Isosceles Triangle Theorems to Solve Proofs - dummi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38" b="19243"/>
          <a:stretch/>
        </p:blipFill>
        <p:spPr bwMode="auto">
          <a:xfrm>
            <a:off x="437308" y="306980"/>
            <a:ext cx="1504226" cy="149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813511" y="726510"/>
                <a:ext cx="652033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511" y="726510"/>
                <a:ext cx="652033" cy="215444"/>
              </a:xfrm>
              <a:prstGeom prst="rect">
                <a:avLst/>
              </a:prstGeom>
              <a:blipFill rotWithShape="0">
                <a:blip r:embed="rId3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0" name="Picture 2" descr="Using the Isosceles Triangle Theorems to Solve Proofs - dummi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38" b="19243"/>
          <a:stretch/>
        </p:blipFill>
        <p:spPr bwMode="auto">
          <a:xfrm>
            <a:off x="2606398" y="306980"/>
            <a:ext cx="1504226" cy="149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2982601" y="726510"/>
                <a:ext cx="652033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2601" y="726510"/>
                <a:ext cx="652033" cy="215444"/>
              </a:xfrm>
              <a:prstGeom prst="rect">
                <a:avLst/>
              </a:prstGeom>
              <a:blipFill rotWithShape="0">
                <a:blip r:embed="rId4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4" name="Picture 2" descr="Using the Isosceles Triangle Theorems to Solve Proofs - dummi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38" b="19243"/>
          <a:stretch/>
        </p:blipFill>
        <p:spPr bwMode="auto">
          <a:xfrm>
            <a:off x="4775488" y="306980"/>
            <a:ext cx="1504226" cy="149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4775488" y="1377863"/>
                <a:ext cx="652033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488" y="1377863"/>
                <a:ext cx="652033" cy="215444"/>
              </a:xfrm>
              <a:prstGeom prst="rect">
                <a:avLst/>
              </a:prstGeom>
              <a:blipFill rotWithShape="0">
                <a:blip r:embed="rId5"/>
                <a:stretch>
                  <a:fillRect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6" name="Picture 2" descr="Using the Isosceles Triangle Theorems to Solve Proofs - dummi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38" b="19243"/>
          <a:stretch/>
        </p:blipFill>
        <p:spPr bwMode="auto">
          <a:xfrm rot="6981365">
            <a:off x="7141945" y="631675"/>
            <a:ext cx="1504226" cy="149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7107417" y="1377863"/>
                <a:ext cx="652033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7417" y="1377863"/>
                <a:ext cx="652033" cy="215444"/>
              </a:xfrm>
              <a:prstGeom prst="rect">
                <a:avLst/>
              </a:prstGeom>
              <a:blipFill rotWithShape="0">
                <a:blip r:embed="rId5"/>
                <a:stretch>
                  <a:fillRect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8" name="Picture 2" descr="Using the Isosceles Triangle Theorems to Solve Proofs - dummi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38" b="19243"/>
          <a:stretch/>
        </p:blipFill>
        <p:spPr bwMode="auto">
          <a:xfrm rot="6981365">
            <a:off x="530289" y="2442824"/>
            <a:ext cx="1504226" cy="149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487494" y="3189012"/>
                <a:ext cx="652033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494" y="3189012"/>
                <a:ext cx="652033" cy="215444"/>
              </a:xfrm>
              <a:prstGeom prst="rect">
                <a:avLst/>
              </a:prstGeom>
              <a:blipFill rotWithShape="0">
                <a:blip r:embed="rId6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0" name="Picture 2" descr="Using the Isosceles Triangle Theorems to Solve Proofs - dummi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38" b="19243"/>
          <a:stretch/>
        </p:blipFill>
        <p:spPr bwMode="auto">
          <a:xfrm rot="6981365">
            <a:off x="2743921" y="2442824"/>
            <a:ext cx="1504226" cy="149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Box 130"/>
              <p:cNvSpPr txBox="1"/>
              <p:nvPr/>
            </p:nvSpPr>
            <p:spPr>
              <a:xfrm>
                <a:off x="3458591" y="3168972"/>
                <a:ext cx="652033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1" name="TextBox 1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8591" y="3168972"/>
                <a:ext cx="652033" cy="215444"/>
              </a:xfrm>
              <a:prstGeom prst="rect">
                <a:avLst/>
              </a:prstGeom>
              <a:blipFill rotWithShape="0">
                <a:blip r:embed="rId6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5" name="Picture 2" descr="Using the Isosceles Triangle Theorems to Solve Proofs - dummi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38" b="19243"/>
          <a:stretch/>
        </p:blipFill>
        <p:spPr bwMode="auto">
          <a:xfrm rot="10800000">
            <a:off x="4675408" y="2124051"/>
            <a:ext cx="1504226" cy="149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TextBox 135"/>
              <p:cNvSpPr txBox="1"/>
              <p:nvPr/>
            </p:nvSpPr>
            <p:spPr>
              <a:xfrm>
                <a:off x="5166625" y="3013535"/>
                <a:ext cx="652033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6" name="TextBox 1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6625" y="3013535"/>
                <a:ext cx="652033" cy="215444"/>
              </a:xfrm>
              <a:prstGeom prst="rect">
                <a:avLst/>
              </a:prstGeom>
              <a:blipFill rotWithShape="0">
                <a:blip r:embed="rId7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6" name="Picture 2" descr="Using the Isosceles Triangle Theorems to Solve Proofs - dummi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38" b="19243"/>
          <a:stretch/>
        </p:blipFill>
        <p:spPr bwMode="auto">
          <a:xfrm rot="10800000">
            <a:off x="7007337" y="2183810"/>
            <a:ext cx="1504226" cy="149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/>
              <p:cNvSpPr txBox="1"/>
              <p:nvPr/>
            </p:nvSpPr>
            <p:spPr>
              <a:xfrm>
                <a:off x="7498554" y="3073294"/>
                <a:ext cx="652033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7" name="TextBox 1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8554" y="3073294"/>
                <a:ext cx="652033" cy="215444"/>
              </a:xfrm>
              <a:prstGeom prst="rect">
                <a:avLst/>
              </a:prstGeom>
              <a:blipFill rotWithShape="0">
                <a:blip r:embed="rId8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8" name="Picture 2" descr="Using the Isosceles Triangle Theorems to Solve Proofs - dummi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38" b="19243"/>
          <a:stretch/>
        </p:blipFill>
        <p:spPr bwMode="auto">
          <a:xfrm>
            <a:off x="2822086" y="4796139"/>
            <a:ext cx="1504226" cy="149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extBox 148"/>
              <p:cNvSpPr txBox="1"/>
              <p:nvPr/>
            </p:nvSpPr>
            <p:spPr>
              <a:xfrm>
                <a:off x="2847561" y="5909063"/>
                <a:ext cx="652033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9" name="TextBox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7561" y="5909063"/>
                <a:ext cx="652033" cy="215444"/>
              </a:xfrm>
              <a:prstGeom prst="rect">
                <a:avLst/>
              </a:prstGeom>
              <a:blipFill rotWithShape="0">
                <a:blip r:embed="rId9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2" name="Picture 2" descr="Using the Isosceles Triangle Theorems to Solve Proofs - dummi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38" b="19243"/>
          <a:stretch/>
        </p:blipFill>
        <p:spPr bwMode="auto">
          <a:xfrm>
            <a:off x="5066545" y="4786682"/>
            <a:ext cx="1504226" cy="149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3" name="TextBox 152"/>
              <p:cNvSpPr txBox="1"/>
              <p:nvPr/>
            </p:nvSpPr>
            <p:spPr>
              <a:xfrm>
                <a:off x="5092020" y="5899606"/>
                <a:ext cx="652033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3" name="TextBox 1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2020" y="5899606"/>
                <a:ext cx="652033" cy="215444"/>
              </a:xfrm>
              <a:prstGeom prst="rect">
                <a:avLst/>
              </a:prstGeom>
              <a:blipFill rotWithShape="0">
                <a:blip r:embed="rId9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4" name="Picture 2" descr="Using the Isosceles Triangle Theorems to Solve Proofs - dummi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38" b="19243"/>
          <a:stretch/>
        </p:blipFill>
        <p:spPr bwMode="auto">
          <a:xfrm>
            <a:off x="468181" y="3961298"/>
            <a:ext cx="1504226" cy="149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5" name="TextBox 154"/>
              <p:cNvSpPr txBox="1"/>
              <p:nvPr/>
            </p:nvSpPr>
            <p:spPr>
              <a:xfrm>
                <a:off x="850878" y="4363224"/>
                <a:ext cx="652033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5" name="TextBox 1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878" y="4363224"/>
                <a:ext cx="652033" cy="215444"/>
              </a:xfrm>
              <a:prstGeom prst="rect">
                <a:avLst/>
              </a:prstGeom>
              <a:blipFill rotWithShape="0">
                <a:blip r:embed="rId8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6" name="Picture 2" descr="Using the Isosceles Triangle Theorems to Solve Proofs - dummi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38" b="19243"/>
          <a:stretch/>
        </p:blipFill>
        <p:spPr bwMode="auto">
          <a:xfrm>
            <a:off x="7216863" y="4786682"/>
            <a:ext cx="1504226" cy="149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TextBox 156"/>
              <p:cNvSpPr txBox="1"/>
              <p:nvPr/>
            </p:nvSpPr>
            <p:spPr>
              <a:xfrm>
                <a:off x="7412120" y="5899606"/>
                <a:ext cx="727417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+10)°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7" name="TextBox 1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2120" y="5899606"/>
                <a:ext cx="727417" cy="215444"/>
              </a:xfrm>
              <a:prstGeom prst="rect">
                <a:avLst/>
              </a:prstGeom>
              <a:blipFill rotWithShape="0">
                <a:blip r:embed="rId10"/>
                <a:stretch>
                  <a:fillRect l="-11765" r="-8403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lowchart: Connector 4"/>
          <p:cNvSpPr/>
          <p:nvPr/>
        </p:nvSpPr>
        <p:spPr>
          <a:xfrm>
            <a:off x="2894918" y="1429072"/>
            <a:ext cx="87683" cy="1232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8" name="Flowchart: Connector 157"/>
          <p:cNvSpPr/>
          <p:nvPr/>
        </p:nvSpPr>
        <p:spPr>
          <a:xfrm>
            <a:off x="681987" y="1470024"/>
            <a:ext cx="87683" cy="1232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" name="Flowchart: Connector 158"/>
          <p:cNvSpPr/>
          <p:nvPr/>
        </p:nvSpPr>
        <p:spPr>
          <a:xfrm>
            <a:off x="5410540" y="664868"/>
            <a:ext cx="87683" cy="1232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" name="Flowchart: Connector 185"/>
          <p:cNvSpPr/>
          <p:nvPr/>
        </p:nvSpPr>
        <p:spPr>
          <a:xfrm>
            <a:off x="8126331" y="1367430"/>
            <a:ext cx="87683" cy="1232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7" name="Flowchart: Connector 186"/>
          <p:cNvSpPr/>
          <p:nvPr/>
        </p:nvSpPr>
        <p:spPr>
          <a:xfrm>
            <a:off x="1502911" y="5083679"/>
            <a:ext cx="87683" cy="1232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Flowchart: Connector 187"/>
          <p:cNvSpPr/>
          <p:nvPr/>
        </p:nvSpPr>
        <p:spPr>
          <a:xfrm>
            <a:off x="3806370" y="5935103"/>
            <a:ext cx="87683" cy="1232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9" name="Flowchart: Connector 188"/>
          <p:cNvSpPr/>
          <p:nvPr/>
        </p:nvSpPr>
        <p:spPr>
          <a:xfrm>
            <a:off x="5700211" y="5105645"/>
            <a:ext cx="87683" cy="1232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0" name="Flowchart: Connector 189"/>
          <p:cNvSpPr/>
          <p:nvPr/>
        </p:nvSpPr>
        <p:spPr>
          <a:xfrm>
            <a:off x="7846333" y="5126438"/>
            <a:ext cx="87683" cy="1232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38759" y="4232258"/>
                <a:ext cx="33872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Leave your answers in terms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: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8759" y="4232258"/>
                <a:ext cx="3387209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1439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1" name="TextBox 190"/>
          <p:cNvSpPr txBox="1"/>
          <p:nvPr/>
        </p:nvSpPr>
        <p:spPr>
          <a:xfrm>
            <a:off x="185448" y="49263"/>
            <a:ext cx="7297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1)				2)					3)						4)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200062" y="1830043"/>
            <a:ext cx="7297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5)				6)					7)						8)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200062" y="3796625"/>
            <a:ext cx="7414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9)				10)					11)						12)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27326" y="3018772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dirty="0"/>
          </a:p>
        </p:txBody>
      </p:sp>
      <p:sp>
        <p:nvSpPr>
          <p:cNvPr id="52" name="Flowchart: Connector 51"/>
          <p:cNvSpPr/>
          <p:nvPr/>
        </p:nvSpPr>
        <p:spPr>
          <a:xfrm>
            <a:off x="1533334" y="3227096"/>
            <a:ext cx="87683" cy="1232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Flowchart: Connector 52"/>
          <p:cNvSpPr/>
          <p:nvPr/>
        </p:nvSpPr>
        <p:spPr>
          <a:xfrm>
            <a:off x="2900289" y="3198589"/>
            <a:ext cx="87683" cy="1232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Flowchart: Connector 53"/>
          <p:cNvSpPr/>
          <p:nvPr/>
        </p:nvSpPr>
        <p:spPr>
          <a:xfrm>
            <a:off x="5818658" y="2358439"/>
            <a:ext cx="87683" cy="1232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Flowchart: Connector 54"/>
          <p:cNvSpPr/>
          <p:nvPr/>
        </p:nvSpPr>
        <p:spPr>
          <a:xfrm>
            <a:off x="8188070" y="2412997"/>
            <a:ext cx="87683" cy="1232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243778-6A2C-4587-A2C9-C2D1F3AED980}"/>
              </a:ext>
            </a:extLst>
          </p:cNvPr>
          <p:cNvSpPr/>
          <p:nvPr/>
        </p:nvSpPr>
        <p:spPr>
          <a:xfrm>
            <a:off x="367646" y="1490713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C84BC11-F82F-4DF7-A8CF-57E2BE5D89B2}"/>
              </a:ext>
            </a:extLst>
          </p:cNvPr>
          <p:cNvSpPr/>
          <p:nvPr/>
        </p:nvSpPr>
        <p:spPr>
          <a:xfrm>
            <a:off x="1729181" y="1451992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51C91AC-2B92-4B81-B51A-CE644E361F9C}"/>
              </a:ext>
            </a:extLst>
          </p:cNvPr>
          <p:cNvSpPr/>
          <p:nvPr/>
        </p:nvSpPr>
        <p:spPr>
          <a:xfrm>
            <a:off x="1050719" y="227653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67AF1C6C-26B1-4346-AEC2-2E45F7FEC87B}"/>
              </a:ext>
            </a:extLst>
          </p:cNvPr>
          <p:cNvSpPr/>
          <p:nvPr/>
        </p:nvSpPr>
        <p:spPr>
          <a:xfrm>
            <a:off x="2549278" y="1501505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C0497394-7644-4CB6-8276-6CF291E8F8EE}"/>
              </a:ext>
            </a:extLst>
          </p:cNvPr>
          <p:cNvSpPr/>
          <p:nvPr/>
        </p:nvSpPr>
        <p:spPr>
          <a:xfrm>
            <a:off x="3910813" y="1462784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A80F81C-DA9E-411A-9C3B-7DA697B20036}"/>
              </a:ext>
            </a:extLst>
          </p:cNvPr>
          <p:cNvSpPr/>
          <p:nvPr/>
        </p:nvSpPr>
        <p:spPr>
          <a:xfrm>
            <a:off x="3232351" y="238445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3ACB6F8-C7D4-45B6-B949-BD6640371720}"/>
              </a:ext>
            </a:extLst>
          </p:cNvPr>
          <p:cNvSpPr/>
          <p:nvPr/>
        </p:nvSpPr>
        <p:spPr>
          <a:xfrm>
            <a:off x="4730910" y="1512297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1F9E5C53-BA80-483B-8518-BA20A74B0FD9}"/>
              </a:ext>
            </a:extLst>
          </p:cNvPr>
          <p:cNvSpPr/>
          <p:nvPr/>
        </p:nvSpPr>
        <p:spPr>
          <a:xfrm>
            <a:off x="6073591" y="1473576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42C3E58-0DE8-4D9B-85CE-602AA0714E2D}"/>
              </a:ext>
            </a:extLst>
          </p:cNvPr>
          <p:cNvSpPr/>
          <p:nvPr/>
        </p:nvSpPr>
        <p:spPr>
          <a:xfrm>
            <a:off x="5413983" y="249237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E5F9F206-52EA-410F-957F-7EB8881D3D61}"/>
              </a:ext>
            </a:extLst>
          </p:cNvPr>
          <p:cNvSpPr/>
          <p:nvPr/>
        </p:nvSpPr>
        <p:spPr>
          <a:xfrm>
            <a:off x="7017959" y="1554080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D1F9B24-A089-4ABC-A201-C28DBB82A74A}"/>
              </a:ext>
            </a:extLst>
          </p:cNvPr>
          <p:cNvSpPr/>
          <p:nvPr/>
        </p:nvSpPr>
        <p:spPr>
          <a:xfrm>
            <a:off x="8436880" y="1478143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F3282A8-C134-4D9A-86BF-96F16907C122}"/>
              </a:ext>
            </a:extLst>
          </p:cNvPr>
          <p:cNvSpPr/>
          <p:nvPr/>
        </p:nvSpPr>
        <p:spPr>
          <a:xfrm>
            <a:off x="7606131" y="280389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E135CE57-C8D4-4161-8351-017CD0E7A615}"/>
              </a:ext>
            </a:extLst>
          </p:cNvPr>
          <p:cNvSpPr/>
          <p:nvPr/>
        </p:nvSpPr>
        <p:spPr>
          <a:xfrm>
            <a:off x="402765" y="3316864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E4E7116-0574-449F-B8B3-422C88160B43}"/>
              </a:ext>
            </a:extLst>
          </p:cNvPr>
          <p:cNvSpPr/>
          <p:nvPr/>
        </p:nvSpPr>
        <p:spPr>
          <a:xfrm>
            <a:off x="1831113" y="3231500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65F1474-5A98-40F9-8E3F-A8C44DA8219E}"/>
              </a:ext>
            </a:extLst>
          </p:cNvPr>
          <p:cNvSpPr/>
          <p:nvPr/>
        </p:nvSpPr>
        <p:spPr>
          <a:xfrm>
            <a:off x="972083" y="2080881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E0544C8-9984-4A8D-8D97-F060333A2877}"/>
              </a:ext>
            </a:extLst>
          </p:cNvPr>
          <p:cNvSpPr/>
          <p:nvPr/>
        </p:nvSpPr>
        <p:spPr>
          <a:xfrm>
            <a:off x="2610352" y="3335718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EB7A4E1-32CE-44F7-BFBD-1440B03DBD55}"/>
              </a:ext>
            </a:extLst>
          </p:cNvPr>
          <p:cNvSpPr/>
          <p:nvPr/>
        </p:nvSpPr>
        <p:spPr>
          <a:xfrm>
            <a:off x="4057554" y="3231500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F4599593-9A13-4B4C-9759-29F863D5361C}"/>
              </a:ext>
            </a:extLst>
          </p:cNvPr>
          <p:cNvSpPr/>
          <p:nvPr/>
        </p:nvSpPr>
        <p:spPr>
          <a:xfrm>
            <a:off x="3198524" y="2080881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ADDA07E-FE10-46E6-B200-DD3DCF91B0AA}"/>
              </a:ext>
            </a:extLst>
          </p:cNvPr>
          <p:cNvSpPr/>
          <p:nvPr/>
        </p:nvSpPr>
        <p:spPr>
          <a:xfrm>
            <a:off x="520046" y="1643113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4A9A8A22-35A1-4A51-B850-55341D8B25AA}"/>
              </a:ext>
            </a:extLst>
          </p:cNvPr>
          <p:cNvSpPr/>
          <p:nvPr/>
        </p:nvSpPr>
        <p:spPr>
          <a:xfrm>
            <a:off x="1881581" y="1604392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FE4C0E8-878B-4909-A076-7E7E9C4B998E}"/>
              </a:ext>
            </a:extLst>
          </p:cNvPr>
          <p:cNvSpPr/>
          <p:nvPr/>
        </p:nvSpPr>
        <p:spPr>
          <a:xfrm>
            <a:off x="1203119" y="380053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C571BE4-32AC-4FCF-9443-68B1FFE5FD97}"/>
              </a:ext>
            </a:extLst>
          </p:cNvPr>
          <p:cNvSpPr/>
          <p:nvPr/>
        </p:nvSpPr>
        <p:spPr>
          <a:xfrm>
            <a:off x="5406888" y="3431662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8CB5EF55-7D8E-4497-A5C9-EC6798DFFA97}"/>
              </a:ext>
            </a:extLst>
          </p:cNvPr>
          <p:cNvSpPr/>
          <p:nvPr/>
        </p:nvSpPr>
        <p:spPr>
          <a:xfrm>
            <a:off x="4765185" y="2159916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D8D39024-8E90-404C-A410-19148C527E5A}"/>
              </a:ext>
            </a:extLst>
          </p:cNvPr>
          <p:cNvSpPr/>
          <p:nvPr/>
        </p:nvSpPr>
        <p:spPr>
          <a:xfrm>
            <a:off x="6073786" y="2186311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C270925-5432-4EFA-97D9-8817DF24D098}"/>
              </a:ext>
            </a:extLst>
          </p:cNvPr>
          <p:cNvSpPr/>
          <p:nvPr/>
        </p:nvSpPr>
        <p:spPr>
          <a:xfrm>
            <a:off x="7745339" y="3487469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28621BF-EFFB-447A-8CAB-93C6F9F990B5}"/>
              </a:ext>
            </a:extLst>
          </p:cNvPr>
          <p:cNvSpPr/>
          <p:nvPr/>
        </p:nvSpPr>
        <p:spPr>
          <a:xfrm>
            <a:off x="7065928" y="2187442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B2FB3958-86AC-4510-9B31-CD3E60622D03}"/>
              </a:ext>
            </a:extLst>
          </p:cNvPr>
          <p:cNvSpPr/>
          <p:nvPr/>
        </p:nvSpPr>
        <p:spPr>
          <a:xfrm>
            <a:off x="8421664" y="2213837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E7F7BAD7-85B1-4508-AEB4-0C05EBD532D4}"/>
              </a:ext>
            </a:extLst>
          </p:cNvPr>
          <p:cNvSpPr/>
          <p:nvPr/>
        </p:nvSpPr>
        <p:spPr>
          <a:xfrm>
            <a:off x="426008" y="5149909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32BBE6FF-ECD4-44ED-8A38-B389C0FDF2C2}"/>
              </a:ext>
            </a:extLst>
          </p:cNvPr>
          <p:cNvSpPr/>
          <p:nvPr/>
        </p:nvSpPr>
        <p:spPr>
          <a:xfrm>
            <a:off x="1768689" y="5111188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6E880A6-0AD3-4993-B932-C4F3F180F9DF}"/>
              </a:ext>
            </a:extLst>
          </p:cNvPr>
          <p:cNvSpPr/>
          <p:nvPr/>
        </p:nvSpPr>
        <p:spPr>
          <a:xfrm>
            <a:off x="1109081" y="3886849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CE573ADE-5035-456B-832E-ED3438B58EDF}"/>
              </a:ext>
            </a:extLst>
          </p:cNvPr>
          <p:cNvSpPr/>
          <p:nvPr/>
        </p:nvSpPr>
        <p:spPr>
          <a:xfrm>
            <a:off x="2749054" y="5961421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8E40E4A-91A5-4E77-93D1-D2C8F96392C6}"/>
              </a:ext>
            </a:extLst>
          </p:cNvPr>
          <p:cNvSpPr/>
          <p:nvPr/>
        </p:nvSpPr>
        <p:spPr>
          <a:xfrm>
            <a:off x="4091735" y="5922700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F3C24F48-EA47-4799-8225-FB4AF33A4E5A}"/>
              </a:ext>
            </a:extLst>
          </p:cNvPr>
          <p:cNvSpPr/>
          <p:nvPr/>
        </p:nvSpPr>
        <p:spPr>
          <a:xfrm>
            <a:off x="3432127" y="4698361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75CB495F-19F0-415C-A600-F1DE072D76D6}"/>
              </a:ext>
            </a:extLst>
          </p:cNvPr>
          <p:cNvSpPr/>
          <p:nvPr/>
        </p:nvSpPr>
        <p:spPr>
          <a:xfrm>
            <a:off x="4997194" y="5996059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4455A0B3-8D4F-4681-B7CC-5358B0E5654F}"/>
              </a:ext>
            </a:extLst>
          </p:cNvPr>
          <p:cNvSpPr/>
          <p:nvPr/>
        </p:nvSpPr>
        <p:spPr>
          <a:xfrm>
            <a:off x="6339875" y="5957338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E5CCCF94-8F99-4429-B3B6-9A3C4720D6B8}"/>
              </a:ext>
            </a:extLst>
          </p:cNvPr>
          <p:cNvSpPr/>
          <p:nvPr/>
        </p:nvSpPr>
        <p:spPr>
          <a:xfrm>
            <a:off x="5680267" y="4732999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E2956C5A-7D06-4AFF-881B-83108B2CD00B}"/>
              </a:ext>
            </a:extLst>
          </p:cNvPr>
          <p:cNvSpPr/>
          <p:nvPr/>
        </p:nvSpPr>
        <p:spPr>
          <a:xfrm>
            <a:off x="7135086" y="5970446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2D79EC5A-D946-4567-B769-6F8A1349898A}"/>
              </a:ext>
            </a:extLst>
          </p:cNvPr>
          <p:cNvSpPr/>
          <p:nvPr/>
        </p:nvSpPr>
        <p:spPr>
          <a:xfrm>
            <a:off x="8477767" y="5931725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2EABA1BE-11EB-46E4-B65F-8A549A2504C7}"/>
              </a:ext>
            </a:extLst>
          </p:cNvPr>
          <p:cNvSpPr/>
          <p:nvPr/>
        </p:nvSpPr>
        <p:spPr>
          <a:xfrm>
            <a:off x="7818159" y="4707386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822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Box 66">
            <a:extLst>
              <a:ext uri="{FF2B5EF4-FFF2-40B4-BE49-F238E27FC236}">
                <a16:creationId xmlns:a16="http://schemas.microsoft.com/office/drawing/2014/main" id="{257C7BFC-BDAD-A748-ABFD-BDD0CDAED639}"/>
              </a:ext>
            </a:extLst>
          </p:cNvPr>
          <p:cNvSpPr txBox="1"/>
          <p:nvPr/>
        </p:nvSpPr>
        <p:spPr>
          <a:xfrm>
            <a:off x="7302674" y="6488668"/>
            <a:ext cx="1841325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MrTFarahmand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88" name="Picture 2" descr="Using the Isosceles Triangle Theorems to Solve Proofs - dummi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38" b="19243"/>
          <a:stretch/>
        </p:blipFill>
        <p:spPr bwMode="auto">
          <a:xfrm>
            <a:off x="437308" y="306980"/>
            <a:ext cx="1504226" cy="149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813511" y="726510"/>
                <a:ext cx="652033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511" y="726510"/>
                <a:ext cx="652033" cy="215444"/>
              </a:xfrm>
              <a:prstGeom prst="rect">
                <a:avLst/>
              </a:prstGeom>
              <a:blipFill rotWithShape="0">
                <a:blip r:embed="rId3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0" name="Picture 2" descr="Using the Isosceles Triangle Theorems to Solve Proofs - dummi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38" b="19243"/>
          <a:stretch/>
        </p:blipFill>
        <p:spPr bwMode="auto">
          <a:xfrm>
            <a:off x="2606398" y="306980"/>
            <a:ext cx="1504226" cy="149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2982601" y="726510"/>
                <a:ext cx="652033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2601" y="726510"/>
                <a:ext cx="652033" cy="215444"/>
              </a:xfrm>
              <a:prstGeom prst="rect">
                <a:avLst/>
              </a:prstGeom>
              <a:blipFill rotWithShape="0">
                <a:blip r:embed="rId4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4" name="Picture 2" descr="Using the Isosceles Triangle Theorems to Solve Proofs - dummi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38" b="19243"/>
          <a:stretch/>
        </p:blipFill>
        <p:spPr bwMode="auto">
          <a:xfrm>
            <a:off x="4775488" y="306980"/>
            <a:ext cx="1504226" cy="149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4775488" y="1377863"/>
                <a:ext cx="652033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488" y="1377863"/>
                <a:ext cx="652033" cy="215444"/>
              </a:xfrm>
              <a:prstGeom prst="rect">
                <a:avLst/>
              </a:prstGeom>
              <a:blipFill rotWithShape="0">
                <a:blip r:embed="rId5"/>
                <a:stretch>
                  <a:fillRect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6" name="Picture 2" descr="Using the Isosceles Triangle Theorems to Solve Proofs - dummi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38" b="19243"/>
          <a:stretch/>
        </p:blipFill>
        <p:spPr bwMode="auto">
          <a:xfrm rot="6981365">
            <a:off x="7141945" y="631675"/>
            <a:ext cx="1504226" cy="149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7107417" y="1377863"/>
                <a:ext cx="652033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7417" y="1377863"/>
                <a:ext cx="652033" cy="215444"/>
              </a:xfrm>
              <a:prstGeom prst="rect">
                <a:avLst/>
              </a:prstGeom>
              <a:blipFill rotWithShape="0">
                <a:blip r:embed="rId5"/>
                <a:stretch>
                  <a:fillRect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8" name="Picture 2" descr="Using the Isosceles Triangle Theorems to Solve Proofs - dummi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38" b="19243"/>
          <a:stretch/>
        </p:blipFill>
        <p:spPr bwMode="auto">
          <a:xfrm rot="6981365">
            <a:off x="530289" y="2442824"/>
            <a:ext cx="1504226" cy="149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487494" y="3189012"/>
                <a:ext cx="652033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494" y="3189012"/>
                <a:ext cx="652033" cy="215444"/>
              </a:xfrm>
              <a:prstGeom prst="rect">
                <a:avLst/>
              </a:prstGeom>
              <a:blipFill rotWithShape="0">
                <a:blip r:embed="rId6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0" name="Picture 2" descr="Using the Isosceles Triangle Theorems to Solve Proofs - dummi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38" b="19243"/>
          <a:stretch/>
        </p:blipFill>
        <p:spPr bwMode="auto">
          <a:xfrm rot="6981365">
            <a:off x="2743921" y="2442824"/>
            <a:ext cx="1504226" cy="149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Box 130"/>
              <p:cNvSpPr txBox="1"/>
              <p:nvPr/>
            </p:nvSpPr>
            <p:spPr>
              <a:xfrm>
                <a:off x="3458591" y="3168972"/>
                <a:ext cx="652033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1" name="TextBox 1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8591" y="3168972"/>
                <a:ext cx="652033" cy="215444"/>
              </a:xfrm>
              <a:prstGeom prst="rect">
                <a:avLst/>
              </a:prstGeom>
              <a:blipFill rotWithShape="0">
                <a:blip r:embed="rId6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5" name="Picture 2" descr="Using the Isosceles Triangle Theorems to Solve Proofs - dummi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38" b="19243"/>
          <a:stretch/>
        </p:blipFill>
        <p:spPr bwMode="auto">
          <a:xfrm rot="10800000">
            <a:off x="4675408" y="2124051"/>
            <a:ext cx="1504226" cy="149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TextBox 135"/>
              <p:cNvSpPr txBox="1"/>
              <p:nvPr/>
            </p:nvSpPr>
            <p:spPr>
              <a:xfrm>
                <a:off x="5166625" y="3013535"/>
                <a:ext cx="652033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6" name="TextBox 1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6625" y="3013535"/>
                <a:ext cx="652033" cy="215444"/>
              </a:xfrm>
              <a:prstGeom prst="rect">
                <a:avLst/>
              </a:prstGeom>
              <a:blipFill rotWithShape="0">
                <a:blip r:embed="rId7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6" name="Picture 2" descr="Using the Isosceles Triangle Theorems to Solve Proofs - dummi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38" b="19243"/>
          <a:stretch/>
        </p:blipFill>
        <p:spPr bwMode="auto">
          <a:xfrm rot="10800000">
            <a:off x="7007337" y="2183810"/>
            <a:ext cx="1504226" cy="149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/>
              <p:cNvSpPr txBox="1"/>
              <p:nvPr/>
            </p:nvSpPr>
            <p:spPr>
              <a:xfrm>
                <a:off x="7498554" y="3073294"/>
                <a:ext cx="652033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7" name="TextBox 1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8554" y="3073294"/>
                <a:ext cx="652033" cy="215444"/>
              </a:xfrm>
              <a:prstGeom prst="rect">
                <a:avLst/>
              </a:prstGeom>
              <a:blipFill rotWithShape="0">
                <a:blip r:embed="rId8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8" name="Picture 2" descr="Using the Isosceles Triangle Theorems to Solve Proofs - dummi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38" b="19243"/>
          <a:stretch/>
        </p:blipFill>
        <p:spPr bwMode="auto">
          <a:xfrm>
            <a:off x="2822086" y="4796139"/>
            <a:ext cx="1504226" cy="149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extBox 148"/>
              <p:cNvSpPr txBox="1"/>
              <p:nvPr/>
            </p:nvSpPr>
            <p:spPr>
              <a:xfrm>
                <a:off x="2847561" y="5909063"/>
                <a:ext cx="652033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9" name="TextBox 1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7561" y="5909063"/>
                <a:ext cx="652033" cy="215444"/>
              </a:xfrm>
              <a:prstGeom prst="rect">
                <a:avLst/>
              </a:prstGeom>
              <a:blipFill rotWithShape="0">
                <a:blip r:embed="rId9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2" name="Picture 2" descr="Using the Isosceles Triangle Theorems to Solve Proofs - dummi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38" b="19243"/>
          <a:stretch/>
        </p:blipFill>
        <p:spPr bwMode="auto">
          <a:xfrm>
            <a:off x="5066545" y="4786682"/>
            <a:ext cx="1504226" cy="149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3" name="TextBox 152"/>
              <p:cNvSpPr txBox="1"/>
              <p:nvPr/>
            </p:nvSpPr>
            <p:spPr>
              <a:xfrm>
                <a:off x="5092020" y="5899606"/>
                <a:ext cx="652033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3" name="TextBox 1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2020" y="5899606"/>
                <a:ext cx="652033" cy="215444"/>
              </a:xfrm>
              <a:prstGeom prst="rect">
                <a:avLst/>
              </a:prstGeom>
              <a:blipFill rotWithShape="0">
                <a:blip r:embed="rId9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4" name="Picture 2" descr="Using the Isosceles Triangle Theorems to Solve Proofs - dummi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38" b="19243"/>
          <a:stretch/>
        </p:blipFill>
        <p:spPr bwMode="auto">
          <a:xfrm>
            <a:off x="468181" y="3961298"/>
            <a:ext cx="1504226" cy="149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5" name="TextBox 154"/>
              <p:cNvSpPr txBox="1"/>
              <p:nvPr/>
            </p:nvSpPr>
            <p:spPr>
              <a:xfrm>
                <a:off x="850878" y="4363224"/>
                <a:ext cx="652033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5" name="TextBox 1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878" y="4363224"/>
                <a:ext cx="652033" cy="215444"/>
              </a:xfrm>
              <a:prstGeom prst="rect">
                <a:avLst/>
              </a:prstGeom>
              <a:blipFill rotWithShape="0">
                <a:blip r:embed="rId8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6" name="Picture 2" descr="Using the Isosceles Triangle Theorems to Solve Proofs - dummi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138" b="19243"/>
          <a:stretch/>
        </p:blipFill>
        <p:spPr bwMode="auto">
          <a:xfrm>
            <a:off x="7216863" y="4786682"/>
            <a:ext cx="1504226" cy="149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TextBox 156"/>
              <p:cNvSpPr txBox="1"/>
              <p:nvPr/>
            </p:nvSpPr>
            <p:spPr>
              <a:xfrm>
                <a:off x="7412120" y="5899606"/>
                <a:ext cx="727417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+10)°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7" name="TextBox 1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2120" y="5899606"/>
                <a:ext cx="727417" cy="215444"/>
              </a:xfrm>
              <a:prstGeom prst="rect">
                <a:avLst/>
              </a:prstGeom>
              <a:blipFill rotWithShape="0">
                <a:blip r:embed="rId10"/>
                <a:stretch>
                  <a:fillRect l="-11765" r="-8403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lowchart: Connector 4"/>
          <p:cNvSpPr/>
          <p:nvPr/>
        </p:nvSpPr>
        <p:spPr>
          <a:xfrm>
            <a:off x="2894918" y="1429072"/>
            <a:ext cx="87683" cy="1232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8" name="Flowchart: Connector 157"/>
          <p:cNvSpPr/>
          <p:nvPr/>
        </p:nvSpPr>
        <p:spPr>
          <a:xfrm>
            <a:off x="681987" y="1470024"/>
            <a:ext cx="87683" cy="1232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" name="Flowchart: Connector 158"/>
          <p:cNvSpPr/>
          <p:nvPr/>
        </p:nvSpPr>
        <p:spPr>
          <a:xfrm>
            <a:off x="5410540" y="664868"/>
            <a:ext cx="87683" cy="1232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" name="Flowchart: Connector 185"/>
          <p:cNvSpPr/>
          <p:nvPr/>
        </p:nvSpPr>
        <p:spPr>
          <a:xfrm>
            <a:off x="8126331" y="1367430"/>
            <a:ext cx="87683" cy="1232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7" name="Flowchart: Connector 186"/>
          <p:cNvSpPr/>
          <p:nvPr/>
        </p:nvSpPr>
        <p:spPr>
          <a:xfrm>
            <a:off x="1502911" y="5083679"/>
            <a:ext cx="87683" cy="1232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8" name="Flowchart: Connector 187"/>
          <p:cNvSpPr/>
          <p:nvPr/>
        </p:nvSpPr>
        <p:spPr>
          <a:xfrm>
            <a:off x="3806370" y="5935103"/>
            <a:ext cx="87683" cy="1232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9" name="Flowchart: Connector 188"/>
          <p:cNvSpPr/>
          <p:nvPr/>
        </p:nvSpPr>
        <p:spPr>
          <a:xfrm>
            <a:off x="5700211" y="5105645"/>
            <a:ext cx="87683" cy="1232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0" name="Flowchart: Connector 189"/>
          <p:cNvSpPr/>
          <p:nvPr/>
        </p:nvSpPr>
        <p:spPr>
          <a:xfrm>
            <a:off x="7846333" y="5126438"/>
            <a:ext cx="87683" cy="1232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938759" y="4232258"/>
                <a:ext cx="33872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Leave your answers in terms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: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8759" y="4232258"/>
                <a:ext cx="3387209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1439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1" name="TextBox 190"/>
          <p:cNvSpPr txBox="1"/>
          <p:nvPr/>
        </p:nvSpPr>
        <p:spPr>
          <a:xfrm>
            <a:off x="185448" y="49263"/>
            <a:ext cx="7297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1)				2)					3)						4)</a:t>
            </a:r>
          </a:p>
        </p:txBody>
      </p:sp>
      <p:sp>
        <p:nvSpPr>
          <p:cNvPr id="192" name="TextBox 191"/>
          <p:cNvSpPr txBox="1"/>
          <p:nvPr/>
        </p:nvSpPr>
        <p:spPr>
          <a:xfrm>
            <a:off x="200062" y="1830043"/>
            <a:ext cx="7297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5)				6)					7)						8)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200062" y="3796625"/>
            <a:ext cx="7414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9)				10)					11)						12)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27326" y="3018772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813511" y="1728695"/>
                <a:ext cx="652033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511" y="1728695"/>
                <a:ext cx="652033" cy="215444"/>
              </a:xfrm>
              <a:prstGeom prst="rect">
                <a:avLst/>
              </a:prstGeom>
              <a:blipFill rotWithShape="0">
                <a:blip r:embed="rId12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2982601" y="1704351"/>
                <a:ext cx="652033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2601" y="1704351"/>
                <a:ext cx="652033" cy="215444"/>
              </a:xfrm>
              <a:prstGeom prst="rect">
                <a:avLst/>
              </a:prstGeom>
              <a:blipFill rotWithShape="0">
                <a:blip r:embed="rId13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151691" y="1706489"/>
                <a:ext cx="652033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1691" y="1706489"/>
                <a:ext cx="652033" cy="215444"/>
              </a:xfrm>
              <a:prstGeom prst="rect">
                <a:avLst/>
              </a:prstGeom>
              <a:blipFill rotWithShape="0">
                <a:blip r:embed="rId14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7470754" y="1717939"/>
                <a:ext cx="652033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0754" y="1717939"/>
                <a:ext cx="652033" cy="215444"/>
              </a:xfrm>
              <a:prstGeom prst="rect">
                <a:avLst/>
              </a:prstGeom>
              <a:blipFill rotWithShape="0">
                <a:blip r:embed="rId15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845420" y="3670959"/>
                <a:ext cx="652033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00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420" y="3670959"/>
                <a:ext cx="652033" cy="215444"/>
              </a:xfrm>
              <a:prstGeom prst="rect">
                <a:avLst/>
              </a:prstGeom>
              <a:blipFill rotWithShape="0">
                <a:blip r:embed="rId16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014510" y="3646615"/>
                <a:ext cx="652033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4510" y="3646615"/>
                <a:ext cx="652033" cy="215444"/>
              </a:xfrm>
              <a:prstGeom prst="rect">
                <a:avLst/>
              </a:prstGeom>
              <a:blipFill rotWithShape="0">
                <a:blip r:embed="rId17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183600" y="3648753"/>
                <a:ext cx="652033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3600" y="3648753"/>
                <a:ext cx="652033" cy="215444"/>
              </a:xfrm>
              <a:prstGeom prst="rect">
                <a:avLst/>
              </a:prstGeom>
              <a:blipFill rotWithShape="0">
                <a:blip r:embed="rId18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>
                <a:off x="7635824" y="3725587"/>
                <a:ext cx="652033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8.5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5824" y="3725587"/>
                <a:ext cx="652033" cy="215444"/>
              </a:xfrm>
              <a:prstGeom prst="rect">
                <a:avLst/>
              </a:prstGeom>
              <a:blipFill>
                <a:blip r:embed="rId19"/>
                <a:stretch>
                  <a:fillRect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813510" y="5471795"/>
                <a:ext cx="652033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8.5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510" y="5471795"/>
                <a:ext cx="652033" cy="215444"/>
              </a:xfrm>
              <a:prstGeom prst="rect">
                <a:avLst/>
              </a:prstGeom>
              <a:blipFill rotWithShape="0">
                <a:blip r:embed="rId20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107651" y="6252066"/>
                <a:ext cx="652033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7651" y="6252066"/>
                <a:ext cx="652033" cy="215444"/>
              </a:xfrm>
              <a:prstGeom prst="rect">
                <a:avLst/>
              </a:prstGeom>
              <a:blipFill rotWithShape="0">
                <a:blip r:embed="rId21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276741" y="6254204"/>
                <a:ext cx="1049227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(180−4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)°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6741" y="6254204"/>
                <a:ext cx="1049227" cy="215444"/>
              </a:xfrm>
              <a:prstGeom prst="rect">
                <a:avLst/>
              </a:prstGeom>
              <a:blipFill rotWithShape="0">
                <a:blip r:embed="rId22"/>
                <a:stretch>
                  <a:fillRect l="-1744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412120" y="6265654"/>
                <a:ext cx="1099443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(160−2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)°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2120" y="6265654"/>
                <a:ext cx="1099443" cy="215444"/>
              </a:xfrm>
              <a:prstGeom prst="rect">
                <a:avLst/>
              </a:prstGeom>
              <a:blipFill rotWithShape="0">
                <a:blip r:embed="rId23"/>
                <a:stretch>
                  <a:fillRect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Flowchart: Connector 51"/>
          <p:cNvSpPr/>
          <p:nvPr/>
        </p:nvSpPr>
        <p:spPr>
          <a:xfrm>
            <a:off x="1533334" y="3227096"/>
            <a:ext cx="87683" cy="1232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Flowchart: Connector 52"/>
          <p:cNvSpPr/>
          <p:nvPr/>
        </p:nvSpPr>
        <p:spPr>
          <a:xfrm>
            <a:off x="2900289" y="3198589"/>
            <a:ext cx="87683" cy="1232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Flowchart: Connector 53"/>
          <p:cNvSpPr/>
          <p:nvPr/>
        </p:nvSpPr>
        <p:spPr>
          <a:xfrm>
            <a:off x="5818658" y="2358439"/>
            <a:ext cx="87683" cy="1232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Flowchart: Connector 54"/>
          <p:cNvSpPr/>
          <p:nvPr/>
        </p:nvSpPr>
        <p:spPr>
          <a:xfrm>
            <a:off x="8188070" y="2412997"/>
            <a:ext cx="87683" cy="1232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243778-6A2C-4587-A2C9-C2D1F3AED980}"/>
              </a:ext>
            </a:extLst>
          </p:cNvPr>
          <p:cNvSpPr/>
          <p:nvPr/>
        </p:nvSpPr>
        <p:spPr>
          <a:xfrm>
            <a:off x="367646" y="1490713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C84BC11-F82F-4DF7-A8CF-57E2BE5D89B2}"/>
              </a:ext>
            </a:extLst>
          </p:cNvPr>
          <p:cNvSpPr/>
          <p:nvPr/>
        </p:nvSpPr>
        <p:spPr>
          <a:xfrm>
            <a:off x="1729181" y="1451992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51C91AC-2B92-4B81-B51A-CE644E361F9C}"/>
              </a:ext>
            </a:extLst>
          </p:cNvPr>
          <p:cNvSpPr/>
          <p:nvPr/>
        </p:nvSpPr>
        <p:spPr>
          <a:xfrm>
            <a:off x="1050719" y="227653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67AF1C6C-26B1-4346-AEC2-2E45F7FEC87B}"/>
              </a:ext>
            </a:extLst>
          </p:cNvPr>
          <p:cNvSpPr/>
          <p:nvPr/>
        </p:nvSpPr>
        <p:spPr>
          <a:xfrm>
            <a:off x="2549278" y="1501505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C0497394-7644-4CB6-8276-6CF291E8F8EE}"/>
              </a:ext>
            </a:extLst>
          </p:cNvPr>
          <p:cNvSpPr/>
          <p:nvPr/>
        </p:nvSpPr>
        <p:spPr>
          <a:xfrm>
            <a:off x="3910813" y="1462784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A80F81C-DA9E-411A-9C3B-7DA697B20036}"/>
              </a:ext>
            </a:extLst>
          </p:cNvPr>
          <p:cNvSpPr/>
          <p:nvPr/>
        </p:nvSpPr>
        <p:spPr>
          <a:xfrm>
            <a:off x="3232351" y="238445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3ACB6F8-C7D4-45B6-B949-BD6640371720}"/>
              </a:ext>
            </a:extLst>
          </p:cNvPr>
          <p:cNvSpPr/>
          <p:nvPr/>
        </p:nvSpPr>
        <p:spPr>
          <a:xfrm>
            <a:off x="4730910" y="1512297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1F9E5C53-BA80-483B-8518-BA20A74B0FD9}"/>
              </a:ext>
            </a:extLst>
          </p:cNvPr>
          <p:cNvSpPr/>
          <p:nvPr/>
        </p:nvSpPr>
        <p:spPr>
          <a:xfrm>
            <a:off x="6073591" y="1473576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42C3E58-0DE8-4D9B-85CE-602AA0714E2D}"/>
              </a:ext>
            </a:extLst>
          </p:cNvPr>
          <p:cNvSpPr/>
          <p:nvPr/>
        </p:nvSpPr>
        <p:spPr>
          <a:xfrm>
            <a:off x="5413983" y="249237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E5F9F206-52EA-410F-957F-7EB8881D3D61}"/>
              </a:ext>
            </a:extLst>
          </p:cNvPr>
          <p:cNvSpPr/>
          <p:nvPr/>
        </p:nvSpPr>
        <p:spPr>
          <a:xfrm>
            <a:off x="7017959" y="1554080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D1F9B24-A089-4ABC-A201-C28DBB82A74A}"/>
              </a:ext>
            </a:extLst>
          </p:cNvPr>
          <p:cNvSpPr/>
          <p:nvPr/>
        </p:nvSpPr>
        <p:spPr>
          <a:xfrm>
            <a:off x="8436880" y="1478143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F3282A8-C134-4D9A-86BF-96F16907C122}"/>
              </a:ext>
            </a:extLst>
          </p:cNvPr>
          <p:cNvSpPr/>
          <p:nvPr/>
        </p:nvSpPr>
        <p:spPr>
          <a:xfrm>
            <a:off x="7606131" y="280389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E135CE57-C8D4-4161-8351-017CD0E7A615}"/>
              </a:ext>
            </a:extLst>
          </p:cNvPr>
          <p:cNvSpPr/>
          <p:nvPr/>
        </p:nvSpPr>
        <p:spPr>
          <a:xfrm>
            <a:off x="402765" y="3316864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E4E7116-0574-449F-B8B3-422C88160B43}"/>
              </a:ext>
            </a:extLst>
          </p:cNvPr>
          <p:cNvSpPr/>
          <p:nvPr/>
        </p:nvSpPr>
        <p:spPr>
          <a:xfrm>
            <a:off x="1831113" y="3231500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65F1474-5A98-40F9-8E3F-A8C44DA8219E}"/>
              </a:ext>
            </a:extLst>
          </p:cNvPr>
          <p:cNvSpPr/>
          <p:nvPr/>
        </p:nvSpPr>
        <p:spPr>
          <a:xfrm>
            <a:off x="972083" y="2080881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E0544C8-9984-4A8D-8D97-F060333A2877}"/>
              </a:ext>
            </a:extLst>
          </p:cNvPr>
          <p:cNvSpPr/>
          <p:nvPr/>
        </p:nvSpPr>
        <p:spPr>
          <a:xfrm>
            <a:off x="2610352" y="3335718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EB7A4E1-32CE-44F7-BFBD-1440B03DBD55}"/>
              </a:ext>
            </a:extLst>
          </p:cNvPr>
          <p:cNvSpPr/>
          <p:nvPr/>
        </p:nvSpPr>
        <p:spPr>
          <a:xfrm>
            <a:off x="4057554" y="3231500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F4599593-9A13-4B4C-9759-29F863D5361C}"/>
              </a:ext>
            </a:extLst>
          </p:cNvPr>
          <p:cNvSpPr/>
          <p:nvPr/>
        </p:nvSpPr>
        <p:spPr>
          <a:xfrm>
            <a:off x="3198524" y="2080881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ADDA07E-FE10-46E6-B200-DD3DCF91B0AA}"/>
              </a:ext>
            </a:extLst>
          </p:cNvPr>
          <p:cNvSpPr/>
          <p:nvPr/>
        </p:nvSpPr>
        <p:spPr>
          <a:xfrm>
            <a:off x="520046" y="1643113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4A9A8A22-35A1-4A51-B850-55341D8B25AA}"/>
              </a:ext>
            </a:extLst>
          </p:cNvPr>
          <p:cNvSpPr/>
          <p:nvPr/>
        </p:nvSpPr>
        <p:spPr>
          <a:xfrm>
            <a:off x="1881581" y="1604392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FE4C0E8-878B-4909-A076-7E7E9C4B998E}"/>
              </a:ext>
            </a:extLst>
          </p:cNvPr>
          <p:cNvSpPr/>
          <p:nvPr/>
        </p:nvSpPr>
        <p:spPr>
          <a:xfrm>
            <a:off x="1203119" y="380053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C571BE4-32AC-4FCF-9443-68B1FFE5FD97}"/>
              </a:ext>
            </a:extLst>
          </p:cNvPr>
          <p:cNvSpPr/>
          <p:nvPr/>
        </p:nvSpPr>
        <p:spPr>
          <a:xfrm>
            <a:off x="5406888" y="3431662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8CB5EF55-7D8E-4497-A5C9-EC6798DFFA97}"/>
              </a:ext>
            </a:extLst>
          </p:cNvPr>
          <p:cNvSpPr/>
          <p:nvPr/>
        </p:nvSpPr>
        <p:spPr>
          <a:xfrm>
            <a:off x="4765185" y="2159916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D8D39024-8E90-404C-A410-19148C527E5A}"/>
              </a:ext>
            </a:extLst>
          </p:cNvPr>
          <p:cNvSpPr/>
          <p:nvPr/>
        </p:nvSpPr>
        <p:spPr>
          <a:xfrm>
            <a:off x="6073786" y="2186311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C270925-5432-4EFA-97D9-8817DF24D098}"/>
              </a:ext>
            </a:extLst>
          </p:cNvPr>
          <p:cNvSpPr/>
          <p:nvPr/>
        </p:nvSpPr>
        <p:spPr>
          <a:xfrm>
            <a:off x="7745339" y="3487469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28621BF-EFFB-447A-8CAB-93C6F9F990B5}"/>
              </a:ext>
            </a:extLst>
          </p:cNvPr>
          <p:cNvSpPr/>
          <p:nvPr/>
        </p:nvSpPr>
        <p:spPr>
          <a:xfrm>
            <a:off x="7065928" y="2187442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B2FB3958-86AC-4510-9B31-CD3E60622D03}"/>
              </a:ext>
            </a:extLst>
          </p:cNvPr>
          <p:cNvSpPr/>
          <p:nvPr/>
        </p:nvSpPr>
        <p:spPr>
          <a:xfrm>
            <a:off x="8421664" y="2213837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E7F7BAD7-85B1-4508-AEB4-0C05EBD532D4}"/>
              </a:ext>
            </a:extLst>
          </p:cNvPr>
          <p:cNvSpPr/>
          <p:nvPr/>
        </p:nvSpPr>
        <p:spPr>
          <a:xfrm>
            <a:off x="426008" y="5149909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32BBE6FF-ECD4-44ED-8A38-B389C0FDF2C2}"/>
              </a:ext>
            </a:extLst>
          </p:cNvPr>
          <p:cNvSpPr/>
          <p:nvPr/>
        </p:nvSpPr>
        <p:spPr>
          <a:xfrm>
            <a:off x="1768689" y="5111188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6E880A6-0AD3-4993-B932-C4F3F180F9DF}"/>
              </a:ext>
            </a:extLst>
          </p:cNvPr>
          <p:cNvSpPr/>
          <p:nvPr/>
        </p:nvSpPr>
        <p:spPr>
          <a:xfrm>
            <a:off x="1109081" y="3886849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CE573ADE-5035-456B-832E-ED3438B58EDF}"/>
              </a:ext>
            </a:extLst>
          </p:cNvPr>
          <p:cNvSpPr/>
          <p:nvPr/>
        </p:nvSpPr>
        <p:spPr>
          <a:xfrm>
            <a:off x="2749054" y="5961421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8E40E4A-91A5-4E77-93D1-D2C8F96392C6}"/>
              </a:ext>
            </a:extLst>
          </p:cNvPr>
          <p:cNvSpPr/>
          <p:nvPr/>
        </p:nvSpPr>
        <p:spPr>
          <a:xfrm>
            <a:off x="4091735" y="5922700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F3C24F48-EA47-4799-8225-FB4AF33A4E5A}"/>
              </a:ext>
            </a:extLst>
          </p:cNvPr>
          <p:cNvSpPr/>
          <p:nvPr/>
        </p:nvSpPr>
        <p:spPr>
          <a:xfrm>
            <a:off x="3432127" y="4698361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75CB495F-19F0-415C-A600-F1DE072D76D6}"/>
              </a:ext>
            </a:extLst>
          </p:cNvPr>
          <p:cNvSpPr/>
          <p:nvPr/>
        </p:nvSpPr>
        <p:spPr>
          <a:xfrm>
            <a:off x="4997194" y="5996059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4455A0B3-8D4F-4681-B7CC-5358B0E5654F}"/>
              </a:ext>
            </a:extLst>
          </p:cNvPr>
          <p:cNvSpPr/>
          <p:nvPr/>
        </p:nvSpPr>
        <p:spPr>
          <a:xfrm>
            <a:off x="6339875" y="5957338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E5CCCF94-8F99-4429-B3B6-9A3C4720D6B8}"/>
              </a:ext>
            </a:extLst>
          </p:cNvPr>
          <p:cNvSpPr/>
          <p:nvPr/>
        </p:nvSpPr>
        <p:spPr>
          <a:xfrm>
            <a:off x="5680267" y="4732999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E2956C5A-7D06-4AFF-881B-83108B2CD00B}"/>
              </a:ext>
            </a:extLst>
          </p:cNvPr>
          <p:cNvSpPr/>
          <p:nvPr/>
        </p:nvSpPr>
        <p:spPr>
          <a:xfrm>
            <a:off x="7135086" y="5970446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2D79EC5A-D946-4567-B769-6F8A1349898A}"/>
              </a:ext>
            </a:extLst>
          </p:cNvPr>
          <p:cNvSpPr/>
          <p:nvPr/>
        </p:nvSpPr>
        <p:spPr>
          <a:xfrm>
            <a:off x="8477767" y="5931725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2EABA1BE-11EB-46E4-B65F-8A549A2504C7}"/>
              </a:ext>
            </a:extLst>
          </p:cNvPr>
          <p:cNvSpPr/>
          <p:nvPr/>
        </p:nvSpPr>
        <p:spPr>
          <a:xfrm>
            <a:off x="7818159" y="4707386"/>
            <a:ext cx="138702" cy="23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72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1665</TotalTime>
  <Words>151</Words>
  <Application>Microsoft Office PowerPoint</Application>
  <PresentationFormat>On-screen Show (4:3)</PresentationFormat>
  <Paragraphs>62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1_Office Theme</vt:lpstr>
      <vt:lpstr>Angles in Isosceles Triangles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91</cp:revision>
  <dcterms:created xsi:type="dcterms:W3CDTF">2018-01-26T08:52:52Z</dcterms:created>
  <dcterms:modified xsi:type="dcterms:W3CDTF">2020-06-05T09:35:30Z</dcterms:modified>
</cp:coreProperties>
</file>