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9" r:id="rId4"/>
    <p:sldId id="282" r:id="rId5"/>
    <p:sldId id="471" r:id="rId6"/>
    <p:sldId id="271" r:id="rId7"/>
    <p:sldId id="270" r:id="rId8"/>
    <p:sldId id="281" r:id="rId9"/>
    <p:sldId id="472" r:id="rId10"/>
    <p:sldId id="277" r:id="rId11"/>
    <p:sldId id="473" r:id="rId12"/>
    <p:sldId id="474" r:id="rId13"/>
    <p:sldId id="286" r:id="rId14"/>
    <p:sldId id="279" r:id="rId1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8856" autoAdjust="0"/>
  </p:normalViewPr>
  <p:slideViewPr>
    <p:cSldViewPr snapToGrid="0">
      <p:cViewPr varScale="1">
        <p:scale>
          <a:sx n="77" d="100"/>
          <a:sy n="77" d="100"/>
        </p:scale>
        <p:origin x="12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5E610-561D-4F63-9DB2-2E6293CC865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4C76F-9A3F-403F-A9BB-818E37DF2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9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4C76F-9A3F-403F-A9BB-818E37DF23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3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4C76F-9A3F-403F-A9BB-818E37DF23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5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4C76F-9A3F-403F-A9BB-818E37DF23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48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4C76F-9A3F-403F-A9BB-818E37DF23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3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4C76F-9A3F-403F-A9BB-818E37DF23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25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4C76F-9A3F-403F-A9BB-818E37DF23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52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4C76F-9A3F-403F-A9BB-818E37DF23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9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97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1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2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26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9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9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9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0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2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0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AB9A-000C-40FD-A4D2-4633422B08EB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110AA-B0DB-4B92-99F5-F420ED25F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0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F8A677F-B4FC-4D10-B0FA-F82319A4976F}"/>
              </a:ext>
            </a:extLst>
          </p:cNvPr>
          <p:cNvSpPr txBox="1"/>
          <p:nvPr/>
        </p:nvSpPr>
        <p:spPr>
          <a:xfrm>
            <a:off x="1214047" y="686231"/>
            <a:ext cx="4611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ENLARGEMENT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0624A2-B93B-4B1C-AB79-F184B3863F77}"/>
              </a:ext>
            </a:extLst>
          </p:cNvPr>
          <p:cNvSpPr/>
          <p:nvPr/>
        </p:nvSpPr>
        <p:spPr>
          <a:xfrm>
            <a:off x="6366481" y="255344"/>
            <a:ext cx="546312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u="sng" dirty="0"/>
              <a:t>LESSON OBJECTIVE</a:t>
            </a:r>
          </a:p>
          <a:p>
            <a:endParaRPr lang="en-GB" sz="2400" b="1" dirty="0"/>
          </a:p>
          <a:p>
            <a:pPr marL="457200" indent="-457200">
              <a:buFontTx/>
              <a:buChar char="-"/>
            </a:pPr>
            <a:r>
              <a:rPr lang="en-GB" sz="2800" dirty="0"/>
              <a:t>To enlarge a 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3C530-DB13-44F1-82D5-030570D41DCA}"/>
              </a:ext>
            </a:extLst>
          </p:cNvPr>
          <p:cNvSpPr txBox="1"/>
          <p:nvPr/>
        </p:nvSpPr>
        <p:spPr>
          <a:xfrm>
            <a:off x="564802" y="1830571"/>
            <a:ext cx="5260718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/>
              <a:t>Describe fully the single transformation that maps A on to B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2F198E-074E-4D5F-9AFB-3BFFB5741057}"/>
              </a:ext>
            </a:extLst>
          </p:cNvPr>
          <p:cNvSpPr txBox="1"/>
          <p:nvPr/>
        </p:nvSpPr>
        <p:spPr>
          <a:xfrm>
            <a:off x="6252210" y="1830571"/>
            <a:ext cx="5771673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46088" indent="-446088"/>
            <a:r>
              <a:rPr lang="en-GB" sz="2800" dirty="0"/>
              <a:t>2.  Describe fully the single      transformation that maps A on to B</a:t>
            </a:r>
          </a:p>
          <a:p>
            <a:endParaRPr lang="en-GB" sz="2800" dirty="0"/>
          </a:p>
          <a:p>
            <a:pPr marL="514350" indent="-514350">
              <a:buAutoNum type="arabicPeriod" startAt="2"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514350" indent="-514350">
              <a:buAutoNum type="arabicPeriod" startAt="2"/>
            </a:pP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7C1459-CC5C-4A73-AC44-E1CCCC07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827" y="3129824"/>
            <a:ext cx="3299911" cy="3472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CAD71F-A167-4F5A-9E68-47429343C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243" y="2968281"/>
            <a:ext cx="3623701" cy="36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1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8578" y="317354"/>
            <a:ext cx="751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NEGATIVE ENLARGEMENTS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B708E-276F-423C-A5CC-FE9198584497}"/>
              </a:ext>
            </a:extLst>
          </p:cNvPr>
          <p:cNvSpPr txBox="1"/>
          <p:nvPr/>
        </p:nvSpPr>
        <p:spPr>
          <a:xfrm>
            <a:off x="804290" y="1271017"/>
            <a:ext cx="1058342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 common misconception is that negative enlargements transform an object shape into a smaller image.  This only happens where the scale factor is between -1 and 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5805A-F826-48ED-A779-8D049EADB00A}"/>
              </a:ext>
            </a:extLst>
          </p:cNvPr>
          <p:cNvSpPr txBox="1"/>
          <p:nvPr/>
        </p:nvSpPr>
        <p:spPr>
          <a:xfrm>
            <a:off x="804290" y="3103627"/>
            <a:ext cx="438493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Instead, a negative enlargement works in a similar fashion to any negative insofar as it causes the object to transform to the </a:t>
            </a:r>
            <a:r>
              <a:rPr lang="en-GB" sz="2800" u="sng" dirty="0"/>
              <a:t>other side</a:t>
            </a:r>
            <a:r>
              <a:rPr lang="en-GB" sz="2800" dirty="0"/>
              <a:t> of the centre of enlargement</a:t>
            </a:r>
            <a:endParaRPr lang="en-GB" sz="28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DD276-9D88-4C27-8293-F29A3162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38" y="2857083"/>
            <a:ext cx="3845490" cy="37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1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E0AFAC-C511-4828-8DA0-502EFF34EF3D}"/>
              </a:ext>
            </a:extLst>
          </p:cNvPr>
          <p:cNvSpPr txBox="1"/>
          <p:nvPr/>
        </p:nvSpPr>
        <p:spPr>
          <a:xfrm>
            <a:off x="295251" y="0"/>
            <a:ext cx="11601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REFLECT, EXPECT, CHECK, EXPLAIN #2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387C0E-09A5-4BC9-8714-0758C4773422}"/>
              </a:ext>
            </a:extLst>
          </p:cNvPr>
          <p:cNvCxnSpPr>
            <a:cxnSpLocks/>
          </p:cNvCxnSpPr>
          <p:nvPr/>
        </p:nvCxnSpPr>
        <p:spPr>
          <a:xfrm>
            <a:off x="6096000" y="937260"/>
            <a:ext cx="0" cy="59207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74BD06-9CEC-4C96-A0D2-5D4F45BA1FA7}"/>
              </a:ext>
            </a:extLst>
          </p:cNvPr>
          <p:cNvSpPr txBox="1"/>
          <p:nvPr/>
        </p:nvSpPr>
        <p:spPr>
          <a:xfrm>
            <a:off x="635546" y="5744244"/>
            <a:ext cx="498500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Enlarge by scale factor -2 with centre       (7, 4)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C750CF-DE28-4A99-8490-9341DD2D6832}"/>
              </a:ext>
            </a:extLst>
          </p:cNvPr>
          <p:cNvSpPr txBox="1"/>
          <p:nvPr/>
        </p:nvSpPr>
        <p:spPr>
          <a:xfrm>
            <a:off x="6571484" y="5744244"/>
            <a:ext cx="498500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Enlarge by scale factor -2 with centre       (5, 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E7B74-4EC7-4437-BD56-CED31C05E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46" y="769441"/>
            <a:ext cx="4654591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A79803-BA3E-4690-9DE3-050102F07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450" y="792301"/>
            <a:ext cx="465459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3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6605" y="238125"/>
            <a:ext cx="453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TASK #2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3710" y="1211015"/>
            <a:ext cx="514274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Complete Enlargement worksheet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ACE63-B3C9-4216-9676-5BE666E60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915" y="0"/>
            <a:ext cx="5838825" cy="6677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78CAE-4A5C-4DC4-9DF2-8B1E0ED7795F}"/>
              </a:ext>
            </a:extLst>
          </p:cNvPr>
          <p:cNvSpPr txBox="1"/>
          <p:nvPr/>
        </p:nvSpPr>
        <p:spPr>
          <a:xfrm>
            <a:off x="729995" y="2800053"/>
            <a:ext cx="514274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EXTENSION</a:t>
            </a:r>
          </a:p>
          <a:p>
            <a:endParaRPr lang="en-GB" sz="3200" b="1" u="sng" dirty="0"/>
          </a:p>
          <a:p>
            <a:r>
              <a:rPr lang="en-GB" sz="3200" dirty="0"/>
              <a:t>Continue this sequence with two of your own questions, e.g. is it possible to fit an image with scale factor of -4 in the given space?</a:t>
            </a:r>
          </a:p>
        </p:txBody>
      </p:sp>
    </p:spTree>
    <p:extLst>
      <p:ext uri="{BB962C8B-B14F-4D97-AF65-F5344CB8AC3E}">
        <p14:creationId xmlns:p14="http://schemas.microsoft.com/office/powerpoint/2010/main" val="229611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383" y="87214"/>
            <a:ext cx="106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MCQ#4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17A8F-F1CE-421B-8524-0F6505CA9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6" y="902017"/>
            <a:ext cx="88868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383" y="167224"/>
            <a:ext cx="106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MCQ#5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7A74C-F902-4AF0-819B-3C38D088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38" y="1011554"/>
            <a:ext cx="9162393" cy="5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9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293" y="228600"/>
            <a:ext cx="806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ENLARGEMENT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800" y="1355636"/>
            <a:ext cx="1056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LESSON OBJECTIVES</a:t>
            </a:r>
          </a:p>
          <a:p>
            <a:endParaRPr lang="en-GB" sz="2800" b="1" u="sng" dirty="0"/>
          </a:p>
          <a:p>
            <a:pPr marL="457200" indent="-457200">
              <a:buFontTx/>
              <a:buChar char="-"/>
            </a:pPr>
            <a:r>
              <a:rPr lang="en-GB" sz="2800" dirty="0"/>
              <a:t>To enlarge a shape by a positive integer scale factor, with a centre of enlargement </a:t>
            </a:r>
            <a:r>
              <a:rPr lang="en-GB" sz="2800" b="1" dirty="0"/>
              <a:t>(Grade 3)</a:t>
            </a:r>
            <a:endParaRPr lang="en-GB" sz="2800" dirty="0"/>
          </a:p>
          <a:p>
            <a:pPr marL="457200" indent="-457200">
              <a:buFontTx/>
              <a:buChar char="-"/>
            </a:pPr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To enlarge a shape by a positive fractional scale factor, with a centre of enlargement </a:t>
            </a:r>
            <a:r>
              <a:rPr lang="en-GB" sz="2800" b="1" dirty="0"/>
              <a:t>(Grade 4)</a:t>
            </a:r>
            <a:endParaRPr lang="en-GB" sz="2800" dirty="0"/>
          </a:p>
          <a:p>
            <a:pPr marL="457200" indent="-457200">
              <a:buFontTx/>
              <a:buChar char="-"/>
            </a:pPr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To enlarge a shape by a negative </a:t>
            </a:r>
            <a:r>
              <a:rPr lang="en-GB" sz="2800"/>
              <a:t>scale factor </a:t>
            </a:r>
            <a:r>
              <a:rPr lang="en-GB" sz="2800" b="1"/>
              <a:t>(Grade 7)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3581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0826" y="196873"/>
            <a:ext cx="475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ENLARGEMENT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256" y="1259957"/>
            <a:ext cx="457314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An enlargement is where an object is enlarged by a given scale factor.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7EC9F-2369-403C-8C9C-D57ED7FD5F26}"/>
              </a:ext>
            </a:extLst>
          </p:cNvPr>
          <p:cNvSpPr txBox="1"/>
          <p:nvPr/>
        </p:nvSpPr>
        <p:spPr>
          <a:xfrm>
            <a:off x="524256" y="3274269"/>
            <a:ext cx="457314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At GCSE, any enlargement will be given by reference to a centre of enlargement.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85667-D229-44B4-B111-E2CE3458AD5F}"/>
              </a:ext>
            </a:extLst>
          </p:cNvPr>
          <p:cNvSpPr txBox="1"/>
          <p:nvPr/>
        </p:nvSpPr>
        <p:spPr>
          <a:xfrm>
            <a:off x="524255" y="5300789"/>
            <a:ext cx="1129436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An object shape can be enlarged by a positive or negative scale factor.  In this lesson, we will focus on performing enlargements, both positive and negative.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DCBD3-CF59-40DE-AB61-0CB21D49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94" y="1012036"/>
            <a:ext cx="61150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1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5DBB91-202D-42A8-8FF3-7C60AB3A840C}"/>
              </a:ext>
            </a:extLst>
          </p:cNvPr>
          <p:cNvSpPr txBox="1"/>
          <p:nvPr/>
        </p:nvSpPr>
        <p:spPr>
          <a:xfrm>
            <a:off x="1999926" y="57300"/>
            <a:ext cx="288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Worked Example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220DD9-2AC4-4ACF-9A9B-05644F742B29}"/>
              </a:ext>
            </a:extLst>
          </p:cNvPr>
          <p:cNvCxnSpPr>
            <a:cxnSpLocks/>
          </p:cNvCxnSpPr>
          <p:nvPr/>
        </p:nvCxnSpPr>
        <p:spPr>
          <a:xfrm>
            <a:off x="5697808" y="16002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D12657-42F8-4335-89A2-507942DCC876}"/>
              </a:ext>
            </a:extLst>
          </p:cNvPr>
          <p:cNvCxnSpPr>
            <a:cxnSpLocks/>
          </p:cNvCxnSpPr>
          <p:nvPr/>
        </p:nvCxnSpPr>
        <p:spPr>
          <a:xfrm>
            <a:off x="152400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58F5D6-0122-4986-90B2-61286164D3BC}"/>
              </a:ext>
            </a:extLst>
          </p:cNvPr>
          <p:cNvSpPr txBox="1"/>
          <p:nvPr/>
        </p:nvSpPr>
        <p:spPr>
          <a:xfrm>
            <a:off x="7339514" y="57300"/>
            <a:ext cx="288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Your Turn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4F0A1-C9DC-4327-86E6-AEAD07238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9" y="553255"/>
            <a:ext cx="4938206" cy="48422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EAFE26-1FC1-4C54-BFD3-4C1FEF8D4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193" y="553255"/>
            <a:ext cx="4938206" cy="48422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B8F865-3F85-4203-8348-1D6B8A3B8129}"/>
              </a:ext>
            </a:extLst>
          </p:cNvPr>
          <p:cNvSpPr txBox="1"/>
          <p:nvPr/>
        </p:nvSpPr>
        <p:spPr>
          <a:xfrm>
            <a:off x="640080" y="5634990"/>
            <a:ext cx="4674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Enlarge shape by scale factor 2 with centre (1,3)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1541CD-B424-461A-B432-126A667CF182}"/>
              </a:ext>
            </a:extLst>
          </p:cNvPr>
          <p:cNvSpPr txBox="1"/>
          <p:nvPr/>
        </p:nvSpPr>
        <p:spPr>
          <a:xfrm>
            <a:off x="6445451" y="5650230"/>
            <a:ext cx="4674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Enlarge shape by scale factor 2 with centre (4,3)</a:t>
            </a:r>
          </a:p>
        </p:txBody>
      </p:sp>
    </p:spTree>
    <p:extLst>
      <p:ext uri="{BB962C8B-B14F-4D97-AF65-F5344CB8AC3E}">
        <p14:creationId xmlns:p14="http://schemas.microsoft.com/office/powerpoint/2010/main" val="75333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18E50-4DA1-4C1D-8E59-3B5B1ECE3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46" y="934212"/>
            <a:ext cx="4695481" cy="4645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E0AFAC-C511-4828-8DA0-502EFF34EF3D}"/>
              </a:ext>
            </a:extLst>
          </p:cNvPr>
          <p:cNvSpPr txBox="1"/>
          <p:nvPr/>
        </p:nvSpPr>
        <p:spPr>
          <a:xfrm>
            <a:off x="295251" y="0"/>
            <a:ext cx="11601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REFLECT, EXPECT, CHECK, EXPLAIN #1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387C0E-09A5-4BC9-8714-0758C4773422}"/>
              </a:ext>
            </a:extLst>
          </p:cNvPr>
          <p:cNvCxnSpPr>
            <a:cxnSpLocks/>
          </p:cNvCxnSpPr>
          <p:nvPr/>
        </p:nvCxnSpPr>
        <p:spPr>
          <a:xfrm>
            <a:off x="6096000" y="934212"/>
            <a:ext cx="0" cy="59237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74BD06-9CEC-4C96-A0D2-5D4F45BA1FA7}"/>
                  </a:ext>
                </a:extLst>
              </p:cNvPr>
              <p:cNvSpPr txBox="1"/>
              <p:nvPr/>
            </p:nvSpPr>
            <p:spPr>
              <a:xfrm>
                <a:off x="635546" y="5744244"/>
                <a:ext cx="4985005" cy="9089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Enlarge by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/>
                  <a:t> with centre       (2, 10)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74BD06-9CEC-4C96-A0D2-5D4F45BA1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46" y="5744244"/>
                <a:ext cx="4985005" cy="908967"/>
              </a:xfrm>
              <a:prstGeom prst="rect">
                <a:avLst/>
              </a:prstGeom>
              <a:blipFill>
                <a:blip r:embed="rId3"/>
                <a:stretch>
                  <a:fillRect l="-1589" b="-13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6262E66-2ABE-45B6-9542-4BB83E544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74" y="1077391"/>
            <a:ext cx="4406026" cy="4358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C750CF-DE28-4A99-8490-9341DD2D6832}"/>
                  </a:ext>
                </a:extLst>
              </p:cNvPr>
              <p:cNvSpPr txBox="1"/>
              <p:nvPr/>
            </p:nvSpPr>
            <p:spPr>
              <a:xfrm>
                <a:off x="6571484" y="5744244"/>
                <a:ext cx="4985005" cy="9089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Enlarge by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with centre       (2, 10)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C750CF-DE28-4A99-8490-9341DD2D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484" y="5744244"/>
                <a:ext cx="4985005" cy="908967"/>
              </a:xfrm>
              <a:prstGeom prst="rect">
                <a:avLst/>
              </a:prstGeom>
              <a:blipFill>
                <a:blip r:embed="rId5"/>
                <a:stretch>
                  <a:fillRect l="-1589" b="-13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00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6605" y="238125"/>
            <a:ext cx="453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TASK #1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3710" y="1211015"/>
            <a:ext cx="514274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Complete Enlargement worksheet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ACE63-B3C9-4216-9676-5BE666E60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915" y="0"/>
            <a:ext cx="5838825" cy="6677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78CAE-4A5C-4DC4-9DF2-8B1E0ED7795F}"/>
              </a:ext>
            </a:extLst>
          </p:cNvPr>
          <p:cNvSpPr txBox="1"/>
          <p:nvPr/>
        </p:nvSpPr>
        <p:spPr>
          <a:xfrm>
            <a:off x="729995" y="2890391"/>
            <a:ext cx="514274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EXTENSION</a:t>
            </a:r>
          </a:p>
          <a:p>
            <a:endParaRPr lang="en-GB" sz="3200" b="1" u="sng" dirty="0"/>
          </a:p>
          <a:p>
            <a:r>
              <a:rPr lang="en-GB" sz="3200" dirty="0"/>
              <a:t>Think of two conjectures and test them with your own examples.</a:t>
            </a:r>
          </a:p>
        </p:txBody>
      </p:sp>
    </p:spTree>
    <p:extLst>
      <p:ext uri="{BB962C8B-B14F-4D97-AF65-F5344CB8AC3E}">
        <p14:creationId xmlns:p14="http://schemas.microsoft.com/office/powerpoint/2010/main" val="369667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382" y="115490"/>
            <a:ext cx="106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MCQ#1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A12F4-3DC5-4D65-AF41-A91A248A8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0" y="823376"/>
            <a:ext cx="90963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0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380" y="105250"/>
            <a:ext cx="106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MCQ#2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6E3A04-E5FE-49D3-9B54-B3753339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38" y="813136"/>
            <a:ext cx="8613723" cy="573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380" y="105250"/>
            <a:ext cx="106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MCQ#3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AE6A6-9DB8-4EBA-B197-FD71DD24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1" y="938866"/>
            <a:ext cx="89725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76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356</Words>
  <Application>Microsoft Office PowerPoint</Application>
  <PresentationFormat>Widescreen</PresentationFormat>
  <Paragraphs>66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Gumley House School FCJ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Reflection</dc:title>
  <dc:creator>Natalie Poynter</dc:creator>
  <cp:lastModifiedBy>Tom Williamson</cp:lastModifiedBy>
  <cp:revision>41</cp:revision>
  <cp:lastPrinted>2019-04-24T13:39:00Z</cp:lastPrinted>
  <dcterms:created xsi:type="dcterms:W3CDTF">2019-04-24T13:24:54Z</dcterms:created>
  <dcterms:modified xsi:type="dcterms:W3CDTF">2020-03-13T09:03:18Z</dcterms:modified>
</cp:coreProperties>
</file>