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5" r:id="rId4"/>
    <p:sldId id="29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>
        <p:scale>
          <a:sx n="80" d="100"/>
          <a:sy n="80" d="100"/>
        </p:scale>
        <p:origin x="1476" y="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9,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2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9,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54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 fontScale="90000"/>
          </a:bodyPr>
          <a:lstStyle/>
          <a:p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Finding the nth term rule of a linear sequence </a:t>
            </a:r>
            <a:r>
              <a:rPr lang="en-GB" sz="4400" b="1">
                <a:solidFill>
                  <a:schemeClr val="bg1"/>
                </a:solidFill>
              </a:rPr>
              <a:t>(interweaving)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621928" y="4051753"/>
                <a:ext cx="21656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5, 8, 11, 14, 17…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28" y="4051753"/>
                <a:ext cx="2165657" cy="369332"/>
              </a:xfrm>
              <a:prstGeom prst="rect">
                <a:avLst/>
              </a:prstGeom>
              <a:blipFill>
                <a:blip r:embed="rId7"/>
                <a:stretch>
                  <a:fillRect l="-309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621929" y="4755798"/>
                <a:ext cx="21656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4, 7, 10, 13, 16…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29" y="4755798"/>
                <a:ext cx="2165657" cy="369332"/>
              </a:xfrm>
              <a:prstGeom prst="rect">
                <a:avLst/>
              </a:prstGeom>
              <a:blipFill>
                <a:blip r:embed="rId8"/>
                <a:stretch>
                  <a:fillRect l="-281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621929" y="5459843"/>
                <a:ext cx="199573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2, 5, 9, 11, 15…</m:t>
                      </m:r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1929" y="5459843"/>
                <a:ext cx="1995739" cy="369332"/>
              </a:xfrm>
              <a:prstGeom prst="rect">
                <a:avLst/>
              </a:prstGeom>
              <a:blipFill>
                <a:blip r:embed="rId9"/>
                <a:stretch>
                  <a:fillRect l="-3049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531309" y="910159"/>
                <a:ext cx="30521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nth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term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rule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: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309" y="910159"/>
                <a:ext cx="3052118" cy="369332"/>
              </a:xfrm>
              <a:prstGeom prst="rect">
                <a:avLst/>
              </a:prstGeom>
              <a:blipFill>
                <a:blip r:embed="rId2"/>
                <a:stretch>
                  <a:fillRect l="-1996" r="-79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255957-34EB-4D1C-AFF4-1AB7C59B84D7}"/>
                  </a:ext>
                </a:extLst>
              </p:cNvPr>
              <p:cNvSpPr txBox="1"/>
              <p:nvPr/>
            </p:nvSpPr>
            <p:spPr>
              <a:xfrm>
                <a:off x="690327" y="1626205"/>
                <a:ext cx="27340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8, 15, 22, 29, 36…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4255957-34EB-4D1C-AFF4-1AB7C59B84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327" y="1626205"/>
                <a:ext cx="2734082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53F9A4-C54A-4B72-B477-E104A76B2497}"/>
                  </a:ext>
                </a:extLst>
              </p:cNvPr>
              <p:cNvSpPr txBox="1"/>
              <p:nvPr/>
            </p:nvSpPr>
            <p:spPr>
              <a:xfrm>
                <a:off x="4981045" y="910159"/>
                <a:ext cx="30521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Find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the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nth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term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rule</m:t>
                      </m:r>
                      <m: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m:t>: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53F9A4-C54A-4B72-B477-E104A76B24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045" y="910159"/>
                <a:ext cx="3052118" cy="369332"/>
              </a:xfrm>
              <a:prstGeom prst="rect">
                <a:avLst/>
              </a:prstGeom>
              <a:blipFill>
                <a:blip r:embed="rId4"/>
                <a:stretch>
                  <a:fillRect l="-1996" r="-79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73A499-79AF-46D0-AB3F-904DC4AC0002}"/>
                  </a:ext>
                </a:extLst>
              </p:cNvPr>
              <p:cNvSpPr txBox="1"/>
              <p:nvPr/>
            </p:nvSpPr>
            <p:spPr>
              <a:xfrm>
                <a:off x="5140063" y="1626205"/>
                <a:ext cx="29328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11, 18, 25, 32, 39…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D73A499-79AF-46D0-AB3F-904DC4AC00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063" y="1626205"/>
                <a:ext cx="2932854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5633574"/>
                  </p:ext>
                </p:extLst>
              </p:nvPr>
            </p:nvGraphicFramePr>
            <p:xfrm>
              <a:off x="125157" y="137161"/>
              <a:ext cx="4422989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65402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8537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9379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5, 8, 11, 14, 17…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7, 10, 13, 16…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5, 9, 11, 15…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6, 10, 14, 18…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7, 12, 17, 22…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14, 24, 34, 44…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−6, 4, 14, 24, 34…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95633574"/>
                  </p:ext>
                </p:extLst>
              </p:nvPr>
            </p:nvGraphicFramePr>
            <p:xfrm>
              <a:off x="125157" y="137161"/>
              <a:ext cx="4422989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65402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8537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9379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101639" r="-57867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101639" r="-1878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201639" r="-57867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201639" r="-1878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301639" r="-57867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301639" r="-1878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401639" r="-57867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401639" r="-1878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501639" r="-57867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501639" r="-1878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601639" r="-57867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601639" r="-1878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701639" r="-57867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701639" r="-1878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6758524"/>
                  </p:ext>
                </p:extLst>
              </p:nvPr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7616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404533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1242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8.5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11.5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14.5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4.5, 7.5, 10.5, 13.5, 16.5…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0.9, 1.5, 2.1, 2.7, 3.3…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+0.3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−0.1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.5,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.1,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.7,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1.7, 1.1, 0.5, −0.1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+2.9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1.6, 0.9, 0.2, −0.5…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−0.7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6758524"/>
                  </p:ext>
                </p:extLst>
              </p:nvPr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7616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404533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1242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101639" r="-51263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101639" r="-2010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201639" r="-51263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201639" r="-2010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301639" r="-51263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301639" r="-2010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401639" r="-51263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401639" r="-2010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501639" r="-51263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501639" r="-2010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601639" r="-51263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601639" r="-2010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701639" r="-51263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701639" r="-2010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6976012"/>
                  </p:ext>
                </p:extLst>
              </p:nvPr>
            </p:nvGraphicFramePr>
            <p:xfrm>
              <a:off x="4689062" y="3429000"/>
              <a:ext cx="4318003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43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46758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09775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404056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13, 14, 15, 16,17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,4,…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6976012"/>
                  </p:ext>
                </p:extLst>
              </p:nvPr>
            </p:nvGraphicFramePr>
            <p:xfrm>
              <a:off x="4689062" y="3429000"/>
              <a:ext cx="4318003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43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46758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09775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404056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101639" r="-68314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101639" r="-1732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201639" r="-68314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201639" r="-1732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301639" r="-68314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301639" r="-1732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401639" r="-68314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401639" r="-1732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501639" r="-68314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501639" r="-1732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601639" r="-68314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601639" r="-1732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701639" r="-68314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701639" r="-1732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0710853"/>
                  </p:ext>
                </p:extLst>
              </p:nvPr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0299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895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28427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300480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1, 3, 5, 7, 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−1, −3, −5, −7, −9…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−2, −4, −6, −8, −10…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10, 8, 6, 4, 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−10, −8, −6, −4, −2…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−5, −4, −3, −2, −1…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1, 2, 3, 4, 5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0710853"/>
                  </p:ext>
                </p:extLst>
              </p:nvPr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0299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895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28427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300480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101639" r="-59563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101639" r="-1869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201639" r="-59563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201639" r="-1869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301639" r="-59563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301639" r="-1869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401639" r="-59563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401639" r="-1869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501639" r="-59563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501639" r="-1869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601639" r="-59563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601639" r="-1869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701639" r="-59563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701639" r="-1869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ECE9A7B4-EB5D-4B27-8AC3-E505ED7E586F}"/>
              </a:ext>
            </a:extLst>
          </p:cNvPr>
          <p:cNvSpPr/>
          <p:nvPr/>
        </p:nvSpPr>
        <p:spPr>
          <a:xfrm>
            <a:off x="3554233" y="548640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34EC9B-F688-42E4-A742-17B07ACA79CD}"/>
              </a:ext>
            </a:extLst>
          </p:cNvPr>
          <p:cNvSpPr/>
          <p:nvPr/>
        </p:nvSpPr>
        <p:spPr>
          <a:xfrm>
            <a:off x="3554232" y="928315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F4D05E-4B73-4E49-8480-BA9C7CA4FD9A}"/>
              </a:ext>
            </a:extLst>
          </p:cNvPr>
          <p:cNvSpPr/>
          <p:nvPr/>
        </p:nvSpPr>
        <p:spPr>
          <a:xfrm>
            <a:off x="3558207" y="1298051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FD9B9C-404B-4989-B61D-F8D293CF429A}"/>
              </a:ext>
            </a:extLst>
          </p:cNvPr>
          <p:cNvSpPr/>
          <p:nvPr/>
        </p:nvSpPr>
        <p:spPr>
          <a:xfrm>
            <a:off x="3558206" y="1661824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D601BA-D1EF-417D-BC8F-27571F15D378}"/>
              </a:ext>
            </a:extLst>
          </p:cNvPr>
          <p:cNvSpPr/>
          <p:nvPr/>
        </p:nvSpPr>
        <p:spPr>
          <a:xfrm>
            <a:off x="3562181" y="2047462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884DFF-E9CB-4ADB-9538-F291EC1DF75D}"/>
              </a:ext>
            </a:extLst>
          </p:cNvPr>
          <p:cNvSpPr/>
          <p:nvPr/>
        </p:nvSpPr>
        <p:spPr>
          <a:xfrm>
            <a:off x="3562180" y="2411235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4C95C9-7584-4481-83E0-1D45F6F511C5}"/>
              </a:ext>
            </a:extLst>
          </p:cNvPr>
          <p:cNvSpPr/>
          <p:nvPr/>
        </p:nvSpPr>
        <p:spPr>
          <a:xfrm>
            <a:off x="3544071" y="2775008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1ED96B4-B124-4160-9382-784E7F982EE7}"/>
              </a:ext>
            </a:extLst>
          </p:cNvPr>
          <p:cNvSpPr/>
          <p:nvPr/>
        </p:nvSpPr>
        <p:spPr>
          <a:xfrm>
            <a:off x="7997762" y="548640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A1B2DB-8125-4B0A-92A7-521829A79172}"/>
              </a:ext>
            </a:extLst>
          </p:cNvPr>
          <p:cNvSpPr/>
          <p:nvPr/>
        </p:nvSpPr>
        <p:spPr>
          <a:xfrm>
            <a:off x="7997761" y="928315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87CFF2-E15B-49FA-8EB1-0A8EA311549F}"/>
              </a:ext>
            </a:extLst>
          </p:cNvPr>
          <p:cNvSpPr/>
          <p:nvPr/>
        </p:nvSpPr>
        <p:spPr>
          <a:xfrm>
            <a:off x="8001736" y="1298051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F0874F-9A13-41FE-87B1-071A700176C7}"/>
              </a:ext>
            </a:extLst>
          </p:cNvPr>
          <p:cNvSpPr/>
          <p:nvPr/>
        </p:nvSpPr>
        <p:spPr>
          <a:xfrm>
            <a:off x="8001735" y="1661824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B5A4BF-B89D-45BE-B7D2-A140905836DC}"/>
              </a:ext>
            </a:extLst>
          </p:cNvPr>
          <p:cNvSpPr/>
          <p:nvPr/>
        </p:nvSpPr>
        <p:spPr>
          <a:xfrm>
            <a:off x="8005710" y="2047462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3892BC-F7BF-42DA-AE67-592779A1CF18}"/>
              </a:ext>
            </a:extLst>
          </p:cNvPr>
          <p:cNvSpPr/>
          <p:nvPr/>
        </p:nvSpPr>
        <p:spPr>
          <a:xfrm>
            <a:off x="8005709" y="2411235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82D0FD-51A6-405B-848F-251874AEDC90}"/>
              </a:ext>
            </a:extLst>
          </p:cNvPr>
          <p:cNvSpPr/>
          <p:nvPr/>
        </p:nvSpPr>
        <p:spPr>
          <a:xfrm>
            <a:off x="7987600" y="2775008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C7CF3B2-4713-4CD6-9CA5-68B28DECBE69}"/>
              </a:ext>
            </a:extLst>
          </p:cNvPr>
          <p:cNvSpPr/>
          <p:nvPr/>
        </p:nvSpPr>
        <p:spPr>
          <a:xfrm>
            <a:off x="3554233" y="3804699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335DFC-10F7-4DEB-B1AB-FDDB7F4150EB}"/>
              </a:ext>
            </a:extLst>
          </p:cNvPr>
          <p:cNvSpPr/>
          <p:nvPr/>
        </p:nvSpPr>
        <p:spPr>
          <a:xfrm>
            <a:off x="3554232" y="4184374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A6128D9-4187-4C8E-B125-185DE415D4AD}"/>
              </a:ext>
            </a:extLst>
          </p:cNvPr>
          <p:cNvSpPr/>
          <p:nvPr/>
        </p:nvSpPr>
        <p:spPr>
          <a:xfrm>
            <a:off x="3558207" y="4554110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48202B-B70B-433E-9CDB-13BFEC8116C2}"/>
              </a:ext>
            </a:extLst>
          </p:cNvPr>
          <p:cNvSpPr/>
          <p:nvPr/>
        </p:nvSpPr>
        <p:spPr>
          <a:xfrm>
            <a:off x="3558206" y="4917883"/>
            <a:ext cx="787179" cy="286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339564B-8DAB-4F96-A9D5-150195E0E7AA}"/>
              </a:ext>
            </a:extLst>
          </p:cNvPr>
          <p:cNvSpPr/>
          <p:nvPr/>
        </p:nvSpPr>
        <p:spPr>
          <a:xfrm>
            <a:off x="3562181" y="5303521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0781B5-D1C0-4C37-9CB4-468AEC470985}"/>
              </a:ext>
            </a:extLst>
          </p:cNvPr>
          <p:cNvSpPr/>
          <p:nvPr/>
        </p:nvSpPr>
        <p:spPr>
          <a:xfrm>
            <a:off x="3458818" y="5705948"/>
            <a:ext cx="1009816" cy="2475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04356E-20BE-4451-AE1A-610727FD3B4C}"/>
              </a:ext>
            </a:extLst>
          </p:cNvPr>
          <p:cNvSpPr/>
          <p:nvPr/>
        </p:nvSpPr>
        <p:spPr>
          <a:xfrm>
            <a:off x="3544071" y="6031067"/>
            <a:ext cx="787179" cy="28624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A7B09F-3DBA-4220-9261-330A5DAF4DD4}"/>
              </a:ext>
            </a:extLst>
          </p:cNvPr>
          <p:cNvSpPr/>
          <p:nvPr/>
        </p:nvSpPr>
        <p:spPr>
          <a:xfrm>
            <a:off x="7899625" y="3856678"/>
            <a:ext cx="864778" cy="234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255D0E-0992-4982-AE0D-8A5135CEB6D2}"/>
              </a:ext>
            </a:extLst>
          </p:cNvPr>
          <p:cNvSpPr/>
          <p:nvPr/>
        </p:nvSpPr>
        <p:spPr>
          <a:xfrm>
            <a:off x="7899624" y="4236353"/>
            <a:ext cx="864778" cy="234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D761F9B-9BDD-42C1-AFA2-66FB46501BDB}"/>
              </a:ext>
            </a:extLst>
          </p:cNvPr>
          <p:cNvSpPr/>
          <p:nvPr/>
        </p:nvSpPr>
        <p:spPr>
          <a:xfrm>
            <a:off x="7903599" y="4606089"/>
            <a:ext cx="864778" cy="234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DC81E82-631F-4BC3-A24C-5D5DF9381EC5}"/>
              </a:ext>
            </a:extLst>
          </p:cNvPr>
          <p:cNvSpPr/>
          <p:nvPr/>
        </p:nvSpPr>
        <p:spPr>
          <a:xfrm>
            <a:off x="7903598" y="4969862"/>
            <a:ext cx="864778" cy="234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DDA3C9-DB18-4C2B-8651-AE7103A5BD13}"/>
              </a:ext>
            </a:extLst>
          </p:cNvPr>
          <p:cNvSpPr/>
          <p:nvPr/>
        </p:nvSpPr>
        <p:spPr>
          <a:xfrm>
            <a:off x="7907573" y="5355500"/>
            <a:ext cx="864778" cy="234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122AAA7-C20D-4FD6-A324-86228F08828B}"/>
              </a:ext>
            </a:extLst>
          </p:cNvPr>
          <p:cNvSpPr/>
          <p:nvPr/>
        </p:nvSpPr>
        <p:spPr>
          <a:xfrm>
            <a:off x="7907572" y="5719273"/>
            <a:ext cx="864778" cy="2342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869C2B1-82F4-4FE1-93CB-AA7D8AA250DC}"/>
              </a:ext>
            </a:extLst>
          </p:cNvPr>
          <p:cNvSpPr/>
          <p:nvPr/>
        </p:nvSpPr>
        <p:spPr>
          <a:xfrm>
            <a:off x="7889463" y="6083046"/>
            <a:ext cx="864778" cy="234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5157" y="137161"/>
              <a:ext cx="4422989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65402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8537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9379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5, 8, 11, 14, 17…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7, 10, 13, 16…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5, 9, 11, 15…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6, 10, 14, 18…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2, 7, 12, 17, 22…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4, 14, 24, 34, 44…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−6, 4, 14, 24, 34…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29FC2D15-5C3C-47F5-B8E3-A682727A9BDC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5157" y="137161"/>
              <a:ext cx="4422989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65402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85376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9379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A: Positive integers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101639" r="-57867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101639" r="-1878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201639" r="-57867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201639" r="-1878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301639" r="-57867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301639" r="-1878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401639" r="-57867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401639" r="-1878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501639" r="-57867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501639" r="-1878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601639" r="-57867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601639" r="-1878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A7.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7333" t="-701639" r="-57867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41784" t="-701639" r="-1878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7616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404533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1242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29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5.5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8.5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11.5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14.5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4.5, 7.5, 10.5, 13.5, 16.5…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+1.5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0.9, 1.5, 2.1, 2.7, 3.3…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+0.3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−0.1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.5,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.1,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.7,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.3…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0.6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−0.7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1.7, 1.1, 0.5, −0.1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−0.6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+2.9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2.3, 1.6, 0.9, 0.2, −0.5…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−0.7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2">
                <a:extLst>
                  <a:ext uri="{FF2B5EF4-FFF2-40B4-BE49-F238E27FC236}">
                    <a16:creationId xmlns:a16="http://schemas.microsoft.com/office/drawing/2014/main" id="{E6CF56A9-69EC-41EC-ADF9-40785285E74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25158" y="3429000"/>
              <a:ext cx="442299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8413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7616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404533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212428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C: Including decimals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101639" r="-51263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101639" r="-2010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201639" r="-51263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201639" r="-2010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301639" r="-51263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301639" r="-2010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401639" r="-51263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401639" r="-2010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501639" r="-51263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501639" r="-2010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601639" r="-51263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601639" r="-2010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C7.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3586" t="-701639" r="-51263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5829" t="-701639" r="-2010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9062" y="3429000"/>
              <a:ext cx="4318003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43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46758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09775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404056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13, 14, 15, 16,17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,4,…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 11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8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,10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11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,…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r>
                                      <m:rPr>
                                        <m:brk m:alnAt="63"/>
                                      </m:r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+13</m:t>
                                </m:r>
                                <m:box>
                                  <m:boxPr>
                                    <m:ctrlPr>
                                      <a:rPr lang="en-GB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num>
                                      <m:den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  <m:r>
                                          <a:rPr lang="en-GB" sz="1400" b="0" i="1" smtClean="0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2">
                <a:extLst>
                  <a:ext uri="{FF2B5EF4-FFF2-40B4-BE49-F238E27FC236}">
                    <a16:creationId xmlns:a16="http://schemas.microsoft.com/office/drawing/2014/main" id="{3870B9F8-7BE7-4A66-A43A-53BC2CE1E4B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89062" y="3429000"/>
              <a:ext cx="4318003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430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46758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097759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404056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D: Including factions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101639" r="-68314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101639" r="-1732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201639" r="-68314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201639" r="-1732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301639" r="-68314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301639" r="-1732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401639" r="-68314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401639" r="-1732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501639" r="-68314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501639" r="-1732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601639" r="-68314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601639" r="-1732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D7.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9244" t="-701639" r="-68314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07359" t="-701639" r="-1732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0299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895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28427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300480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1, 3, 5, 7, 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−1, −3, −5, −7, −9…</m:t>
                                </m:r>
                              </m:oMath>
                            </m:oMathPara>
                          </a14:m>
                          <a:endParaRPr lang="en-GB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−2, −4, −6, −8, −10…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10, 8, 6, 4, 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−10, −8, −6, −4, −2…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−12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−5, −4, −3, −2, −1…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−6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4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1, 2, 3, 4, 5</m:t>
                                </m:r>
                              </m:oMath>
                            </m:oMathPara>
                          </a14:m>
                          <a:endParaRPr kumimoji="0" lang="en-GB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oMath>
                            </m:oMathPara>
                          </a14:m>
                          <a:endParaRPr lang="en-GB" sz="14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1" name="Table 2">
                <a:extLst>
                  <a:ext uri="{FF2B5EF4-FFF2-40B4-BE49-F238E27FC236}">
                    <a16:creationId xmlns:a16="http://schemas.microsoft.com/office/drawing/2014/main" id="{8C463624-A177-4FDA-908C-0249756E9A7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78906" y="138855"/>
              <a:ext cx="4328160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70299">
                      <a:extLst>
                        <a:ext uri="{9D8B030D-6E8A-4147-A177-3AD203B41FA5}">
                          <a16:colId xmlns:a16="http://schemas.microsoft.com/office/drawing/2014/main" val="21437885"/>
                        </a:ext>
                      </a:extLst>
                    </a:gridCol>
                    <a:gridCol w="428954">
                      <a:extLst>
                        <a:ext uri="{9D8B030D-6E8A-4147-A177-3AD203B41FA5}">
                          <a16:colId xmlns:a16="http://schemas.microsoft.com/office/drawing/2014/main" val="1802260884"/>
                        </a:ext>
                      </a:extLst>
                    </a:gridCol>
                    <a:gridCol w="2228427">
                      <a:extLst>
                        <a:ext uri="{9D8B030D-6E8A-4147-A177-3AD203B41FA5}">
                          <a16:colId xmlns:a16="http://schemas.microsoft.com/office/drawing/2014/main" val="3267861504"/>
                        </a:ext>
                      </a:extLst>
                    </a:gridCol>
                    <a:gridCol w="1300480">
                      <a:extLst>
                        <a:ext uri="{9D8B030D-6E8A-4147-A177-3AD203B41FA5}">
                          <a16:colId xmlns:a16="http://schemas.microsoft.com/office/drawing/2014/main" val="1616347512"/>
                        </a:ext>
                      </a:extLst>
                    </a:gridCol>
                  </a:tblGrid>
                  <a:tr h="370840">
                    <a:tc rowSpan="8">
                      <a:txBody>
                        <a:bodyPr/>
                        <a:lstStyle/>
                        <a:p>
                          <a:r>
                            <a:rPr lang="en-GB" sz="1400" dirty="0"/>
                            <a:t>B: Including negatives</a:t>
                          </a:r>
                        </a:p>
                      </a:txBody>
                      <a:tcPr vert="vert270" anchor="ctr" anchorCtr="1"/>
                    </a:tc>
                    <a:tc>
                      <a:txBody>
                        <a:bodyPr/>
                        <a:lstStyle/>
                        <a:p>
                          <a:endParaRPr lang="en-GB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Sequence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i="1" dirty="0"/>
                            <a:t>nth</a:t>
                          </a:r>
                          <a:r>
                            <a:rPr lang="en-GB" sz="1400" dirty="0"/>
                            <a:t> term rule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168284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B1.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101639" r="-59563" b="-6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101639" r="-1869" b="-6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438874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B2.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201639" r="-59563" b="-5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201639" r="-1869" b="-5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332193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B3.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301639" r="-59563" b="-4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301639" r="-1869" b="-4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06785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B4.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401639" r="-59563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401639" r="-1869" b="-3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18399725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B5.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501639" r="-59563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501639" r="-1869" b="-2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14603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B6.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601639" r="-59563" b="-1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601639" r="-1869" b="-10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33824076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FFF"/>
                              </a:solidFill>
                            </a:rPr>
                            <a:t>B7.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6066" t="-701639" r="-59563" b="-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32710" t="-701639" r="-1869" b="-98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850703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1031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1142</Words>
  <Application>Microsoft Office PowerPoint</Application>
  <PresentationFormat>On-screen Show (4:3)</PresentationFormat>
  <Paragraphs>213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 Finding the nth term rule of a linear sequence (interweaving)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126</cp:revision>
  <dcterms:created xsi:type="dcterms:W3CDTF">2018-01-26T08:52:52Z</dcterms:created>
  <dcterms:modified xsi:type="dcterms:W3CDTF">2020-02-22T19:51:28Z</dcterms:modified>
</cp:coreProperties>
</file>