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9" r:id="rId2"/>
    <p:sldId id="292" r:id="rId3"/>
    <p:sldId id="294" r:id="rId4"/>
    <p:sldId id="295" r:id="rId5"/>
    <p:sldId id="296"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794" autoAdjust="0"/>
  </p:normalViewPr>
  <p:slideViewPr>
    <p:cSldViewPr snapToGrid="0">
      <p:cViewPr varScale="1">
        <p:scale>
          <a:sx n="101" d="100"/>
          <a:sy n="101" d="100"/>
        </p:scale>
        <p:origin x="19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92A451-1D68-4C67-BE54-8E146B936B11}" type="datetimeFigureOut">
              <a:rPr lang="en-GB" smtClean="0"/>
              <a:t>05/06/2020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91062-EF12-46A9-B437-7769B7E4707B}" type="slidenum">
              <a:rPr lang="en-GB" smtClean="0"/>
              <a:t>‹#›</a:t>
            </a:fld>
            <a:endParaRPr lang="en-GB"/>
          </a:p>
        </p:txBody>
      </p:sp>
    </p:spTree>
    <p:extLst>
      <p:ext uri="{BB962C8B-B14F-4D97-AF65-F5344CB8AC3E}">
        <p14:creationId xmlns:p14="http://schemas.microsoft.com/office/powerpoint/2010/main" val="284141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E91062-EF12-46A9-B437-7769B7E4707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0144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Useful to show reverse chain rule and substitution to show where the reverse chain rule comes from and make the link between integration by substitution and the chain rule for differentiation. </a:t>
            </a:r>
          </a:p>
        </p:txBody>
      </p:sp>
      <p:sp>
        <p:nvSpPr>
          <p:cNvPr id="4" name="Slide Number Placeholder 3"/>
          <p:cNvSpPr>
            <a:spLocks noGrp="1"/>
          </p:cNvSpPr>
          <p:nvPr>
            <p:ph type="sldNum" sz="quarter" idx="5"/>
          </p:nvPr>
        </p:nvSpPr>
        <p:spPr/>
        <p:txBody>
          <a:bodyPr/>
          <a:lstStyle/>
          <a:p>
            <a:fld id="{B1E91062-EF12-46A9-B437-7769B7E4707B}" type="slidenum">
              <a:rPr lang="en-GB" smtClean="0"/>
              <a:t>2</a:t>
            </a:fld>
            <a:endParaRPr lang="en-GB"/>
          </a:p>
        </p:txBody>
      </p:sp>
    </p:spTree>
    <p:extLst>
      <p:ext uri="{BB962C8B-B14F-4D97-AF65-F5344CB8AC3E}">
        <p14:creationId xmlns:p14="http://schemas.microsoft.com/office/powerpoint/2010/main" val="22122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91062-EF12-46A9-B437-7769B7E4707B}" type="slidenum">
              <a:rPr lang="en-GB" smtClean="0"/>
              <a:t>3</a:t>
            </a:fld>
            <a:endParaRPr lang="en-GB"/>
          </a:p>
        </p:txBody>
      </p:sp>
    </p:spTree>
    <p:extLst>
      <p:ext uri="{BB962C8B-B14F-4D97-AF65-F5344CB8AC3E}">
        <p14:creationId xmlns:p14="http://schemas.microsoft.com/office/powerpoint/2010/main" val="263938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91062-EF12-46A9-B437-7769B7E4707B}" type="slidenum">
              <a:rPr lang="en-GB" smtClean="0"/>
              <a:t>4</a:t>
            </a:fld>
            <a:endParaRPr lang="en-GB"/>
          </a:p>
        </p:txBody>
      </p:sp>
    </p:spTree>
    <p:extLst>
      <p:ext uri="{BB962C8B-B14F-4D97-AF65-F5344CB8AC3E}">
        <p14:creationId xmlns:p14="http://schemas.microsoft.com/office/powerpoint/2010/main" val="3219317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E91062-EF12-46A9-B437-7769B7E4707B}" type="slidenum">
              <a:rPr lang="en-GB" smtClean="0"/>
              <a:t>5</a:t>
            </a:fld>
            <a:endParaRPr lang="en-GB"/>
          </a:p>
        </p:txBody>
      </p:sp>
    </p:spTree>
    <p:extLst>
      <p:ext uri="{BB962C8B-B14F-4D97-AF65-F5344CB8AC3E}">
        <p14:creationId xmlns:p14="http://schemas.microsoft.com/office/powerpoint/2010/main" val="7731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87434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182481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303547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595939-B29A-4B1C-9214-A2E5F705DF7E}"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330417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595939-B29A-4B1C-9214-A2E5F705DF7E}"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170902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595939-B29A-4B1C-9214-A2E5F705DF7E}"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214411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595939-B29A-4B1C-9214-A2E5F705DF7E}"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41998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595939-B29A-4B1C-9214-A2E5F705DF7E}"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772683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95939-B29A-4B1C-9214-A2E5F705DF7E}"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9110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595939-B29A-4B1C-9214-A2E5F705DF7E}"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777854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595939-B29A-4B1C-9214-A2E5F705DF7E}"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A5D49A-3CF4-4982-A811-890D0C0D4771}" type="slidenum">
              <a:rPr lang="en-GB" smtClean="0"/>
              <a:t>‹#›</a:t>
            </a:fld>
            <a:endParaRPr lang="en-GB"/>
          </a:p>
        </p:txBody>
      </p:sp>
    </p:spTree>
    <p:extLst>
      <p:ext uri="{BB962C8B-B14F-4D97-AF65-F5344CB8AC3E}">
        <p14:creationId xmlns:p14="http://schemas.microsoft.com/office/powerpoint/2010/main" val="91678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95939-B29A-4B1C-9214-A2E5F705DF7E}" type="datetimeFigureOut">
              <a:rPr lang="en-GB" smtClean="0"/>
              <a:t>05/06/2020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5D49A-3CF4-4982-A811-890D0C0D4771}" type="slidenum">
              <a:rPr lang="en-GB" smtClean="0"/>
              <a:t>‹#›</a:t>
            </a:fld>
            <a:endParaRPr lang="en-GB"/>
          </a:p>
        </p:txBody>
      </p:sp>
    </p:spTree>
    <p:extLst>
      <p:ext uri="{BB962C8B-B14F-4D97-AF65-F5344CB8AC3E}">
        <p14:creationId xmlns:p14="http://schemas.microsoft.com/office/powerpoint/2010/main" val="272433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97DEB-F45C-4041-AC68-4037D512EC3C}"/>
              </a:ext>
            </a:extLst>
          </p:cNvPr>
          <p:cNvSpPr>
            <a:spLocks noGrp="1"/>
          </p:cNvSpPr>
          <p:nvPr>
            <p:ph type="ctrTitle"/>
          </p:nvPr>
        </p:nvSpPr>
        <p:spPr>
          <a:xfrm>
            <a:off x="1201298" y="282211"/>
            <a:ext cx="6638269" cy="1386864"/>
          </a:xfrm>
        </p:spPr>
        <p:txBody>
          <a:bodyPr>
            <a:normAutofit fontScale="90000"/>
          </a:bodyPr>
          <a:lstStyle/>
          <a:p>
            <a:r>
              <a:rPr lang="en-GB" sz="4400" b="1" dirty="0">
                <a:solidFill>
                  <a:schemeClr val="bg1"/>
                </a:solidFill>
              </a:rPr>
              <a:t>Integration:</a:t>
            </a:r>
            <a:br>
              <a:rPr lang="en-GB" sz="4400" b="1" dirty="0">
                <a:solidFill>
                  <a:schemeClr val="bg1"/>
                </a:solidFill>
              </a:rPr>
            </a:br>
            <a:r>
              <a:rPr lang="en-GB" sz="4400" b="1" dirty="0">
                <a:solidFill>
                  <a:schemeClr val="bg1"/>
                </a:solidFill>
              </a:rPr>
              <a:t>Reverse chain rule</a:t>
            </a:r>
            <a:br>
              <a:rPr lang="en-GB" sz="4400" b="1" dirty="0">
                <a:solidFill>
                  <a:schemeClr val="bg1"/>
                </a:solidFill>
              </a:rPr>
            </a:br>
            <a:r>
              <a:rPr lang="en-GB" sz="4400" b="1" dirty="0">
                <a:solidFill>
                  <a:schemeClr val="bg1"/>
                </a:solidFill>
              </a:rPr>
              <a:t>or substitution</a:t>
            </a:r>
          </a:p>
        </p:txBody>
      </p:sp>
      <p:pic>
        <p:nvPicPr>
          <p:cNvPr id="12" name="Picture 11">
            <a:extLst>
              <a:ext uri="{FF2B5EF4-FFF2-40B4-BE49-F238E27FC236}">
                <a16:creationId xmlns:a16="http://schemas.microsoft.com/office/drawing/2014/main" id="{12DB9031-E283-42AE-8AB1-E4698CE368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2589" y="2599663"/>
            <a:ext cx="914400" cy="914400"/>
          </a:xfrm>
          <a:prstGeom prst="rect">
            <a:avLst/>
          </a:prstGeom>
        </p:spPr>
      </p:pic>
      <p:sp>
        <p:nvSpPr>
          <p:cNvPr id="4" name="Title 1">
            <a:extLst>
              <a:ext uri="{FF2B5EF4-FFF2-40B4-BE49-F238E27FC236}">
                <a16:creationId xmlns:a16="http://schemas.microsoft.com/office/drawing/2014/main" id="{488B4450-FA42-4E6C-85FF-547FED49AD1C}"/>
              </a:ext>
            </a:extLst>
          </p:cNvPr>
          <p:cNvSpPr txBox="1">
            <a:spLocks/>
          </p:cNvSpPr>
          <p:nvPr/>
        </p:nvSpPr>
        <p:spPr>
          <a:xfrm>
            <a:off x="615775" y="1868882"/>
            <a:ext cx="1129900" cy="74260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Silent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Teacher</a:t>
            </a:r>
          </a:p>
        </p:txBody>
      </p:sp>
      <p:sp>
        <p:nvSpPr>
          <p:cNvPr id="13" name="Title 1">
            <a:extLst>
              <a:ext uri="{FF2B5EF4-FFF2-40B4-BE49-F238E27FC236}">
                <a16:creationId xmlns:a16="http://schemas.microsoft.com/office/drawing/2014/main" id="{A741C9B5-107A-4237-A699-B03FDE924B02}"/>
              </a:ext>
            </a:extLst>
          </p:cNvPr>
          <p:cNvSpPr txBox="1">
            <a:spLocks/>
          </p:cNvSpPr>
          <p:nvPr/>
        </p:nvSpPr>
        <p:spPr>
          <a:xfrm>
            <a:off x="2654031" y="2043456"/>
            <a:ext cx="1292775" cy="393460"/>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Narration</a:t>
            </a:r>
          </a:p>
        </p:txBody>
      </p:sp>
      <p:sp>
        <p:nvSpPr>
          <p:cNvPr id="14" name="Title 1">
            <a:extLst>
              <a:ext uri="{FF2B5EF4-FFF2-40B4-BE49-F238E27FC236}">
                <a16:creationId xmlns:a16="http://schemas.microsoft.com/office/drawing/2014/main" id="{F1EF6F7E-60A8-4269-B56D-EA7FDB31BFB9}"/>
              </a:ext>
            </a:extLst>
          </p:cNvPr>
          <p:cNvSpPr txBox="1">
            <a:spLocks/>
          </p:cNvSpPr>
          <p:nvPr/>
        </p:nvSpPr>
        <p:spPr>
          <a:xfrm>
            <a:off x="4855162" y="2043456"/>
            <a:ext cx="1384033" cy="39346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Your Turn</a:t>
            </a:r>
          </a:p>
        </p:txBody>
      </p:sp>
      <p:pic>
        <p:nvPicPr>
          <p:cNvPr id="16" name="Picture 15">
            <a:extLst>
              <a:ext uri="{FF2B5EF4-FFF2-40B4-BE49-F238E27FC236}">
                <a16:creationId xmlns:a16="http://schemas.microsoft.com/office/drawing/2014/main" id="{0CAE33AA-B4D9-4F9C-9E3E-C1CC5FF192B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7139" y="2561145"/>
            <a:ext cx="914400" cy="914400"/>
          </a:xfrm>
          <a:prstGeom prst="rect">
            <a:avLst/>
          </a:prstGeom>
        </p:spPr>
      </p:pic>
      <p:pic>
        <p:nvPicPr>
          <p:cNvPr id="18" name="Picture 17">
            <a:extLst>
              <a:ext uri="{FF2B5EF4-FFF2-40B4-BE49-F238E27FC236}">
                <a16:creationId xmlns:a16="http://schemas.microsoft.com/office/drawing/2014/main" id="{6C3F8E7C-4AA3-4B5E-BD37-56B6034A6A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77625" y="2553875"/>
            <a:ext cx="914400" cy="914400"/>
          </a:xfrm>
          <a:prstGeom prst="rect">
            <a:avLst/>
          </a:prstGeom>
        </p:spPr>
      </p:pic>
      <p:sp>
        <p:nvSpPr>
          <p:cNvPr id="23" name="Title 1">
            <a:extLst>
              <a:ext uri="{FF2B5EF4-FFF2-40B4-BE49-F238E27FC236}">
                <a16:creationId xmlns:a16="http://schemas.microsoft.com/office/drawing/2014/main" id="{E99A4E36-4EB9-4BD0-B817-7F8AFF917375}"/>
              </a:ext>
            </a:extLst>
          </p:cNvPr>
          <p:cNvSpPr txBox="1">
            <a:spLocks/>
          </p:cNvSpPr>
          <p:nvPr/>
        </p:nvSpPr>
        <p:spPr>
          <a:xfrm>
            <a:off x="7147551" y="1847072"/>
            <a:ext cx="1384033" cy="78622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Intelligent </a:t>
            </a:r>
            <a:b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br>
            <a:r>
              <a:rPr kumimoji="0" lang="en-GB" sz="2400" b="0" i="0" u="none" strike="noStrike" kern="1200" cap="none" spc="0" normalizeH="0" baseline="0" noProof="0" dirty="0">
                <a:ln>
                  <a:noFill/>
                </a:ln>
                <a:solidFill>
                  <a:prstClr val="white"/>
                </a:solidFill>
                <a:effectLst/>
                <a:uLnTx/>
                <a:uFillTx/>
                <a:latin typeface="Calibri Light" panose="020F0302020204030204"/>
                <a:ea typeface="+mj-ea"/>
                <a:cs typeface="+mj-cs"/>
              </a:rPr>
              <a:t>Practice</a:t>
            </a:r>
          </a:p>
        </p:txBody>
      </p:sp>
      <p:pic>
        <p:nvPicPr>
          <p:cNvPr id="19" name="Picture 18">
            <a:extLst>
              <a:ext uri="{FF2B5EF4-FFF2-40B4-BE49-F238E27FC236}">
                <a16:creationId xmlns:a16="http://schemas.microsoft.com/office/drawing/2014/main" id="{F31B7783-623F-41B2-9FCC-FB3BFE8CA0E2}"/>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7058554" y="2642772"/>
            <a:ext cx="1621437" cy="786228"/>
          </a:xfrm>
          <a:prstGeom prst="rect">
            <a:avLst/>
          </a:prstGeom>
        </p:spPr>
      </p:pic>
      <p:sp>
        <p:nvSpPr>
          <p:cNvPr id="20" name="TextBox 19">
            <a:extLst>
              <a:ext uri="{FF2B5EF4-FFF2-40B4-BE49-F238E27FC236}">
                <a16:creationId xmlns:a16="http://schemas.microsoft.com/office/drawing/2014/main" id="{AA44E449-DC1A-4D44-8D31-66FA7BF3F950}"/>
              </a:ext>
            </a:extLst>
          </p:cNvPr>
          <p:cNvSpPr txBox="1"/>
          <p:nvPr/>
        </p:nvSpPr>
        <p:spPr>
          <a:xfrm rot="16200000">
            <a:off x="-412810" y="6075856"/>
            <a:ext cx="1194955"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7FFF"/>
                </a:solidFill>
                <a:effectLst/>
                <a:uLnTx/>
                <a:uFillTx/>
                <a:latin typeface="Calibri" panose="020F0502020204030204"/>
                <a:ea typeface="+mn-ea"/>
                <a:cs typeface="+mn-cs"/>
              </a:rPr>
              <a:t>  Practice</a:t>
            </a:r>
          </a:p>
        </p:txBody>
      </p: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A91AA12A-6B25-42B6-9A89-D3547DC253D7}"/>
                  </a:ext>
                </a:extLst>
              </p:cNvPr>
              <p:cNvSpPr txBox="1"/>
              <p:nvPr/>
            </p:nvSpPr>
            <p:spPr>
              <a:xfrm>
                <a:off x="3720271" y="3946257"/>
                <a:ext cx="2267608" cy="755271"/>
              </a:xfrm>
              <a:prstGeom prst="rect">
                <a:avLst/>
              </a:prstGeom>
              <a:noFill/>
            </p:spPr>
            <p:txBody>
              <a:bodyPr wrap="none" lIns="0" tIns="0" rIns="0" bIns="0" rtlCol="0">
                <a:spAutoFit/>
              </a:bodyPr>
              <a:lstStyle/>
              <a:p>
                <a:pPr lvl="0" algn="r">
                  <a:defRPr/>
                </a:pPr>
                <a14:m>
                  <m:oMathPara xmlns:m="http://schemas.openxmlformats.org/officeDocument/2006/math">
                    <m:oMathParaPr>
                      <m:jc m:val="centerGroup"/>
                    </m:oMathParaPr>
                    <m:oMath xmlns:m="http://schemas.openxmlformats.org/officeDocument/2006/math">
                      <m:nary>
                        <m:naryPr>
                          <m:subHide m:val="on"/>
                          <m:supHide m:val="on"/>
                          <m:ctrlP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ctrlPr>
                        </m:naryPr>
                        <m:sub/>
                        <m:sup/>
                        <m:e>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6</m:t>
                          </m:r>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𝑥</m:t>
                          </m:r>
                          <m:sSup>
                            <m:sSupPr>
                              <m:ctrlP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ctrlPr>
                            </m:sSupPr>
                            <m:e>
                              <m:d>
                                <m:dPr>
                                  <m:ctrlP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ctrlPr>
                                </m:dPr>
                                <m:e>
                                  <m:sSup>
                                    <m:sSupPr>
                                      <m:ctrlP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ctrlPr>
                                    </m:sSupPr>
                                    <m:e>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𝑥</m:t>
                                      </m:r>
                                    </m:e>
                                    <m:sup>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2</m:t>
                                      </m:r>
                                    </m:sup>
                                  </m:sSup>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−4</m:t>
                                  </m:r>
                                </m:e>
                              </m:d>
                            </m:e>
                            <m:sup>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3</m:t>
                              </m:r>
                            </m:sup>
                          </m:sSup>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𝑑𝑥</m:t>
                          </m:r>
                        </m:e>
                      </m:nary>
                    </m:oMath>
                  </m:oMathPara>
                </a14:m>
                <a:endPar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mc:Choice>
        <mc:Fallback>
          <p:sp>
            <p:nvSpPr>
              <p:cNvPr id="17" name="TextBox 16">
                <a:extLst>
                  <a:ext uri="{FF2B5EF4-FFF2-40B4-BE49-F238E27FC236}">
                    <a16:creationId xmlns:a16="http://schemas.microsoft.com/office/drawing/2014/main" id="{A91AA12A-6B25-42B6-9A89-D3547DC253D7}"/>
                  </a:ext>
                </a:extLst>
              </p:cNvPr>
              <p:cNvSpPr txBox="1">
                <a:spLocks noRot="1" noChangeAspect="1" noMove="1" noResize="1" noEditPoints="1" noAdjustHandles="1" noChangeArrowheads="1" noChangeShapeType="1" noTextEdit="1"/>
              </p:cNvSpPr>
              <p:nvPr/>
            </p:nvSpPr>
            <p:spPr>
              <a:xfrm>
                <a:off x="3720271" y="3946257"/>
                <a:ext cx="2267608" cy="755271"/>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8F22519D-410C-4E97-9749-8C7DD5066AE2}"/>
                  </a:ext>
                </a:extLst>
              </p:cNvPr>
              <p:cNvSpPr txBox="1"/>
              <p:nvPr/>
            </p:nvSpPr>
            <p:spPr>
              <a:xfrm>
                <a:off x="3946806" y="5003533"/>
                <a:ext cx="2041072" cy="755271"/>
              </a:xfrm>
              <a:prstGeom prst="rect">
                <a:avLst/>
              </a:prstGeom>
              <a:noFill/>
            </p:spPr>
            <p:txBody>
              <a:bodyPr wrap="none" lIns="0" tIns="0" rIns="0" bIns="0" rtlCol="0">
                <a:spAutoFit/>
              </a:bodyPr>
              <a:lstStyle/>
              <a:p>
                <a:pPr lvl="0" algn="r">
                  <a:defRPr/>
                </a:pPr>
                <a14:m>
                  <m:oMathPara xmlns:m="http://schemas.openxmlformats.org/officeDocument/2006/math">
                    <m:oMathParaPr>
                      <m:jc m:val="centerGroup"/>
                    </m:oMathParaPr>
                    <m:oMath xmlns:m="http://schemas.openxmlformats.org/officeDocument/2006/math">
                      <m:nary>
                        <m:naryPr>
                          <m:subHide m:val="on"/>
                          <m:supHide m:val="on"/>
                          <m:ctrlP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ctrlPr>
                        </m:naryPr>
                        <m:sub/>
                        <m:sup/>
                        <m:e>
                          <m:func>
                            <m:funcPr>
                              <m:ctrlP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ctrlPr>
                            </m:funcPr>
                            <m:fName>
                              <m:r>
                                <m:rPr>
                                  <m:sty m:val="p"/>
                                </m:rPr>
                                <a:rPr kumimoji="0" lang="en-GB" sz="2400" b="0" i="0"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sin</m:t>
                              </m:r>
                            </m:fName>
                            <m:e>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𝑥</m:t>
                              </m:r>
                            </m:e>
                          </m:func>
                          <m:func>
                            <m:funcPr>
                              <m:ctrlP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ctrlPr>
                            </m:funcPr>
                            <m:fName>
                              <m:r>
                                <m:rPr>
                                  <m:sty m:val="p"/>
                                </m:rPr>
                                <a:rPr kumimoji="0" lang="en-GB" sz="2400" b="0" i="0"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cos</m:t>
                              </m:r>
                            </m:fName>
                            <m:e>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𝑥</m:t>
                              </m:r>
                            </m:e>
                          </m:func>
                          <m:r>
                            <a:rPr kumimoji="0" lang="en-GB" sz="2400" b="0" i="1" u="none" strike="noStrike" kern="1200" cap="none" spc="0" normalizeH="0" baseline="0" noProof="0" smtClean="0">
                              <a:ln>
                                <a:noFill/>
                              </a:ln>
                              <a:solidFill>
                                <a:prstClr val="white"/>
                              </a:solidFill>
                              <a:effectLst/>
                              <a:uLnTx/>
                              <a:uFillTx/>
                              <a:latin typeface="Cambria Math" panose="02040503050406030204" pitchFamily="18" charset="0"/>
                              <a:ea typeface="+mn-ea"/>
                              <a:cs typeface="+mn-cs"/>
                            </a:rPr>
                            <m:t>𝑑𝑥</m:t>
                          </m:r>
                        </m:e>
                      </m:nary>
                    </m:oMath>
                  </m:oMathPara>
                </a14:m>
                <a:endPar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mc:Choice>
        <mc:Fallback>
          <p:sp>
            <p:nvSpPr>
              <p:cNvPr id="21" name="TextBox 20">
                <a:extLst>
                  <a:ext uri="{FF2B5EF4-FFF2-40B4-BE49-F238E27FC236}">
                    <a16:creationId xmlns:a16="http://schemas.microsoft.com/office/drawing/2014/main" id="{8F22519D-410C-4E97-9749-8C7DD5066AE2}"/>
                  </a:ext>
                </a:extLst>
              </p:cNvPr>
              <p:cNvSpPr txBox="1">
                <a:spLocks noRot="1" noChangeAspect="1" noMove="1" noResize="1" noEditPoints="1" noAdjustHandles="1" noChangeArrowheads="1" noChangeShapeType="1" noTextEdit="1"/>
              </p:cNvSpPr>
              <p:nvPr/>
            </p:nvSpPr>
            <p:spPr>
              <a:xfrm>
                <a:off x="3946806" y="5003533"/>
                <a:ext cx="2041072" cy="755271"/>
              </a:xfrm>
              <a:prstGeom prst="rect">
                <a:avLst/>
              </a:prstGeom>
              <a:blipFill>
                <a:blip r:embed="rId9"/>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256037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035672" y="54965"/>
            <a:ext cx="176725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Worked Example</a:t>
            </a:r>
          </a:p>
        </p:txBody>
      </p:sp>
      <p:sp>
        <p:nvSpPr>
          <p:cNvPr id="5" name="TextBox 4"/>
          <p:cNvSpPr txBox="1"/>
          <p:nvPr/>
        </p:nvSpPr>
        <p:spPr>
          <a:xfrm>
            <a:off x="5820952" y="57300"/>
            <a:ext cx="176725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Your Turn</a:t>
            </a:r>
          </a:p>
        </p:txBody>
      </p:sp>
      <p:cxnSp>
        <p:nvCxnSpPr>
          <p:cNvPr id="8" name="Straight Connector 7"/>
          <p:cNvCxnSpPr>
            <a:cxnSpLocks/>
          </p:cNvCxnSpPr>
          <p:nvPr/>
        </p:nvCxnSpPr>
        <p:spPr>
          <a:xfrm>
            <a:off x="4398019" y="0"/>
            <a:ext cx="0" cy="68580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p:cNvCxnSpPr>
          <p:nvPr/>
        </p:nvCxnSpPr>
        <p:spPr>
          <a:xfrm>
            <a:off x="0" y="483931"/>
            <a:ext cx="9144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460B414-114B-4C8A-A820-7B5C5C59B80C}"/>
                  </a:ext>
                </a:extLst>
              </p:cNvPr>
              <p:cNvSpPr txBox="1"/>
              <p:nvPr/>
            </p:nvSpPr>
            <p:spPr>
              <a:xfrm>
                <a:off x="410848" y="809393"/>
                <a:ext cx="2799741" cy="1007071"/>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nary>
                        <m:naryPr>
                          <m:subHide m:val="on"/>
                          <m:supHide m:val="on"/>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d>
                                <m:d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dPr>
                                <m:e>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m:t>
                                  </m:r>
                                </m:e>
                              </m:d>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e>
                      </m:nary>
                    </m:oMath>
                  </m:oMathPara>
                </a14:m>
                <a:endParaRPr kumimoji="0" lang="en-GB" sz="32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0" name="TextBox 9">
                <a:extLst>
                  <a:ext uri="{FF2B5EF4-FFF2-40B4-BE49-F238E27FC236}">
                    <a16:creationId xmlns:a16="http://schemas.microsoft.com/office/drawing/2014/main" id="{8460B414-114B-4C8A-A820-7B5C5C59B80C}"/>
                  </a:ext>
                </a:extLst>
              </p:cNvPr>
              <p:cNvSpPr txBox="1">
                <a:spLocks noRot="1" noChangeAspect="1" noMove="1" noResize="1" noEditPoints="1" noAdjustHandles="1" noChangeArrowheads="1" noChangeShapeType="1" noTextEdit="1"/>
              </p:cNvSpPr>
              <p:nvPr/>
            </p:nvSpPr>
            <p:spPr>
              <a:xfrm>
                <a:off x="410848" y="809393"/>
                <a:ext cx="2799741" cy="1007071"/>
              </a:xfrm>
              <a:prstGeom prst="rect">
                <a:avLst/>
              </a:prstGeom>
              <a:blipFill>
                <a:blip r:embed="rId4"/>
                <a:stretch>
                  <a:fillRect/>
                </a:stretch>
              </a:blipFill>
            </p:spPr>
            <p:txBody>
              <a:bodyPr/>
              <a:lstStyle/>
              <a:p>
                <a:r>
                  <a:rPr lang="en-GB">
                    <a:noFill/>
                  </a:rPr>
                  <a:t> </a:t>
                </a:r>
              </a:p>
            </p:txBody>
          </p:sp>
        </mc:Fallback>
      </mc:AlternateContent>
      <p:sp>
        <p:nvSpPr>
          <p:cNvPr id="12" name="TextBox 11">
            <a:extLst>
              <a:ext uri="{FF2B5EF4-FFF2-40B4-BE49-F238E27FC236}">
                <a16:creationId xmlns:a16="http://schemas.microsoft.com/office/drawing/2014/main" id="{81C5ADAB-C769-4C76-A7A8-662B4210C126}"/>
              </a:ext>
            </a:extLst>
          </p:cNvPr>
          <p:cNvSpPr txBox="1"/>
          <p:nvPr/>
        </p:nvSpPr>
        <p:spPr>
          <a:xfrm>
            <a:off x="7231118" y="6488668"/>
            <a:ext cx="1912882" cy="369332"/>
          </a:xfrm>
          <a:prstGeom prst="rect">
            <a:avLst/>
          </a:prstGeom>
          <a:solidFill>
            <a:schemeClr val="tx1"/>
          </a:solidFill>
        </p:spPr>
        <p:txBody>
          <a:bodyPr wrap="square" rtlCol="0">
            <a:spAutoFit/>
          </a:bodyPr>
          <a:lstStyle/>
          <a:p>
            <a:r>
              <a:rPr lang="en-GB" dirty="0">
                <a:solidFill>
                  <a:schemeClr val="bg1"/>
                </a:solidFill>
              </a:rPr>
              <a:t>@</a:t>
            </a:r>
            <a:r>
              <a:rPr lang="en-GB" dirty="0" err="1">
                <a:solidFill>
                  <a:schemeClr val="bg1"/>
                </a:solidFill>
              </a:rPr>
              <a:t>DrChris_Baker</a:t>
            </a:r>
            <a:endParaRPr lang="en-GB" dirty="0">
              <a:solidFill>
                <a:schemeClr val="bg1"/>
              </a:solidFill>
            </a:endParaRP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55FB38A-12A5-4F81-8027-23EAB9D7A8EB}"/>
                  </a:ext>
                </a:extLst>
              </p:cNvPr>
              <p:cNvSpPr txBox="1"/>
              <p:nvPr/>
            </p:nvSpPr>
            <p:spPr>
              <a:xfrm>
                <a:off x="4808867" y="809392"/>
                <a:ext cx="3089692" cy="1007071"/>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nary>
                        <m:naryPr>
                          <m:subHide m:val="on"/>
                          <m:supHide m:val="on"/>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 </m:t>
                              </m:r>
                              <m:d>
                                <m:d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dPr>
                                <m:e>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sup>
                                  </m:s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m:t>
                                  </m:r>
                                </m:e>
                              </m:d>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e>
                      </m:nary>
                    </m:oMath>
                  </m:oMathPara>
                </a14:m>
                <a:endParaRPr kumimoji="0" lang="en-GB" sz="32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1" name="TextBox 10">
                <a:extLst>
                  <a:ext uri="{FF2B5EF4-FFF2-40B4-BE49-F238E27FC236}">
                    <a16:creationId xmlns:a16="http://schemas.microsoft.com/office/drawing/2014/main" id="{055FB38A-12A5-4F81-8027-23EAB9D7A8EB}"/>
                  </a:ext>
                </a:extLst>
              </p:cNvPr>
              <p:cNvSpPr txBox="1">
                <a:spLocks noRot="1" noChangeAspect="1" noMove="1" noResize="1" noEditPoints="1" noAdjustHandles="1" noChangeArrowheads="1" noChangeShapeType="1" noTextEdit="1"/>
              </p:cNvSpPr>
              <p:nvPr/>
            </p:nvSpPr>
            <p:spPr>
              <a:xfrm>
                <a:off x="4808867" y="809392"/>
                <a:ext cx="3089692" cy="1007071"/>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C83D7530-AEB1-4793-A804-875398A23508}"/>
                  </a:ext>
                </a:extLst>
              </p:cNvPr>
              <p:cNvSpPr txBox="1"/>
              <p:nvPr/>
            </p:nvSpPr>
            <p:spPr>
              <a:xfrm>
                <a:off x="521591" y="4034466"/>
                <a:ext cx="2175339" cy="1007071"/>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nary>
                        <m:naryPr>
                          <m:subHide m:val="on"/>
                          <m:supHide m:val="on"/>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f>
                            <m:f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num>
                            <m:den>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m:t>
                              </m:r>
                            </m:den>
                          </m:f>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e>
                      </m:nary>
                    </m:oMath>
                  </m:oMathPara>
                </a14:m>
                <a:endParaRPr kumimoji="0" lang="en-GB" sz="32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4" name="TextBox 13">
                <a:extLst>
                  <a:ext uri="{FF2B5EF4-FFF2-40B4-BE49-F238E27FC236}">
                    <a16:creationId xmlns:a16="http://schemas.microsoft.com/office/drawing/2014/main" id="{C83D7530-AEB1-4793-A804-875398A23508}"/>
                  </a:ext>
                </a:extLst>
              </p:cNvPr>
              <p:cNvSpPr txBox="1">
                <a:spLocks noRot="1" noChangeAspect="1" noMove="1" noResize="1" noEditPoints="1" noAdjustHandles="1" noChangeArrowheads="1" noChangeShapeType="1" noTextEdit="1"/>
              </p:cNvSpPr>
              <p:nvPr/>
            </p:nvSpPr>
            <p:spPr>
              <a:xfrm>
                <a:off x="521591" y="4034466"/>
                <a:ext cx="2175339" cy="1007071"/>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B883C411-BC2B-4B28-A3C4-E27D6FA935F0}"/>
                  </a:ext>
                </a:extLst>
              </p:cNvPr>
              <p:cNvSpPr txBox="1"/>
              <p:nvPr/>
            </p:nvSpPr>
            <p:spPr>
              <a:xfrm>
                <a:off x="4808867" y="4034465"/>
                <a:ext cx="2175339" cy="1098827"/>
              </a:xfrm>
              <a:prstGeom prst="rect">
                <a:avLst/>
              </a:prstGeom>
              <a:noFill/>
            </p:spPr>
            <p:txBody>
              <a:bodyPr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nary>
                        <m:naryPr>
                          <m:subHide m:val="on"/>
                          <m:supHide m:val="on"/>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f>
                            <m:f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num>
                            <m:den>
                              <m:sSup>
                                <m:sSupPr>
                                  <m:ctrlP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sup>
                              </m:sSup>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m:t>
                              </m:r>
                            </m:den>
                          </m:f>
                          <m:r>
                            <a:rPr kumimoji="0" lang="en-GB" sz="32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e>
                      </m:nary>
                    </m:oMath>
                  </m:oMathPara>
                </a14:m>
                <a:endParaRPr kumimoji="0" lang="en-GB" sz="3200" b="0" i="0" u="none" strike="noStrike" kern="1200" cap="none" spc="0" normalizeH="0" baseline="0" noProof="0" dirty="0">
                  <a:ln>
                    <a:noFill/>
                  </a:ln>
                  <a:solidFill>
                    <a:schemeClr val="tx1"/>
                  </a:solidFill>
                  <a:effectLst/>
                  <a:uLnTx/>
                  <a:uFillTx/>
                  <a:latin typeface="Calibri" panose="020F0502020204030204"/>
                  <a:ea typeface="+mn-ea"/>
                  <a:cs typeface="+mn-cs"/>
                </a:endParaRPr>
              </a:p>
            </p:txBody>
          </p:sp>
        </mc:Choice>
        <mc:Fallback xmlns="">
          <p:sp>
            <p:nvSpPr>
              <p:cNvPr id="15" name="TextBox 14">
                <a:extLst>
                  <a:ext uri="{FF2B5EF4-FFF2-40B4-BE49-F238E27FC236}">
                    <a16:creationId xmlns:a16="http://schemas.microsoft.com/office/drawing/2014/main" id="{B883C411-BC2B-4B28-A3C4-E27D6FA935F0}"/>
                  </a:ext>
                </a:extLst>
              </p:cNvPr>
              <p:cNvSpPr txBox="1">
                <a:spLocks noRot="1" noChangeAspect="1" noMove="1" noResize="1" noEditPoints="1" noAdjustHandles="1" noChangeArrowheads="1" noChangeShapeType="1" noTextEdit="1"/>
              </p:cNvSpPr>
              <p:nvPr/>
            </p:nvSpPr>
            <p:spPr>
              <a:xfrm>
                <a:off x="4808867" y="4034465"/>
                <a:ext cx="2175339" cy="1098827"/>
              </a:xfrm>
              <a:prstGeom prst="rect">
                <a:avLst/>
              </a:prstGeom>
              <a:blipFill>
                <a:blip r:embed="rId7"/>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88234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7B4C90-B8AE-4951-AF5A-523D330814EB}"/>
              </a:ext>
            </a:extLst>
          </p:cNvPr>
          <p:cNvSpPr txBox="1"/>
          <p:nvPr/>
        </p:nvSpPr>
        <p:spPr>
          <a:xfrm>
            <a:off x="7231118" y="6488668"/>
            <a:ext cx="1912882" cy="369332"/>
          </a:xfrm>
          <a:prstGeom prst="rect">
            <a:avLst/>
          </a:prstGeom>
          <a:solidFill>
            <a:schemeClr val="tx1"/>
          </a:solidFill>
        </p:spPr>
        <p:txBody>
          <a:bodyPr wrap="square" rtlCol="0">
            <a:spAutoFit/>
          </a:bodyPr>
          <a:lstStyle/>
          <a:p>
            <a:r>
              <a:rPr lang="en-GB" dirty="0">
                <a:solidFill>
                  <a:schemeClr val="bg1"/>
                </a:solidFill>
              </a:rPr>
              <a:t>@</a:t>
            </a:r>
            <a:r>
              <a:rPr lang="en-GB" dirty="0" err="1">
                <a:solidFill>
                  <a:schemeClr val="bg1"/>
                </a:solidFill>
              </a:rPr>
              <a:t>DrChris_Baker</a:t>
            </a:r>
            <a:endParaRPr lang="en-GB" dirty="0">
              <a:solidFill>
                <a:schemeClr val="bg1"/>
              </a:solidFill>
            </a:endParaRPr>
          </a:p>
        </p:txBody>
      </p: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6F1DF526-6C2A-4D3D-84F0-C9B2C0A4527D}"/>
                  </a:ext>
                </a:extLst>
              </p:cNvPr>
              <p:cNvSpPr/>
              <p:nvPr/>
            </p:nvSpPr>
            <p:spPr>
              <a:xfrm>
                <a:off x="160980" y="6790"/>
                <a:ext cx="3896247" cy="7879208"/>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u="none" strike="noStrike" kern="1200" cap="none" spc="0" normalizeH="0" baseline="0" noProof="0" dirty="0">
                    <a:ln>
                      <a:noFill/>
                    </a:ln>
                    <a:solidFill>
                      <a:srgbClr val="007FFF"/>
                    </a:solidFill>
                    <a:effectLst/>
                    <a:uLnTx/>
                    <a:uFillTx/>
                    <a:ea typeface="+mn-ea"/>
                    <a:cs typeface="+mn-cs"/>
                  </a:rPr>
                  <a:t>1.  </a:t>
                </a:r>
                <a14:m>
                  <m:oMath xmlns:m="http://schemas.openxmlformats.org/officeDocument/2006/math">
                    <m:nary>
                      <m:naryPr>
                        <m:subHide m:val="on"/>
                        <m:supHide m:val="on"/>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sSup>
                          <m:sSup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d>
                              <m:d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dPr>
                              <m:e>
                                <m:sSup>
                                  <m:sSup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−6</m:t>
                                </m:r>
                              </m:e>
                            </m:d>
                          </m:e>
                          <m: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e>
                    </m:nary>
                  </m:oMath>
                </a14:m>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a:defRPr/>
                </a:pPr>
                <a:r>
                  <a:rPr lang="en-GB" sz="2000" dirty="0">
                    <a:solidFill>
                      <a:srgbClr val="007FFF"/>
                    </a:solidFill>
                  </a:rPr>
                  <a:t>2.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sin</m:t>
                                </m:r>
                              </m:e>
                              <m:sup>
                                <m:r>
                                  <a:rPr lang="en-GB" sz="2000" b="0" i="1" smtClean="0">
                                    <a:latin typeface="Cambria Math" panose="02040503050406030204" pitchFamily="18" charset="0"/>
                                  </a:rPr>
                                  <m:t>2</m:t>
                                </m:r>
                              </m:sup>
                            </m:sSup>
                          </m:fName>
                          <m:e>
                            <m:r>
                              <a:rPr lang="en-GB" sz="2000" b="0" i="1" smtClean="0">
                                <a:latin typeface="Cambria Math" panose="02040503050406030204" pitchFamily="18" charset="0"/>
                              </a:rPr>
                              <m:t>𝑥</m:t>
                            </m:r>
                          </m:e>
                        </m:func>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r>
                              <a:rPr lang="en-GB" sz="2000" b="0" i="1" smtClean="0">
                                <a:latin typeface="Cambria Math" panose="02040503050406030204" pitchFamily="18" charset="0"/>
                              </a:rPr>
                              <m:t>𝑥</m:t>
                            </m:r>
                          </m:e>
                        </m:func>
                        <m:r>
                          <a:rPr lang="en-GB" sz="2000" b="0" i="1" smtClean="0">
                            <a:latin typeface="Cambria Math" panose="02040503050406030204" pitchFamily="18" charset="0"/>
                          </a:rPr>
                          <m:t>𝑑𝑥</m:t>
                        </m:r>
                      </m:e>
                    </m:nary>
                  </m:oMath>
                </a14:m>
                <a:endParaRPr lang="en-GB" sz="2000" dirty="0"/>
              </a:p>
              <a:p>
                <a:pPr>
                  <a:defRPr/>
                </a:pPr>
                <a:endParaRPr lang="en-GB" sz="2000" dirty="0"/>
              </a:p>
              <a:p>
                <a:pPr>
                  <a:defRPr/>
                </a:pPr>
                <a:r>
                  <a:rPr lang="en-GB" sz="2000" dirty="0">
                    <a:solidFill>
                      <a:srgbClr val="007FFF"/>
                    </a:solidFill>
                  </a:rPr>
                  <a:t>3.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sin</m:t>
                                </m:r>
                              </m:e>
                              <m:sup>
                                <m:r>
                                  <a:rPr lang="en-GB" sz="2000" b="0" i="1" smtClean="0">
                                    <a:latin typeface="Cambria Math" panose="02040503050406030204" pitchFamily="18" charset="0"/>
                                  </a:rPr>
                                  <m:t>5</m:t>
                                </m:r>
                              </m:sup>
                            </m:sSup>
                          </m:fName>
                          <m:e>
                            <m:r>
                              <a:rPr lang="en-GB" sz="2000" b="0" i="1" smtClean="0">
                                <a:latin typeface="Cambria Math" panose="02040503050406030204" pitchFamily="18" charset="0"/>
                              </a:rPr>
                              <m:t>𝑥</m:t>
                            </m:r>
                          </m:e>
                        </m:func>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r>
                              <a:rPr lang="en-GB" sz="2000" b="0" i="1" smtClean="0">
                                <a:latin typeface="Cambria Math" panose="02040503050406030204" pitchFamily="18" charset="0"/>
                              </a:rPr>
                              <m:t>𝑥</m:t>
                            </m:r>
                          </m:e>
                        </m:func>
                        <m:r>
                          <a:rPr lang="en-GB" sz="2000" b="0" i="1" smtClean="0">
                            <a:latin typeface="Cambria Math" panose="02040503050406030204" pitchFamily="18" charset="0"/>
                          </a:rPr>
                          <m:t>𝑑𝑥</m:t>
                        </m:r>
                      </m:e>
                    </m:nary>
                  </m:oMath>
                </a14:m>
                <a:endParaRPr lang="en-GB" sz="2000" dirty="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lvl="0">
                  <a:defRPr/>
                </a:pPr>
                <a:r>
                  <a:rPr lang="en-GB" sz="2000" dirty="0">
                    <a:solidFill>
                      <a:srgbClr val="007FFF"/>
                    </a:solidFill>
                  </a:rPr>
                  <a:t>4.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r>
                          <a:rPr lang="en-GB" sz="2000" b="0" i="1" smtClean="0">
                            <a:latin typeface="Cambria Math" panose="02040503050406030204" pitchFamily="18" charset="0"/>
                          </a:rPr>
                          <m:t>𝑥</m:t>
                        </m:r>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e>
                            </m:d>
                          </m:e>
                        </m:func>
                        <m:r>
                          <a:rPr lang="en-GB" sz="2000" b="0" i="1" smtClean="0">
                            <a:latin typeface="Cambria Math" panose="02040503050406030204" pitchFamily="18" charset="0"/>
                          </a:rPr>
                          <m:t>𝑑𝑥</m:t>
                        </m:r>
                      </m:e>
                    </m:nary>
                  </m:oMath>
                </a14:m>
                <a:endParaRPr lang="en-GB" sz="2000" b="0" dirty="0"/>
              </a:p>
              <a:p>
                <a:pPr lvl="0">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a:defRPr/>
                </a:pPr>
                <a:r>
                  <a:rPr lang="en-GB" sz="2000" dirty="0">
                    <a:solidFill>
                      <a:srgbClr val="007FFF"/>
                    </a:solidFill>
                  </a:rPr>
                  <a:t>5. </a:t>
                </a:r>
                <a14:m>
                  <m:oMath xmlns:m="http://schemas.openxmlformats.org/officeDocument/2006/math">
                    <m:r>
                      <a:rPr lang="en-GB" sz="2000" b="0" i="0" smtClean="0">
                        <a:latin typeface="Cambria Math" panose="02040503050406030204" pitchFamily="18" charset="0"/>
                      </a:rPr>
                      <m:t> </m:t>
                    </m:r>
                    <m:nary>
                      <m:naryPr>
                        <m:subHide m:val="on"/>
                        <m:supHide m:val="on"/>
                        <m:ctrlPr>
                          <a:rPr lang="en-GB" sz="2000" b="0" i="1" smtClean="0">
                            <a:latin typeface="Cambria Math" panose="02040503050406030204" pitchFamily="18" charset="0"/>
                          </a:rPr>
                        </m:ctrlPr>
                      </m:naryPr>
                      <m:sub/>
                      <m:sup/>
                      <m:e>
                        <m:r>
                          <a:rPr lang="en-GB" sz="2000" b="0" i="1" smtClean="0">
                            <a:latin typeface="Cambria Math" panose="02040503050406030204" pitchFamily="18" charset="0"/>
                          </a:rPr>
                          <m:t>𝑥</m:t>
                        </m:r>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e>
                            </m:d>
                            <m:r>
                              <a:rPr lang="en-GB" sz="2000" b="0" i="1" smtClean="0">
                                <a:latin typeface="Cambria Math" panose="02040503050406030204" pitchFamily="18" charset="0"/>
                              </a:rPr>
                              <m:t> </m:t>
                            </m:r>
                            <m:r>
                              <a:rPr lang="en-GB" sz="2000" b="0" i="1" smtClean="0">
                                <a:latin typeface="Cambria Math" panose="02040503050406030204" pitchFamily="18" charset="0"/>
                              </a:rPr>
                              <m:t>𝑑𝑥</m:t>
                            </m:r>
                          </m:e>
                        </m:func>
                      </m:e>
                    </m:nary>
                  </m:oMath>
                </a14:m>
                <a:endParaRPr lang="en-GB" sz="2000" b="0" dirty="0"/>
              </a:p>
              <a:p>
                <a:pPr>
                  <a:defRPr/>
                </a:pPr>
                <a:endParaRPr lang="en-GB" sz="2000" dirty="0"/>
              </a:p>
              <a:p>
                <a:pPr>
                  <a:defRPr/>
                </a:pPr>
                <a:r>
                  <a:rPr lang="en-GB" sz="2000" dirty="0">
                    <a:solidFill>
                      <a:srgbClr val="007FFF"/>
                    </a:solidFill>
                  </a:rPr>
                  <a:t>6.</a:t>
                </a:r>
                <a14:m>
                  <m:oMath xmlns:m="http://schemas.openxmlformats.org/officeDocument/2006/math">
                    <m:r>
                      <a:rPr lang="en-GB" sz="2000" b="0" i="0" smtClean="0">
                        <a:latin typeface="Cambria Math" panose="02040503050406030204" pitchFamily="18" charset="0"/>
                      </a:rPr>
                      <m:t>   </m:t>
                    </m:r>
                    <m:nary>
                      <m:naryPr>
                        <m:subHide m:val="on"/>
                        <m:supHide m:val="on"/>
                        <m:ctrlPr>
                          <a:rPr lang="en-GB" sz="2000" b="0" i="1" smtClean="0">
                            <a:latin typeface="Cambria Math" panose="02040503050406030204" pitchFamily="18" charset="0"/>
                          </a:rPr>
                        </m:ctrlPr>
                      </m:naryPr>
                      <m:sub/>
                      <m:sup/>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−3</m:t>
                                </m:r>
                              </m:e>
                            </m:d>
                          </m:e>
                        </m:func>
                        <m:r>
                          <a:rPr lang="en-GB" sz="2000" b="0" i="1" smtClean="0">
                            <a:latin typeface="Cambria Math" panose="02040503050406030204" pitchFamily="18" charset="0"/>
                          </a:rPr>
                          <m:t>𝑑𝑥</m:t>
                        </m:r>
                        <m:r>
                          <a:rPr lang="en-GB" sz="2000" b="0" i="1" smtClean="0">
                            <a:latin typeface="Cambria Math" panose="02040503050406030204" pitchFamily="18" charset="0"/>
                          </a:rPr>
                          <m:t> </m:t>
                        </m:r>
                      </m:e>
                    </m:nary>
                  </m:oMath>
                </a14:m>
                <a:endParaRPr lang="en-GB" sz="2000" dirty="0"/>
              </a:p>
              <a:p>
                <a:pPr>
                  <a:defRPr/>
                </a:pPr>
                <a:endParaRPr lang="en-GB" sz="2000" dirty="0">
                  <a:solidFill>
                    <a:srgbClr val="007FFF"/>
                  </a:solidFill>
                </a:endParaRPr>
              </a:p>
              <a:p>
                <a:pPr>
                  <a:defRPr/>
                </a:pPr>
                <a:r>
                  <a:rPr lang="en-GB" sz="2000" dirty="0">
                    <a:solidFill>
                      <a:srgbClr val="007FFF"/>
                    </a:solidFill>
                  </a:rPr>
                  <a:t>7. </a:t>
                </a:r>
                <a14:m>
                  <m:oMath xmlns:m="http://schemas.openxmlformats.org/officeDocument/2006/math">
                    <m:r>
                      <a:rPr lang="en-GB" sz="2000" b="0" i="0" smtClean="0">
                        <a:latin typeface="Cambria Math" panose="02040503050406030204" pitchFamily="18" charset="0"/>
                      </a:rPr>
                      <m:t> </m:t>
                    </m:r>
                    <m:r>
                      <a:rPr lang="en-GB" sz="2000" b="0" i="1" smtClean="0">
                        <a:latin typeface="Cambria Math" panose="02040503050406030204" pitchFamily="18" charset="0"/>
                      </a:rPr>
                      <m:t>∫</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𝑡</m:t>
                        </m:r>
                      </m:e>
                      <m:sup>
                        <m:r>
                          <a:rPr lang="en-GB" sz="2000" b="0" i="1" smtClean="0">
                            <a:latin typeface="Cambria Math" panose="02040503050406030204" pitchFamily="18" charset="0"/>
                          </a:rPr>
                          <m:t>2</m:t>
                        </m:r>
                      </m:sup>
                    </m:sSup>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𝑡</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−3</m:t>
                            </m:r>
                          </m:e>
                        </m:d>
                        <m:r>
                          <a:rPr lang="en-GB" sz="2000" b="0" i="1" smtClean="0">
                            <a:latin typeface="Cambria Math" panose="02040503050406030204" pitchFamily="18" charset="0"/>
                          </a:rPr>
                          <m:t>𝑑𝑡</m:t>
                        </m:r>
                      </m:e>
                    </m:func>
                  </m:oMath>
                </a14:m>
                <a:endParaRPr lang="en-GB" sz="2000" dirty="0"/>
              </a:p>
              <a:p>
                <a:pPr>
                  <a:defRPr/>
                </a:pPr>
                <a:endParaRPr lang="en-GB" sz="2000" dirty="0"/>
              </a:p>
              <a:p>
                <a:pPr>
                  <a:defRPr/>
                </a:pPr>
                <a:r>
                  <a:rPr lang="en-GB" sz="2000" dirty="0">
                    <a:solidFill>
                      <a:srgbClr val="007FFF"/>
                    </a:solidFill>
                  </a:rPr>
                  <a:t>8. </a:t>
                </a:r>
                <a14:m>
                  <m:oMath xmlns:m="http://schemas.openxmlformats.org/officeDocument/2006/math">
                    <m:nary>
                      <m:naryPr>
                        <m:subHide m:val="on"/>
                        <m:supHide m:val="on"/>
                        <m:ctrlPr>
                          <a:rPr lang="en-GB" sz="200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r>
                              <a:rPr lang="en-GB" sz="2000" b="0" i="1" smtClean="0">
                                <a:latin typeface="Cambria Math" panose="02040503050406030204" pitchFamily="18" charset="0"/>
                              </a:rPr>
                              <m:t>𝑥</m:t>
                            </m:r>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den>
                        </m:f>
                        <m:r>
                          <a:rPr lang="en-GB" sz="2000" b="0" i="1" smtClean="0">
                            <a:latin typeface="Cambria Math" panose="02040503050406030204" pitchFamily="18" charset="0"/>
                          </a:rPr>
                          <m:t>𝑑𝑥</m:t>
                        </m:r>
                        <m:r>
                          <a:rPr lang="en-GB" sz="2000" b="0" i="1" smtClean="0">
                            <a:latin typeface="Cambria Math" panose="02040503050406030204" pitchFamily="18" charset="0"/>
                          </a:rPr>
                          <m:t> </m:t>
                        </m:r>
                      </m:e>
                    </m:nary>
                  </m:oMath>
                </a14:m>
                <a:endParaRPr lang="en-GB" sz="2000" b="0" dirty="0"/>
              </a:p>
              <a:p>
                <a:pPr>
                  <a:defRPr/>
                </a:pPr>
                <a:endParaRPr lang="en-GB" sz="2000" dirty="0"/>
              </a:p>
              <a:p>
                <a:pPr>
                  <a:defRPr/>
                </a:pPr>
                <a:r>
                  <a:rPr lang="en-GB" sz="2000" dirty="0">
                    <a:solidFill>
                      <a:srgbClr val="007FFF"/>
                    </a:solidFill>
                  </a:rPr>
                  <a:t>9.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−3</m:t>
                            </m:r>
                          </m:den>
                        </m:f>
                        <m:r>
                          <a:rPr lang="en-GB" sz="2000" b="0" i="1" smtClean="0">
                            <a:latin typeface="Cambria Math" panose="02040503050406030204" pitchFamily="18" charset="0"/>
                          </a:rPr>
                          <m:t>𝑑𝑥</m:t>
                        </m:r>
                        <m:r>
                          <a:rPr lang="en-GB" sz="2000" b="0" i="1" smtClean="0">
                            <a:latin typeface="Cambria Math" panose="02040503050406030204" pitchFamily="18" charset="0"/>
                          </a:rPr>
                          <m:t> </m:t>
                        </m:r>
                      </m:e>
                    </m:nary>
                  </m:oMath>
                </a14:m>
                <a:endParaRPr lang="en-GB" sz="2000" dirty="0"/>
              </a:p>
              <a:p>
                <a:pPr>
                  <a:defRPr/>
                </a:pPr>
                <a:endParaRPr lang="en-GB" sz="2000" dirty="0"/>
              </a:p>
              <a:p>
                <a:pPr>
                  <a:defRPr/>
                </a:pPr>
                <a:r>
                  <a:rPr lang="en-GB" sz="2000" dirty="0">
                    <a:solidFill>
                      <a:srgbClr val="007FFF"/>
                    </a:solidFill>
                  </a:rPr>
                  <a:t>10. </a:t>
                </a:r>
                <a14:m>
                  <m:oMath xmlns:m="http://schemas.openxmlformats.org/officeDocument/2006/math">
                    <m:nary>
                      <m:naryPr>
                        <m:subHide m:val="on"/>
                        <m:supHide m:val="on"/>
                        <m:ctrlPr>
                          <a:rPr lang="en-GB" sz="2000" i="1">
                            <a:latin typeface="Cambria Math" panose="02040503050406030204" pitchFamily="18" charset="0"/>
                          </a:rPr>
                        </m:ctrlPr>
                      </m:naryPr>
                      <m:sub/>
                      <m:sup/>
                      <m:e>
                        <m:f>
                          <m:fPr>
                            <m:ctrlPr>
                              <a:rPr lang="en-GB" sz="2000" i="1">
                                <a:latin typeface="Cambria Math" panose="02040503050406030204" pitchFamily="18" charset="0"/>
                              </a:rPr>
                            </m:ctrlPr>
                          </m:fPr>
                          <m:num>
                            <m:r>
                              <a:rPr lang="en-GB" sz="2000" i="1">
                                <a:latin typeface="Cambria Math" panose="02040503050406030204" pitchFamily="18" charset="0"/>
                              </a:rPr>
                              <m:t>2</m:t>
                            </m:r>
                            <m:r>
                              <a:rPr lang="en-GB" sz="2000" i="1">
                                <a:latin typeface="Cambria Math" panose="02040503050406030204" pitchFamily="18" charset="0"/>
                              </a:rPr>
                              <m:t>𝑥</m:t>
                            </m:r>
                            <m:r>
                              <a:rPr lang="en-GB" sz="2000" i="1">
                                <a:latin typeface="Cambria Math" panose="02040503050406030204" pitchFamily="18" charset="0"/>
                              </a:rPr>
                              <m:t>−3</m:t>
                            </m:r>
                          </m:num>
                          <m:den>
                            <m:sSup>
                              <m:sSupPr>
                                <m:ctrlPr>
                                  <a:rPr lang="en-GB" sz="2000" i="1">
                                    <a:latin typeface="Cambria Math" panose="02040503050406030204" pitchFamily="18" charset="0"/>
                                  </a:rPr>
                                </m:ctrlPr>
                              </m:sSupPr>
                              <m:e>
                                <m:r>
                                  <a:rPr lang="en-GB" sz="2000" i="1">
                                    <a:latin typeface="Cambria Math" panose="02040503050406030204" pitchFamily="18" charset="0"/>
                                  </a:rPr>
                                  <m:t>𝑥</m:t>
                                </m:r>
                              </m:e>
                              <m:sup>
                                <m:r>
                                  <a:rPr lang="en-GB" sz="2000" i="1">
                                    <a:latin typeface="Cambria Math" panose="02040503050406030204" pitchFamily="18" charset="0"/>
                                  </a:rPr>
                                  <m:t>2</m:t>
                                </m:r>
                              </m:sup>
                            </m:sSup>
                            <m:r>
                              <a:rPr lang="en-GB" sz="2000" i="1">
                                <a:latin typeface="Cambria Math" panose="02040503050406030204" pitchFamily="18" charset="0"/>
                              </a:rPr>
                              <m:t>−3</m:t>
                            </m:r>
                            <m:r>
                              <a:rPr lang="en-GB" sz="2000" i="1">
                                <a:latin typeface="Cambria Math" panose="02040503050406030204" pitchFamily="18" charset="0"/>
                              </a:rPr>
                              <m:t>𝑥</m:t>
                            </m:r>
                            <m:r>
                              <a:rPr lang="en-GB" sz="2000" i="1">
                                <a:latin typeface="Cambria Math" panose="02040503050406030204" pitchFamily="18" charset="0"/>
                              </a:rPr>
                              <m:t>+2</m:t>
                            </m:r>
                          </m:den>
                        </m:f>
                        <m:r>
                          <a:rPr lang="en-GB" sz="2000" i="1">
                            <a:latin typeface="Cambria Math" panose="02040503050406030204" pitchFamily="18" charset="0"/>
                          </a:rPr>
                          <m:t>𝑑𝑥</m:t>
                        </m:r>
                        <m:r>
                          <a:rPr lang="en-GB" sz="2000" i="1">
                            <a:latin typeface="Cambria Math" panose="02040503050406030204" pitchFamily="18" charset="0"/>
                          </a:rPr>
                          <m:t> </m:t>
                        </m:r>
                      </m:e>
                    </m:nary>
                  </m:oMath>
                </a14:m>
                <a:endParaRPr lang="en-GB" sz="2000" dirty="0"/>
              </a:p>
              <a:p>
                <a:pPr>
                  <a:defRPr/>
                </a:pPr>
                <a:endParaRPr lang="en-GB" sz="2000" dirty="0"/>
              </a:p>
              <a:p>
                <a:pPr>
                  <a:defRPr/>
                </a:pPr>
                <a:endParaRPr lang="en-GB" sz="2000" dirty="0"/>
              </a:p>
              <a:p>
                <a:pPr>
                  <a:defRPr/>
                </a:pPr>
                <a:endParaRPr lang="en-GB" sz="2000" dirty="0"/>
              </a:p>
              <a:p>
                <a:pPr>
                  <a:defRPr/>
                </a:pPr>
                <a:endParaRPr lang="en-GB" sz="2000" dirty="0"/>
              </a:p>
            </p:txBody>
          </p:sp>
        </mc:Choice>
        <mc:Fallback xmlns="">
          <p:sp>
            <p:nvSpPr>
              <p:cNvPr id="8" name="Rectangle 7">
                <a:extLst>
                  <a:ext uri="{FF2B5EF4-FFF2-40B4-BE49-F238E27FC236}">
                    <a16:creationId xmlns:a16="http://schemas.microsoft.com/office/drawing/2014/main" id="{6F1DF526-6C2A-4D3D-84F0-C9B2C0A4527D}"/>
                  </a:ext>
                </a:extLst>
              </p:cNvPr>
              <p:cNvSpPr>
                <a:spLocks noRot="1" noChangeAspect="1" noMove="1" noResize="1" noEditPoints="1" noAdjustHandles="1" noChangeArrowheads="1" noChangeShapeType="1" noTextEdit="1"/>
              </p:cNvSpPr>
              <p:nvPr/>
            </p:nvSpPr>
            <p:spPr>
              <a:xfrm>
                <a:off x="160980" y="6790"/>
                <a:ext cx="3896247" cy="7879208"/>
              </a:xfrm>
              <a:prstGeom prst="rect">
                <a:avLst/>
              </a:prstGeom>
              <a:blipFill>
                <a:blip r:embed="rId4"/>
                <a:stretch>
                  <a:fillRect l="-5625" t="-796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BCF99578-3B88-4504-9A2E-EAB2EF9A8C6A}"/>
                  </a:ext>
                </a:extLst>
              </p:cNvPr>
              <p:cNvSpPr/>
              <p:nvPr/>
            </p:nvSpPr>
            <p:spPr>
              <a:xfrm>
                <a:off x="3632583" y="0"/>
                <a:ext cx="4384855" cy="6329553"/>
              </a:xfrm>
              <a:prstGeom prst="rect">
                <a:avLst/>
              </a:prstGeom>
            </p:spPr>
            <p:txBody>
              <a:bodyPr wrap="square">
                <a:spAutoFit/>
              </a:bodyPr>
              <a:lstStyle/>
              <a:p>
                <a:pPr>
                  <a:defRPr/>
                </a:pPr>
                <a:r>
                  <a:rPr lang="en-GB" sz="2000" dirty="0">
                    <a:solidFill>
                      <a:srgbClr val="007FFF"/>
                    </a:solidFill>
                  </a:rPr>
                  <a:t>11.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m:t>
                            </m:r>
                            <m:r>
                              <a:rPr lang="en-GB" sz="2000" b="0" i="1" smtClean="0">
                                <a:latin typeface="Cambria Math" panose="02040503050406030204" pitchFamily="18" charset="0"/>
                              </a:rPr>
                              <m:t>𝑐</m:t>
                            </m:r>
                          </m:den>
                        </m:f>
                        <m:r>
                          <a:rPr lang="en-GB" sz="2000" b="0" i="1" smtClean="0">
                            <a:latin typeface="Cambria Math" panose="02040503050406030204" pitchFamily="18" charset="0"/>
                          </a:rPr>
                          <m:t>𝑑𝑥</m:t>
                        </m:r>
                        <m:r>
                          <a:rPr lang="en-GB" sz="2000" b="0" i="1" smtClean="0">
                            <a:latin typeface="Cambria Math" panose="02040503050406030204" pitchFamily="18" charset="0"/>
                          </a:rPr>
                          <m:t> </m:t>
                        </m:r>
                      </m:e>
                    </m:nary>
                  </m:oMath>
                </a14:m>
                <a:endParaRPr lang="en-GB" sz="20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000" dirty="0">
                  <a:solidFill>
                    <a:srgbClr val="007FFF"/>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u="none" strike="noStrike" kern="1200" cap="none" spc="0" normalizeH="0" baseline="0" noProof="0" dirty="0">
                    <a:ln>
                      <a:noFill/>
                    </a:ln>
                    <a:solidFill>
                      <a:srgbClr val="007FFF"/>
                    </a:solidFill>
                    <a:effectLst/>
                    <a:uLnTx/>
                    <a:uFillTx/>
                    <a:ea typeface="+mn-ea"/>
                    <a:cs typeface="+mn-cs"/>
                  </a:rPr>
                  <a:t>12.  </a:t>
                </a:r>
                <a14:m>
                  <m:oMath xmlns:m="http://schemas.openxmlformats.org/officeDocument/2006/math">
                    <m:nary>
                      <m:naryPr>
                        <m:subHide m:val="on"/>
                        <m:supHide m:val="on"/>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f>
                          <m:f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num>
                          <m:den>
                            <m:sSup>
                              <m:sSup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𝑐</m:t>
                            </m:r>
                          </m:den>
                        </m:f>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 </m:t>
                        </m:r>
                      </m:e>
                    </m:nary>
                  </m:oMath>
                </a14:m>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lvl="0">
                  <a:defRPr/>
                </a:pPr>
                <a:r>
                  <a:rPr lang="en-GB" sz="2000" dirty="0">
                    <a:solidFill>
                      <a:srgbClr val="007FFF"/>
                    </a:solidFill>
                  </a:rPr>
                  <a:t>13.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d>
                          <m:dPr>
                            <m:ctrlPr>
                              <a:rPr lang="en-GB" sz="2000" b="0" i="1" smtClean="0">
                                <a:latin typeface="Cambria Math" panose="02040503050406030204" pitchFamily="18" charset="0"/>
                              </a:rPr>
                            </m:ctrlPr>
                          </m:dPr>
                          <m:e>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e>
                        </m:d>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𝑒</m:t>
                            </m:r>
                          </m:e>
                          <m:sup>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+2</m:t>
                            </m:r>
                          </m:sup>
                        </m:sSup>
                        <m:r>
                          <a:rPr lang="en-GB" sz="2000" b="0" i="1" smtClean="0">
                            <a:latin typeface="Cambria Math" panose="02040503050406030204" pitchFamily="18" charset="0"/>
                          </a:rPr>
                          <m:t>𝑑𝑥</m:t>
                        </m:r>
                        <m:r>
                          <a:rPr lang="en-GB" sz="2000" b="0" i="1" smtClean="0">
                            <a:latin typeface="Cambria Math" panose="02040503050406030204" pitchFamily="18" charset="0"/>
                          </a:rPr>
                          <m:t> </m:t>
                        </m:r>
                      </m:e>
                    </m:nary>
                  </m:oMath>
                </a14:m>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lvl="0">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a:defRPr/>
                </a:pPr>
                <a:r>
                  <a:rPr lang="en-GB" sz="2000" dirty="0">
                    <a:solidFill>
                      <a:srgbClr val="007FFF"/>
                    </a:solidFill>
                  </a:rPr>
                  <a:t>14. </a:t>
                </a:r>
                <a14:m>
                  <m:oMath xmlns:m="http://schemas.openxmlformats.org/officeDocument/2006/math">
                    <m:r>
                      <a:rPr lang="en-GB" sz="2000" b="0" i="0" smtClean="0">
                        <a:latin typeface="Cambria Math" panose="02040503050406030204" pitchFamily="18" charset="0"/>
                      </a:rPr>
                      <m:t> </m:t>
                    </m:r>
                    <m:r>
                      <a:rPr lang="en-GB" sz="2000" b="0" i="1" smtClean="0">
                        <a:latin typeface="Cambria Math" panose="02040503050406030204" pitchFamily="18" charset="0"/>
                      </a:rPr>
                      <m:t>∫</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e>
                    </m:d>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sin</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+2</m:t>
                            </m:r>
                          </m:e>
                        </m:d>
                      </m:e>
                    </m:func>
                    <m:r>
                      <a:rPr lang="en-GB" sz="2000" b="0" i="1" smtClean="0">
                        <a:latin typeface="Cambria Math" panose="02040503050406030204" pitchFamily="18" charset="0"/>
                      </a:rPr>
                      <m:t>𝑑𝑥</m:t>
                    </m:r>
                  </m:oMath>
                </a14:m>
                <a:endParaRPr lang="en-GB" sz="2000" b="0" dirty="0"/>
              </a:p>
              <a:p>
                <a:pPr>
                  <a:defRPr/>
                </a:pPr>
                <a:endParaRPr lang="en-GB" sz="2000" dirty="0">
                  <a:solidFill>
                    <a:srgbClr val="007FFF"/>
                  </a:solidFill>
                </a:endParaRPr>
              </a:p>
              <a:p>
                <a:pPr>
                  <a:defRPr/>
                </a:pPr>
                <a:r>
                  <a:rPr lang="en-GB" sz="2000" dirty="0">
                    <a:solidFill>
                      <a:srgbClr val="007FFF"/>
                    </a:solidFill>
                  </a:rPr>
                  <a:t>15.</a:t>
                </a:r>
                <a14:m>
                  <m:oMath xmlns:m="http://schemas.openxmlformats.org/officeDocument/2006/math">
                    <m:nary>
                      <m:naryPr>
                        <m:subHide m:val="on"/>
                        <m:supHide m:val="on"/>
                        <m:ctrlPr>
                          <a:rPr lang="en-GB" sz="2000" i="1">
                            <a:latin typeface="Cambria Math" panose="02040503050406030204" pitchFamily="18" charset="0"/>
                          </a:rPr>
                        </m:ctrlPr>
                      </m:naryPr>
                      <m:sub/>
                      <m:sup/>
                      <m:e>
                        <m:f>
                          <m:fPr>
                            <m:ctrlPr>
                              <a:rPr lang="en-GB" sz="2000" i="1">
                                <a:latin typeface="Cambria Math" panose="02040503050406030204" pitchFamily="18" charset="0"/>
                              </a:rPr>
                            </m:ctrlPr>
                          </m:fPr>
                          <m:num>
                            <m:r>
                              <a:rPr lang="en-GB" sz="2000" b="0" i="1" smtClean="0">
                                <a:latin typeface="Cambria Math" panose="02040503050406030204" pitchFamily="18" charset="0"/>
                              </a:rPr>
                              <m:t>3</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−4</m:t>
                            </m:r>
                            <m:r>
                              <a:rPr lang="en-GB" sz="2000" b="0" i="1" smtClean="0">
                                <a:latin typeface="Cambria Math" panose="02040503050406030204" pitchFamily="18" charset="0"/>
                              </a:rPr>
                              <m:t>𝑥</m:t>
                            </m:r>
                            <m:r>
                              <a:rPr lang="en-GB" sz="2000" b="0" i="1" smtClean="0">
                                <a:latin typeface="Cambria Math" panose="02040503050406030204" pitchFamily="18" charset="0"/>
                              </a:rPr>
                              <m:t>+3</m:t>
                            </m:r>
                          </m:num>
                          <m:den>
                            <m:r>
                              <a:rPr lang="en-GB" sz="2000" i="1">
                                <a:latin typeface="Cambria Math" panose="02040503050406030204" pitchFamily="18" charset="0"/>
                              </a:rPr>
                              <m:t>(</m:t>
                            </m:r>
                            <m:sSup>
                              <m:sSupPr>
                                <m:ctrlPr>
                                  <a:rPr lang="en-GB" sz="2000" i="1">
                                    <a:latin typeface="Cambria Math" panose="02040503050406030204" pitchFamily="18" charset="0"/>
                                  </a:rPr>
                                </m:ctrlPr>
                              </m:sSupPr>
                              <m:e>
                                <m:r>
                                  <a:rPr lang="en-GB" sz="2000" i="1">
                                    <a:latin typeface="Cambria Math" panose="02040503050406030204" pitchFamily="18" charset="0"/>
                                  </a:rPr>
                                  <m:t>𝑥</m:t>
                                </m:r>
                              </m:e>
                              <m:sup>
                                <m:r>
                                  <a:rPr lang="en-GB" sz="2000" i="1">
                                    <a:latin typeface="Cambria Math" panose="02040503050406030204" pitchFamily="18" charset="0"/>
                                  </a:rPr>
                                  <m:t>3</m:t>
                                </m:r>
                              </m:sup>
                            </m:sSup>
                            <m:r>
                              <a:rPr lang="en-GB" sz="2000" i="1">
                                <a:latin typeface="Cambria Math" panose="02040503050406030204" pitchFamily="18" charset="0"/>
                              </a:rPr>
                              <m:t>−2</m:t>
                            </m:r>
                            <m:sSup>
                              <m:sSupPr>
                                <m:ctrlPr>
                                  <a:rPr lang="en-GB" sz="2000" i="1">
                                    <a:latin typeface="Cambria Math" panose="02040503050406030204" pitchFamily="18" charset="0"/>
                                  </a:rPr>
                                </m:ctrlPr>
                              </m:sSupPr>
                              <m:e>
                                <m:r>
                                  <a:rPr lang="en-GB" sz="2000" i="1">
                                    <a:latin typeface="Cambria Math" panose="02040503050406030204" pitchFamily="18" charset="0"/>
                                  </a:rPr>
                                  <m:t>𝑥</m:t>
                                </m:r>
                              </m:e>
                              <m:sup>
                                <m:r>
                                  <a:rPr lang="en-GB" sz="2000" i="1">
                                    <a:latin typeface="Cambria Math" panose="02040503050406030204" pitchFamily="18" charset="0"/>
                                  </a:rPr>
                                  <m:t>2</m:t>
                                </m:r>
                              </m:sup>
                            </m:sSup>
                            <m:r>
                              <a:rPr lang="en-GB" sz="2000" i="1">
                                <a:latin typeface="Cambria Math" panose="02040503050406030204" pitchFamily="18" charset="0"/>
                              </a:rPr>
                              <m:t>+3</m:t>
                            </m:r>
                            <m:r>
                              <a:rPr lang="en-GB" sz="2000" i="1">
                                <a:latin typeface="Cambria Math" panose="02040503050406030204" pitchFamily="18" charset="0"/>
                              </a:rPr>
                              <m:t>𝑥</m:t>
                            </m:r>
                            <m:r>
                              <a:rPr lang="en-GB" sz="2000" i="1">
                                <a:latin typeface="Cambria Math" panose="02040503050406030204" pitchFamily="18" charset="0"/>
                              </a:rPr>
                              <m:t>−2)</m:t>
                            </m:r>
                          </m:den>
                        </m:f>
                        <m:r>
                          <a:rPr lang="en-GB" sz="2000" i="1">
                            <a:latin typeface="Cambria Math" panose="02040503050406030204" pitchFamily="18" charset="0"/>
                          </a:rPr>
                          <m:t>𝑑𝑥</m:t>
                        </m:r>
                      </m:e>
                    </m:nary>
                  </m:oMath>
                </a14:m>
                <a:endParaRPr lang="en-GB" sz="2000" dirty="0"/>
              </a:p>
              <a:p>
                <a:pPr>
                  <a:defRPr/>
                </a:pPr>
                <a:endParaRPr lang="en-GB" sz="2000" dirty="0"/>
              </a:p>
              <a:p>
                <a:pPr>
                  <a:defRPr/>
                </a:pPr>
                <a:r>
                  <a:rPr lang="en-GB" sz="2000" dirty="0">
                    <a:solidFill>
                      <a:srgbClr val="007FFF"/>
                    </a:solidFill>
                  </a:rPr>
                  <a:t>16.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r>
                              <a:rPr lang="en-GB" sz="2000" b="0" i="1" smtClean="0">
                                <a:latin typeface="Cambria Math" panose="02040503050406030204" pitchFamily="18" charset="0"/>
                              </a:rPr>
                              <m:t>6</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−8</m:t>
                            </m:r>
                            <m:r>
                              <a:rPr lang="en-GB" sz="2000" b="0" i="1" smtClean="0">
                                <a:latin typeface="Cambria Math" panose="02040503050406030204" pitchFamily="18" charset="0"/>
                              </a:rPr>
                              <m:t>𝑥</m:t>
                            </m:r>
                            <m:r>
                              <a:rPr lang="en-GB" sz="2000" b="0" i="1" smtClean="0">
                                <a:latin typeface="Cambria Math" panose="02040503050406030204" pitchFamily="18" charset="0"/>
                              </a:rPr>
                              <m:t>+6</m:t>
                            </m:r>
                          </m:num>
                          <m:den>
                            <m:r>
                              <a:rPr lang="en-GB" sz="2000" b="0" i="1" smtClean="0">
                                <a:latin typeface="Cambria Math" panose="02040503050406030204" pitchFamily="18" charset="0"/>
                              </a:rPr>
                              <m:t>(</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−2</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−2)</m:t>
                            </m:r>
                          </m:den>
                        </m:f>
                        <m:r>
                          <a:rPr lang="en-GB" sz="2000" b="0" i="1" smtClean="0">
                            <a:latin typeface="Cambria Math" panose="02040503050406030204" pitchFamily="18" charset="0"/>
                          </a:rPr>
                          <m:t>𝑑𝑥</m:t>
                        </m:r>
                      </m:e>
                    </m:nary>
                  </m:oMath>
                </a14:m>
                <a:endParaRPr lang="en-GB" sz="2000" dirty="0"/>
              </a:p>
              <a:p>
                <a:pPr>
                  <a:defRPr/>
                </a:pPr>
                <a:endParaRPr lang="en-GB" sz="2000" dirty="0"/>
              </a:p>
              <a:p>
                <a:pPr>
                  <a:defRPr/>
                </a:pPr>
                <a:r>
                  <a:rPr lang="en-GB" sz="2000" dirty="0">
                    <a:solidFill>
                      <a:srgbClr val="007FFF"/>
                    </a:solidFill>
                  </a:rPr>
                  <a:t>17.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𝑒</m:t>
                                </m:r>
                              </m:e>
                              <m:sup>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sup>
                            </m:sSup>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𝑒</m:t>
                                </m:r>
                              </m:e>
                              <m:sup>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sup>
                            </m:sSup>
                            <m:r>
                              <a:rPr lang="en-GB" sz="2000" b="0" i="1" smtClean="0">
                                <a:latin typeface="Cambria Math" panose="02040503050406030204" pitchFamily="18" charset="0"/>
                              </a:rPr>
                              <m:t>−2</m:t>
                            </m:r>
                          </m:den>
                        </m:f>
                        <m:r>
                          <a:rPr lang="en-GB" sz="2000" b="0" i="1" smtClean="0">
                            <a:latin typeface="Cambria Math" panose="02040503050406030204" pitchFamily="18" charset="0"/>
                          </a:rPr>
                          <m:t> </m:t>
                        </m:r>
                      </m:e>
                    </m:nary>
                    <m:r>
                      <a:rPr lang="en-GB" sz="2000" b="0" i="1" smtClean="0">
                        <a:latin typeface="Cambria Math" panose="02040503050406030204" pitchFamily="18" charset="0"/>
                      </a:rPr>
                      <m:t>𝑑𝑥</m:t>
                    </m:r>
                  </m:oMath>
                </a14:m>
                <a:endParaRPr lang="en-GB" sz="2000" dirty="0"/>
              </a:p>
              <a:p>
                <a:pPr>
                  <a:defRPr/>
                </a:pPr>
                <a:endParaRPr lang="en-GB" sz="2000" dirty="0"/>
              </a:p>
              <a:p>
                <a:pPr>
                  <a:defRPr/>
                </a:pPr>
                <a:r>
                  <a:rPr lang="en-GB" sz="2000" dirty="0">
                    <a:solidFill>
                      <a:srgbClr val="007FFF"/>
                    </a:solidFill>
                  </a:rPr>
                  <a:t>18. </a:t>
                </a:r>
                <a14:m>
                  <m:oMath xmlns:m="http://schemas.openxmlformats.org/officeDocument/2006/math">
                    <m:nary>
                      <m:naryPr>
                        <m:subHide m:val="on"/>
                        <m:supHide m:val="on"/>
                        <m:ctrlPr>
                          <a:rPr lang="en-GB" sz="2000" i="1">
                            <a:latin typeface="Cambria Math" panose="02040503050406030204" pitchFamily="18" charset="0"/>
                          </a:rPr>
                        </m:ctrlPr>
                      </m:naryPr>
                      <m:sub/>
                      <m:sup/>
                      <m:e>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tan</m:t>
                                </m:r>
                              </m:e>
                              <m:sup>
                                <m:r>
                                  <a:rPr lang="en-GB" sz="2000" b="0" i="1" smtClean="0">
                                    <a:latin typeface="Cambria Math" panose="02040503050406030204" pitchFamily="18" charset="0"/>
                                  </a:rPr>
                                  <m:t>3</m:t>
                                </m:r>
                              </m:sup>
                            </m:sSup>
                          </m:fName>
                          <m:e>
                            <m:r>
                              <a:rPr lang="en-GB" sz="2000" b="0" i="1" smtClean="0">
                                <a:latin typeface="Cambria Math" panose="02040503050406030204" pitchFamily="18" charset="0"/>
                              </a:rPr>
                              <m:t>𝑥</m:t>
                            </m:r>
                          </m:e>
                        </m:func>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sec</m:t>
                                </m:r>
                              </m:e>
                              <m:sup>
                                <m:r>
                                  <a:rPr lang="en-GB" sz="2000" b="0" i="1" smtClean="0">
                                    <a:latin typeface="Cambria Math" panose="02040503050406030204" pitchFamily="18" charset="0"/>
                                  </a:rPr>
                                  <m:t>2</m:t>
                                </m:r>
                              </m:sup>
                            </m:sSup>
                          </m:fName>
                          <m:e>
                            <m:r>
                              <a:rPr lang="en-GB" sz="2000" b="0" i="1" smtClean="0">
                                <a:latin typeface="Cambria Math" panose="02040503050406030204" pitchFamily="18" charset="0"/>
                              </a:rPr>
                              <m:t>𝑥</m:t>
                            </m:r>
                          </m:e>
                        </m:func>
                        <m:r>
                          <a:rPr lang="en-GB" sz="2000" i="1">
                            <a:latin typeface="Cambria Math" panose="02040503050406030204" pitchFamily="18" charset="0"/>
                          </a:rPr>
                          <m:t> </m:t>
                        </m:r>
                      </m:e>
                    </m:nary>
                    <m:r>
                      <a:rPr lang="en-GB" sz="2000" i="1">
                        <a:latin typeface="Cambria Math" panose="02040503050406030204" pitchFamily="18" charset="0"/>
                      </a:rPr>
                      <m:t>𝑑𝑥</m:t>
                    </m:r>
                  </m:oMath>
                </a14:m>
                <a:endParaRPr lang="en-GB" sz="2000" dirty="0"/>
              </a:p>
              <a:p>
                <a:pPr>
                  <a:defRPr/>
                </a:pPr>
                <a:endParaRPr lang="en-GB" sz="2000" dirty="0">
                  <a:solidFill>
                    <a:srgbClr val="007FFF"/>
                  </a:solidFill>
                </a:endParaRPr>
              </a:p>
              <a:p>
                <a:pPr>
                  <a:defRPr/>
                </a:pPr>
                <a:endParaRPr lang="en-GB" sz="2000" dirty="0"/>
              </a:p>
            </p:txBody>
          </p:sp>
        </mc:Choice>
        <mc:Fallback xmlns="">
          <p:sp>
            <p:nvSpPr>
              <p:cNvPr id="9" name="Rectangle 8">
                <a:extLst>
                  <a:ext uri="{FF2B5EF4-FFF2-40B4-BE49-F238E27FC236}">
                    <a16:creationId xmlns:a16="http://schemas.microsoft.com/office/drawing/2014/main" id="{BCF99578-3B88-4504-9A2E-EAB2EF9A8C6A}"/>
                  </a:ext>
                </a:extLst>
              </p:cNvPr>
              <p:cNvSpPr>
                <a:spLocks noRot="1" noChangeAspect="1" noMove="1" noResize="1" noEditPoints="1" noAdjustHandles="1" noChangeArrowheads="1" noChangeShapeType="1" noTextEdit="1"/>
              </p:cNvSpPr>
              <p:nvPr/>
            </p:nvSpPr>
            <p:spPr>
              <a:xfrm>
                <a:off x="3632583" y="0"/>
                <a:ext cx="4384855" cy="6329553"/>
              </a:xfrm>
              <a:prstGeom prst="rect">
                <a:avLst/>
              </a:prstGeom>
              <a:blipFill>
                <a:blip r:embed="rId5"/>
                <a:stretch>
                  <a:fillRect l="-2225" t="-9056" b="-366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54596B50-484B-4BDC-A836-795488EFB6B6}"/>
                  </a:ext>
                </a:extLst>
              </p:cNvPr>
              <p:cNvSpPr/>
              <p:nvPr/>
            </p:nvSpPr>
            <p:spPr>
              <a:xfrm>
                <a:off x="3632583" y="5868456"/>
                <a:ext cx="2827505" cy="1418978"/>
              </a:xfrm>
              <a:prstGeom prst="rect">
                <a:avLst/>
              </a:prstGeom>
            </p:spPr>
            <p:txBody>
              <a:bodyPr wrap="none">
                <a:spAutoFit/>
              </a:bodyPr>
              <a:lstStyle/>
              <a:p>
                <a:pPr>
                  <a:defRPr/>
                </a:pPr>
                <a:r>
                  <a:rPr lang="en-GB" sz="2000" dirty="0">
                    <a:solidFill>
                      <a:srgbClr val="007FFF"/>
                    </a:solidFill>
                  </a:rPr>
                  <a:t>20</a:t>
                </a:r>
                <a:r>
                  <a:rPr lang="en-GB" sz="2000" i="1" dirty="0">
                    <a:solidFill>
                      <a:srgbClr val="007FFF"/>
                    </a:solidFill>
                  </a:rPr>
                  <a:t>. </a:t>
                </a:r>
                <a14:m>
                  <m:oMath xmlns:m="http://schemas.openxmlformats.org/officeDocument/2006/math">
                    <m:nary>
                      <m:naryPr>
                        <m:subHide m:val="on"/>
                        <m:supHide m:val="on"/>
                        <m:ctrlPr>
                          <a:rPr lang="en-GB" sz="2000" i="1">
                            <a:latin typeface="Cambria Math" panose="02040503050406030204" pitchFamily="18" charset="0"/>
                          </a:rPr>
                        </m:ctrlPr>
                      </m:naryPr>
                      <m:sub/>
                      <m:sup/>
                      <m:e>
                        <m:func>
                          <m:funcPr>
                            <m:ctrlPr>
                              <a:rPr lang="en-GB" sz="2000" i="1">
                                <a:latin typeface="Cambria Math" panose="02040503050406030204" pitchFamily="18" charset="0"/>
                              </a:rPr>
                            </m:ctrlPr>
                          </m:funcPr>
                          <m:fName>
                            <m:sSup>
                              <m:sSupPr>
                                <m:ctrlPr>
                                  <a:rPr lang="en-GB" sz="2000" i="1">
                                    <a:latin typeface="Cambria Math" panose="02040503050406030204" pitchFamily="18" charset="0"/>
                                  </a:rPr>
                                </m:ctrlPr>
                              </m:sSupPr>
                              <m:e>
                                <m:r>
                                  <a:rPr lang="en-GB" sz="2000" i="1">
                                    <a:latin typeface="Cambria Math" panose="02040503050406030204" pitchFamily="18" charset="0"/>
                                  </a:rPr>
                                  <m:t>𝑐𝑜𝑡</m:t>
                                </m:r>
                              </m:e>
                              <m:sup>
                                <m:r>
                                  <a:rPr lang="en-GB" sz="2000" i="1">
                                    <a:latin typeface="Cambria Math" panose="02040503050406030204" pitchFamily="18" charset="0"/>
                                  </a:rPr>
                                  <m:t>4</m:t>
                                </m:r>
                              </m:sup>
                            </m:sSup>
                          </m:fName>
                          <m:e>
                            <m:r>
                              <a:rPr lang="en-GB" sz="2000" i="1">
                                <a:latin typeface="Cambria Math" panose="02040503050406030204" pitchFamily="18" charset="0"/>
                              </a:rPr>
                              <m:t>𝑥</m:t>
                            </m:r>
                          </m:e>
                        </m:func>
                        <m:r>
                          <a:rPr lang="en-GB" sz="2000" i="1">
                            <a:latin typeface="Cambria Math" panose="02040503050406030204" pitchFamily="18" charset="0"/>
                          </a:rPr>
                          <m:t>𝑐𝑜𝑠𝑒</m:t>
                        </m:r>
                        <m:sSup>
                          <m:sSupPr>
                            <m:ctrlPr>
                              <a:rPr lang="en-GB" sz="2000" i="1">
                                <a:latin typeface="Cambria Math" panose="02040503050406030204" pitchFamily="18" charset="0"/>
                              </a:rPr>
                            </m:ctrlPr>
                          </m:sSupPr>
                          <m:e>
                            <m:r>
                              <a:rPr lang="en-GB" sz="2000" i="1">
                                <a:latin typeface="Cambria Math" panose="02040503050406030204" pitchFamily="18" charset="0"/>
                              </a:rPr>
                              <m:t>𝑐</m:t>
                            </m:r>
                          </m:e>
                          <m:sup>
                            <m:r>
                              <a:rPr lang="en-GB" sz="2000" i="1">
                                <a:latin typeface="Cambria Math" panose="02040503050406030204" pitchFamily="18" charset="0"/>
                              </a:rPr>
                              <m:t>2</m:t>
                            </m:r>
                          </m:sup>
                        </m:sSup>
                        <m:r>
                          <a:rPr lang="en-GB" sz="2000" i="1">
                            <a:latin typeface="Cambria Math" panose="02040503050406030204" pitchFamily="18" charset="0"/>
                          </a:rPr>
                          <m:t> </m:t>
                        </m:r>
                        <m:r>
                          <a:rPr lang="en-GB" sz="2000" i="1">
                            <a:latin typeface="Cambria Math" panose="02040503050406030204" pitchFamily="18" charset="0"/>
                          </a:rPr>
                          <m:t>𝑥</m:t>
                        </m:r>
                        <m:r>
                          <a:rPr lang="en-GB" sz="2000" i="1">
                            <a:latin typeface="Cambria Math" panose="02040503050406030204" pitchFamily="18" charset="0"/>
                          </a:rPr>
                          <m:t> </m:t>
                        </m:r>
                      </m:e>
                    </m:nary>
                    <m:r>
                      <a:rPr lang="en-GB" sz="2000" i="1">
                        <a:latin typeface="Cambria Math" panose="02040503050406030204" pitchFamily="18" charset="0"/>
                      </a:rPr>
                      <m:t>𝑑𝑥</m:t>
                    </m:r>
                  </m:oMath>
                </a14:m>
                <a:endParaRPr lang="en-GB" sz="2000" i="1" dirty="0"/>
              </a:p>
              <a:p>
                <a:pPr>
                  <a:defRPr/>
                </a:pPr>
                <a:endParaRPr lang="en-GB" sz="2000" i="1" dirty="0"/>
              </a:p>
              <a:p>
                <a:pPr>
                  <a:defRPr/>
                </a:pPr>
                <a:r>
                  <a:rPr lang="en-GB" sz="2000" dirty="0">
                    <a:solidFill>
                      <a:srgbClr val="007FFF"/>
                    </a:solidFill>
                  </a:rPr>
                  <a:t>21</a:t>
                </a:r>
                <a:r>
                  <a:rPr lang="en-GB" sz="2000" i="1" dirty="0">
                    <a:solidFill>
                      <a:srgbClr val="007FFF"/>
                    </a:solidFill>
                  </a:rPr>
                  <a:t>. </a:t>
                </a:r>
                <a14:m>
                  <m:oMath xmlns:m="http://schemas.openxmlformats.org/officeDocument/2006/math">
                    <m:nary>
                      <m:naryPr>
                        <m:subHide m:val="on"/>
                        <m:supHide m:val="on"/>
                        <m:ctrlPr>
                          <a:rPr lang="en-GB" sz="2000" i="1">
                            <a:latin typeface="Cambria Math" panose="02040503050406030204" pitchFamily="18" charset="0"/>
                          </a:rPr>
                        </m:ctrlPr>
                      </m:naryPr>
                      <m:sub/>
                      <m:sup/>
                      <m:e>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tan</m:t>
                            </m:r>
                          </m:fName>
                          <m:e>
                            <m:r>
                              <a:rPr lang="en-GB" sz="2000" b="0" i="1" smtClean="0">
                                <a:latin typeface="Cambria Math" panose="02040503050406030204" pitchFamily="18" charset="0"/>
                              </a:rPr>
                              <m:t>𝑥</m:t>
                            </m:r>
                          </m:e>
                        </m:func>
                      </m:e>
                    </m:nary>
                    <m:r>
                      <a:rPr lang="en-GB" sz="2000" i="1">
                        <a:latin typeface="Cambria Math" panose="02040503050406030204" pitchFamily="18" charset="0"/>
                      </a:rPr>
                      <m:t>𝑑𝑥</m:t>
                    </m:r>
                  </m:oMath>
                </a14:m>
                <a:endParaRPr lang="en-GB" sz="2000" i="1" dirty="0"/>
              </a:p>
              <a:p>
                <a:pPr>
                  <a:defRPr/>
                </a:pPr>
                <a:endParaRPr lang="en-GB" sz="2000" i="1" dirty="0"/>
              </a:p>
            </p:txBody>
          </p:sp>
        </mc:Choice>
        <mc:Fallback xmlns="">
          <p:sp>
            <p:nvSpPr>
              <p:cNvPr id="2" name="Rectangle 1">
                <a:extLst>
                  <a:ext uri="{FF2B5EF4-FFF2-40B4-BE49-F238E27FC236}">
                    <a16:creationId xmlns:a16="http://schemas.microsoft.com/office/drawing/2014/main" id="{54596B50-484B-4BDC-A836-795488EFB6B6}"/>
                  </a:ext>
                </a:extLst>
              </p:cNvPr>
              <p:cNvSpPr>
                <a:spLocks noRot="1" noChangeAspect="1" noMove="1" noResize="1" noEditPoints="1" noAdjustHandles="1" noChangeArrowheads="1" noChangeShapeType="1" noTextEdit="1"/>
              </p:cNvSpPr>
              <p:nvPr/>
            </p:nvSpPr>
            <p:spPr>
              <a:xfrm>
                <a:off x="3632583" y="5868456"/>
                <a:ext cx="2827505" cy="1418978"/>
              </a:xfrm>
              <a:prstGeom prst="rect">
                <a:avLst/>
              </a:prstGeom>
              <a:blipFill>
                <a:blip r:embed="rId6"/>
                <a:stretch>
                  <a:fillRect l="-3448" t="-44397" b="-40948"/>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29430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7B4C90-B8AE-4951-AF5A-523D330814EB}"/>
              </a:ext>
            </a:extLst>
          </p:cNvPr>
          <p:cNvSpPr txBox="1"/>
          <p:nvPr/>
        </p:nvSpPr>
        <p:spPr>
          <a:xfrm>
            <a:off x="7231118" y="6488668"/>
            <a:ext cx="1912882" cy="369332"/>
          </a:xfrm>
          <a:prstGeom prst="rect">
            <a:avLst/>
          </a:prstGeom>
          <a:solidFill>
            <a:schemeClr val="tx1"/>
          </a:solidFill>
        </p:spPr>
        <p:txBody>
          <a:bodyPr wrap="square" rtlCol="0">
            <a:spAutoFit/>
          </a:bodyPr>
          <a:lstStyle/>
          <a:p>
            <a:r>
              <a:rPr lang="en-GB" dirty="0">
                <a:solidFill>
                  <a:schemeClr val="bg1"/>
                </a:solidFill>
              </a:rPr>
              <a:t>@</a:t>
            </a:r>
            <a:r>
              <a:rPr lang="en-GB" dirty="0" err="1">
                <a:solidFill>
                  <a:schemeClr val="bg1"/>
                </a:solidFill>
              </a:rPr>
              <a:t>DrChris_Baker</a:t>
            </a:r>
            <a:endParaRPr lang="en-GB" dirty="0">
              <a:solidFill>
                <a:schemeClr val="bg1"/>
              </a:solidFill>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1CDC8F82-B618-4432-98B8-599886B2ED7D}"/>
                  </a:ext>
                </a:extLst>
              </p:cNvPr>
              <p:cNvSpPr/>
              <p:nvPr/>
            </p:nvSpPr>
            <p:spPr>
              <a:xfrm>
                <a:off x="160980" y="0"/>
                <a:ext cx="7792173" cy="775090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u="none" strike="noStrike" kern="1200" cap="none" spc="0" normalizeH="0" baseline="0" noProof="0" dirty="0">
                    <a:ln>
                      <a:noFill/>
                    </a:ln>
                    <a:solidFill>
                      <a:srgbClr val="007FFF"/>
                    </a:solidFill>
                    <a:effectLst/>
                    <a:uLnTx/>
                    <a:uFillTx/>
                    <a:ea typeface="+mn-ea"/>
                    <a:cs typeface="+mn-cs"/>
                  </a:rPr>
                  <a:t>1.  </a:t>
                </a:r>
                <a14:m>
                  <m:oMath xmlns:m="http://schemas.openxmlformats.org/officeDocument/2006/math">
                    <m:nary>
                      <m:naryPr>
                        <m:subHide m:val="on"/>
                        <m:supHide m:val="on"/>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func>
                          <m:func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uncPr>
                          <m:fName>
                            <m:r>
                              <m:rPr>
                                <m:sty m:val="p"/>
                              </m:rPr>
                              <a:rPr kumimoji="0" lang="en-GB" sz="2000" b="0" i="0"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sin</m:t>
                            </m:r>
                          </m:fName>
                          <m:e>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func>
                        <m:func>
                          <m:func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uncPr>
                          <m:fName>
                            <m:r>
                              <m:rPr>
                                <m:sty m:val="p"/>
                              </m:rPr>
                              <a:rPr kumimoji="0" lang="en-GB" sz="2000" b="0" i="0"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cos</m:t>
                            </m:r>
                          </m:fName>
                          <m:e>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func>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e>
                    </m:nary>
                    <m: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m:t>
                    </m:r>
                    <m:f>
                      <m:f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fPr>
                      <m:num>
                        <m: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1</m:t>
                        </m:r>
                      </m:num>
                      <m:den>
                        <m: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2</m:t>
                        </m:r>
                      </m:den>
                    </m:f>
                    <m:func>
                      <m:func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funcPr>
                      <m:fName>
                        <m:sSup>
                          <m:sSup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sSupPr>
                          <m:e>
                            <m:r>
                              <m:rPr>
                                <m:sty m:val="p"/>
                              </m:rP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cos</m:t>
                            </m:r>
                          </m:e>
                          <m:sup>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2</m:t>
                            </m:r>
                          </m:sup>
                        </m:sSup>
                      </m:fName>
                      <m:e>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𝑥</m:t>
                        </m:r>
                      </m:e>
                    </m:func>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𝐶</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m:t>
                    </m:r>
                    <m:f>
                      <m:f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fPr>
                      <m:num>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1</m:t>
                        </m:r>
                      </m:num>
                      <m:den>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2</m:t>
                        </m:r>
                      </m:den>
                    </m:f>
                    <m:func>
                      <m:func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funcPr>
                      <m:fName>
                        <m:sSup>
                          <m:sSup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sSupPr>
                          <m:e>
                            <m:r>
                              <m:rPr>
                                <m:sty m:val="p"/>
                              </m:rP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sin</m:t>
                            </m:r>
                          </m:e>
                          <m:sup>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2</m:t>
                            </m:r>
                          </m:sup>
                        </m:sSup>
                      </m:fName>
                      <m:e>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𝑥</m:t>
                        </m:r>
                      </m:e>
                    </m:func>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𝐶</m:t>
                    </m:r>
                  </m:oMath>
                </a14:m>
                <a:endParaRPr kumimoji="0" lang="en-GB" sz="20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a:defRPr/>
                </a:pPr>
                <a:r>
                  <a:rPr lang="en-GB" sz="2000" dirty="0">
                    <a:solidFill>
                      <a:srgbClr val="007FFF"/>
                    </a:solidFill>
                  </a:rPr>
                  <a:t>2.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sin</m:t>
                                </m:r>
                              </m:e>
                              <m:sup>
                                <m:r>
                                  <a:rPr lang="en-GB" sz="2000" b="0" i="1" smtClean="0">
                                    <a:latin typeface="Cambria Math" panose="02040503050406030204" pitchFamily="18" charset="0"/>
                                  </a:rPr>
                                  <m:t>2</m:t>
                                </m:r>
                              </m:sup>
                            </m:sSup>
                          </m:fName>
                          <m:e>
                            <m:r>
                              <a:rPr lang="en-GB" sz="2000" b="0" i="1" smtClean="0">
                                <a:latin typeface="Cambria Math" panose="02040503050406030204" pitchFamily="18" charset="0"/>
                              </a:rPr>
                              <m:t>𝑥</m:t>
                            </m:r>
                          </m:e>
                        </m:func>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r>
                              <a:rPr lang="en-GB" sz="2000" b="0" i="1" smtClean="0">
                                <a:latin typeface="Cambria Math" panose="02040503050406030204" pitchFamily="18" charset="0"/>
                              </a:rPr>
                              <m:t>𝑥</m:t>
                            </m:r>
                          </m:e>
                        </m:func>
                        <m:r>
                          <a:rPr lang="en-GB" sz="2000" b="0" i="1" smtClean="0">
                            <a:latin typeface="Cambria Math" panose="02040503050406030204" pitchFamily="18" charset="0"/>
                          </a:rPr>
                          <m:t>𝑑𝑥</m:t>
                        </m:r>
                        <m:r>
                          <a:rPr lang="en-GB" sz="2000" b="0" i="1" smtClean="0">
                            <a:solidFill>
                              <a:srgbClr val="FF0000"/>
                            </a:solidFill>
                            <a:latin typeface="Cambria Math" panose="02040503050406030204" pitchFamily="18" charset="0"/>
                          </a:rPr>
                          <m:t>=</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3</m:t>
                            </m:r>
                          </m:den>
                        </m:f>
                        <m:func>
                          <m:funcPr>
                            <m:ctrlPr>
                              <a:rPr lang="en-GB" sz="2000" b="0" i="1" smtClean="0">
                                <a:solidFill>
                                  <a:srgbClr val="FF0000"/>
                                </a:solidFill>
                                <a:latin typeface="Cambria Math" panose="02040503050406030204" pitchFamily="18" charset="0"/>
                              </a:rPr>
                            </m:ctrlPr>
                          </m:funcPr>
                          <m:fName>
                            <m:sSup>
                              <m:sSupPr>
                                <m:ctrlPr>
                                  <a:rPr lang="en-GB" sz="2000" b="0" i="1" smtClean="0">
                                    <a:solidFill>
                                      <a:srgbClr val="FF0000"/>
                                    </a:solidFill>
                                    <a:latin typeface="Cambria Math" panose="02040503050406030204" pitchFamily="18" charset="0"/>
                                  </a:rPr>
                                </m:ctrlPr>
                              </m:sSupPr>
                              <m:e>
                                <m:r>
                                  <m:rPr>
                                    <m:sty m:val="p"/>
                                  </m:rPr>
                                  <a:rPr lang="en-GB" sz="2000" b="0" i="0" smtClean="0">
                                    <a:solidFill>
                                      <a:srgbClr val="FF0000"/>
                                    </a:solidFill>
                                    <a:latin typeface="Cambria Math" panose="02040503050406030204" pitchFamily="18" charset="0"/>
                                  </a:rPr>
                                  <m:t>sin</m:t>
                                </m:r>
                              </m:e>
                              <m:sup>
                                <m:r>
                                  <a:rPr lang="en-GB" sz="2000" b="0" i="1" smtClean="0">
                                    <a:solidFill>
                                      <a:srgbClr val="FF0000"/>
                                    </a:solidFill>
                                    <a:latin typeface="Cambria Math" panose="02040503050406030204" pitchFamily="18" charset="0"/>
                                  </a:rPr>
                                  <m:t>3</m:t>
                                </m:r>
                              </m:sup>
                            </m:sSup>
                          </m:fName>
                          <m:e>
                            <m:r>
                              <a:rPr lang="en-GB" sz="2000" b="0" i="1" smtClean="0">
                                <a:solidFill>
                                  <a:srgbClr val="FF0000"/>
                                </a:solidFill>
                                <a:latin typeface="Cambria Math" panose="02040503050406030204" pitchFamily="18" charset="0"/>
                              </a:rPr>
                              <m:t>𝑥</m:t>
                            </m:r>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e>
                    </m:nary>
                  </m:oMath>
                </a14:m>
                <a:endParaRPr lang="en-GB" sz="2000" dirty="0"/>
              </a:p>
              <a:p>
                <a:pPr>
                  <a:defRPr/>
                </a:pPr>
                <a:endParaRPr lang="en-GB" sz="2000" dirty="0"/>
              </a:p>
              <a:p>
                <a:pPr>
                  <a:defRPr/>
                </a:pPr>
                <a:r>
                  <a:rPr lang="en-GB" sz="2000" dirty="0">
                    <a:solidFill>
                      <a:srgbClr val="007FFF"/>
                    </a:solidFill>
                  </a:rPr>
                  <a:t>3.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sin</m:t>
                                </m:r>
                              </m:e>
                              <m:sup>
                                <m:r>
                                  <a:rPr lang="en-GB" sz="2000" b="0" i="1" smtClean="0">
                                    <a:latin typeface="Cambria Math" panose="02040503050406030204" pitchFamily="18" charset="0"/>
                                  </a:rPr>
                                  <m:t>5</m:t>
                                </m:r>
                              </m:sup>
                            </m:sSup>
                          </m:fName>
                          <m:e>
                            <m:r>
                              <a:rPr lang="en-GB" sz="2000" b="0" i="1" smtClean="0">
                                <a:latin typeface="Cambria Math" panose="02040503050406030204" pitchFamily="18" charset="0"/>
                              </a:rPr>
                              <m:t>𝑥</m:t>
                            </m:r>
                          </m:e>
                        </m:func>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r>
                              <a:rPr lang="en-GB" sz="2000" b="0" i="1" smtClean="0">
                                <a:latin typeface="Cambria Math" panose="02040503050406030204" pitchFamily="18" charset="0"/>
                              </a:rPr>
                              <m:t>𝑥</m:t>
                            </m:r>
                          </m:e>
                        </m:func>
                        <m:r>
                          <a:rPr lang="en-GB" sz="2000" b="0" i="1" smtClean="0">
                            <a:latin typeface="Cambria Math" panose="02040503050406030204" pitchFamily="18" charset="0"/>
                          </a:rPr>
                          <m:t>𝑑𝑥</m:t>
                        </m:r>
                      </m:e>
                    </m:nary>
                    <m:r>
                      <a:rPr lang="en-GB" sz="2000" b="0" i="1" smtClean="0">
                        <a:solidFill>
                          <a:srgbClr val="FF0000"/>
                        </a:solidFill>
                        <a:latin typeface="Cambria Math" panose="02040503050406030204" pitchFamily="18" charset="0"/>
                      </a:rPr>
                      <m:t>=</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6</m:t>
                        </m:r>
                      </m:den>
                    </m:f>
                    <m:func>
                      <m:funcPr>
                        <m:ctrlPr>
                          <a:rPr lang="en-GB" sz="2000" b="0" i="1" smtClean="0">
                            <a:solidFill>
                              <a:srgbClr val="FF0000"/>
                            </a:solidFill>
                            <a:latin typeface="Cambria Math" panose="02040503050406030204" pitchFamily="18" charset="0"/>
                          </a:rPr>
                        </m:ctrlPr>
                      </m:funcPr>
                      <m:fName>
                        <m:sSup>
                          <m:sSupPr>
                            <m:ctrlPr>
                              <a:rPr lang="en-GB" sz="2000" b="0" i="1" smtClean="0">
                                <a:solidFill>
                                  <a:srgbClr val="FF0000"/>
                                </a:solidFill>
                                <a:latin typeface="Cambria Math" panose="02040503050406030204" pitchFamily="18" charset="0"/>
                              </a:rPr>
                            </m:ctrlPr>
                          </m:sSupPr>
                          <m:e>
                            <m:r>
                              <m:rPr>
                                <m:sty m:val="p"/>
                              </m:rPr>
                              <a:rPr lang="en-GB" sz="2000" b="0" i="0" smtClean="0">
                                <a:solidFill>
                                  <a:srgbClr val="FF0000"/>
                                </a:solidFill>
                                <a:latin typeface="Cambria Math" panose="02040503050406030204" pitchFamily="18" charset="0"/>
                              </a:rPr>
                              <m:t>sin</m:t>
                            </m:r>
                          </m:e>
                          <m:sup>
                            <m:r>
                              <a:rPr lang="en-GB" sz="2000" b="0" i="1" smtClean="0">
                                <a:solidFill>
                                  <a:srgbClr val="FF0000"/>
                                </a:solidFill>
                                <a:latin typeface="Cambria Math" panose="02040503050406030204" pitchFamily="18" charset="0"/>
                              </a:rPr>
                              <m:t>2</m:t>
                            </m:r>
                          </m:sup>
                        </m:sSup>
                      </m:fName>
                      <m:e>
                        <m:r>
                          <a:rPr lang="en-GB" sz="2000" b="0" i="1" smtClean="0">
                            <a:solidFill>
                              <a:srgbClr val="FF0000"/>
                            </a:solidFill>
                            <a:latin typeface="Cambria Math" panose="02040503050406030204" pitchFamily="18" charset="0"/>
                          </a:rPr>
                          <m:t>𝑥</m:t>
                        </m:r>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oMath>
                </a14:m>
                <a:endParaRPr lang="en-GB" sz="2000" dirty="0">
                  <a:solidFill>
                    <a:srgbClr val="FF000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lvl="0">
                  <a:defRPr/>
                </a:pPr>
                <a:r>
                  <a:rPr lang="en-GB" sz="2000" dirty="0">
                    <a:solidFill>
                      <a:srgbClr val="007FFF"/>
                    </a:solidFill>
                  </a:rPr>
                  <a:t>4.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r>
                          <a:rPr lang="en-GB" sz="2000" b="0" i="1" smtClean="0">
                            <a:latin typeface="Cambria Math" panose="02040503050406030204" pitchFamily="18" charset="0"/>
                          </a:rPr>
                          <m:t>𝑥</m:t>
                        </m:r>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e>
                            </m:d>
                          </m:e>
                        </m:func>
                        <m:r>
                          <a:rPr lang="en-GB" sz="2000" b="0" i="1" smtClean="0">
                            <a:latin typeface="Cambria Math" panose="02040503050406030204" pitchFamily="18" charset="0"/>
                          </a:rPr>
                          <m:t>𝑑𝑥</m:t>
                        </m:r>
                      </m:e>
                    </m:nary>
                    <m:r>
                      <a:rPr lang="en-GB" sz="2000" b="0" i="1" smtClean="0">
                        <a:solidFill>
                          <a:srgbClr val="FF0000"/>
                        </a:solidFill>
                        <a:latin typeface="Cambria Math" panose="02040503050406030204" pitchFamily="18" charset="0"/>
                      </a:rPr>
                      <m:t>=</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2</m:t>
                        </m:r>
                      </m:den>
                    </m:f>
                    <m:func>
                      <m:funcPr>
                        <m:ctrlPr>
                          <a:rPr lang="en-GB" sz="2000" b="0" i="1" smtClean="0">
                            <a:solidFill>
                              <a:srgbClr val="FF0000"/>
                            </a:solidFill>
                            <a:latin typeface="Cambria Math" panose="02040503050406030204" pitchFamily="18" charset="0"/>
                          </a:rPr>
                        </m:ctrlPr>
                      </m:funcPr>
                      <m:fName>
                        <m:r>
                          <m:rPr>
                            <m:sty m:val="p"/>
                          </m:rPr>
                          <a:rPr lang="en-GB" sz="2000" b="0" i="0" smtClean="0">
                            <a:solidFill>
                              <a:srgbClr val="FF0000"/>
                            </a:solidFill>
                            <a:latin typeface="Cambria Math" panose="02040503050406030204" pitchFamily="18" charset="0"/>
                          </a:rPr>
                          <m:t>sin</m:t>
                        </m:r>
                      </m:fName>
                      <m:e>
                        <m:r>
                          <a:rPr lang="en-GB" sz="2000" b="0" i="1" smtClean="0">
                            <a:solidFill>
                              <a:srgbClr val="FF0000"/>
                            </a:solidFill>
                            <a:latin typeface="Cambria Math" panose="02040503050406030204" pitchFamily="18" charset="0"/>
                          </a:rPr>
                          <m:t>(</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−3)</m:t>
                        </m:r>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oMath>
                </a14:m>
                <a:endParaRPr lang="en-GB" sz="2000" b="0" dirty="0">
                  <a:solidFill>
                    <a:srgbClr val="FF0000"/>
                  </a:solidFill>
                </a:endParaRPr>
              </a:p>
              <a:p>
                <a:pPr lvl="0">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a:defRPr/>
                </a:pPr>
                <a:r>
                  <a:rPr lang="en-GB" sz="2000" dirty="0">
                    <a:solidFill>
                      <a:srgbClr val="007FFF"/>
                    </a:solidFill>
                  </a:rPr>
                  <a:t>5. </a:t>
                </a:r>
                <a14:m>
                  <m:oMath xmlns:m="http://schemas.openxmlformats.org/officeDocument/2006/math">
                    <m:r>
                      <a:rPr lang="en-GB" sz="2000" b="0" i="0" smtClean="0">
                        <a:latin typeface="Cambria Math" panose="02040503050406030204" pitchFamily="18" charset="0"/>
                      </a:rPr>
                      <m:t> </m:t>
                    </m:r>
                    <m:nary>
                      <m:naryPr>
                        <m:subHide m:val="on"/>
                        <m:supHide m:val="on"/>
                        <m:ctrlPr>
                          <a:rPr lang="en-GB" sz="2000" b="0" i="1" smtClean="0">
                            <a:latin typeface="Cambria Math" panose="02040503050406030204" pitchFamily="18" charset="0"/>
                          </a:rPr>
                        </m:ctrlPr>
                      </m:naryPr>
                      <m:sub/>
                      <m:sup/>
                      <m:e>
                        <m:r>
                          <a:rPr lang="en-GB" sz="2000" b="0" i="1" smtClean="0">
                            <a:latin typeface="Cambria Math" panose="02040503050406030204" pitchFamily="18" charset="0"/>
                          </a:rPr>
                          <m:t>𝑥</m:t>
                        </m:r>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e>
                            </m:d>
                            <m:r>
                              <a:rPr lang="en-GB" sz="2000" b="0" i="1" smtClean="0">
                                <a:latin typeface="Cambria Math" panose="02040503050406030204" pitchFamily="18" charset="0"/>
                              </a:rPr>
                              <m:t> </m:t>
                            </m:r>
                            <m:r>
                              <a:rPr lang="en-GB" sz="2000" b="0" i="1" smtClean="0">
                                <a:latin typeface="Cambria Math" panose="02040503050406030204" pitchFamily="18" charset="0"/>
                              </a:rPr>
                              <m:t>𝑑𝑥</m:t>
                            </m:r>
                            <m:r>
                              <a:rPr lang="en-GB" sz="2000" i="1">
                                <a:solidFill>
                                  <a:srgbClr val="FF0000"/>
                                </a:solidFill>
                                <a:latin typeface="Cambria Math" panose="02040503050406030204" pitchFamily="18" charset="0"/>
                              </a:rPr>
                              <m:t>=</m:t>
                            </m:r>
                            <m:f>
                              <m:fPr>
                                <m:ctrlPr>
                                  <a:rPr lang="en-GB" sz="2000" i="1">
                                    <a:solidFill>
                                      <a:srgbClr val="FF0000"/>
                                    </a:solidFill>
                                    <a:latin typeface="Cambria Math" panose="02040503050406030204" pitchFamily="18" charset="0"/>
                                  </a:rPr>
                                </m:ctrlPr>
                              </m:fPr>
                              <m:num>
                                <m:r>
                                  <a:rPr lang="en-GB" sz="2000" i="1">
                                    <a:solidFill>
                                      <a:srgbClr val="FF0000"/>
                                    </a:solidFill>
                                    <a:latin typeface="Cambria Math" panose="02040503050406030204" pitchFamily="18" charset="0"/>
                                  </a:rPr>
                                  <m:t>1</m:t>
                                </m:r>
                              </m:num>
                              <m:den>
                                <m:r>
                                  <a:rPr lang="en-GB" sz="2000" i="1">
                                    <a:solidFill>
                                      <a:srgbClr val="FF0000"/>
                                    </a:solidFill>
                                    <a:latin typeface="Cambria Math" panose="02040503050406030204" pitchFamily="18" charset="0"/>
                                  </a:rPr>
                                  <m:t>2</m:t>
                                </m:r>
                              </m:den>
                            </m:f>
                            <m:func>
                              <m:funcPr>
                                <m:ctrlPr>
                                  <a:rPr lang="en-GB" sz="2000" i="1">
                                    <a:solidFill>
                                      <a:srgbClr val="FF0000"/>
                                    </a:solidFill>
                                    <a:latin typeface="Cambria Math" panose="02040503050406030204" pitchFamily="18" charset="0"/>
                                  </a:rPr>
                                </m:ctrlPr>
                              </m:funcPr>
                              <m:fName>
                                <m:r>
                                  <m:rPr>
                                    <m:sty m:val="p"/>
                                  </m:rPr>
                                  <a:rPr lang="en-GB" sz="2000">
                                    <a:solidFill>
                                      <a:srgbClr val="FF0000"/>
                                    </a:solidFill>
                                    <a:latin typeface="Cambria Math" panose="02040503050406030204" pitchFamily="18" charset="0"/>
                                  </a:rPr>
                                  <m:t>sin</m:t>
                                </m:r>
                              </m:fName>
                              <m:e>
                                <m:r>
                                  <a:rPr lang="en-GB" sz="2000" i="1">
                                    <a:solidFill>
                                      <a:srgbClr val="FF0000"/>
                                    </a:solidFill>
                                    <a:latin typeface="Cambria Math" panose="02040503050406030204" pitchFamily="18" charset="0"/>
                                  </a:rPr>
                                  <m:t>(</m:t>
                                </m:r>
                                <m:sSup>
                                  <m:sSupPr>
                                    <m:ctrlPr>
                                      <a:rPr lang="en-GB" sz="2000" i="1">
                                        <a:solidFill>
                                          <a:srgbClr val="FF0000"/>
                                        </a:solidFill>
                                        <a:latin typeface="Cambria Math" panose="02040503050406030204" pitchFamily="18" charset="0"/>
                                      </a:rPr>
                                    </m:ctrlPr>
                                  </m:sSupPr>
                                  <m:e>
                                    <m:r>
                                      <a:rPr lang="en-GB" sz="2000" i="1">
                                        <a:solidFill>
                                          <a:srgbClr val="FF0000"/>
                                        </a:solidFill>
                                        <a:latin typeface="Cambria Math" panose="02040503050406030204" pitchFamily="18" charset="0"/>
                                      </a:rPr>
                                      <m:t>𝑥</m:t>
                                    </m:r>
                                  </m:e>
                                  <m:sup>
                                    <m:r>
                                      <a:rPr lang="en-GB" sz="2000" i="1">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−3</m:t>
                                </m:r>
                                <m:r>
                                  <a:rPr lang="en-GB" sz="2000" i="1">
                                    <a:solidFill>
                                      <a:srgbClr val="FF0000"/>
                                    </a:solidFill>
                                    <a:latin typeface="Cambria Math" panose="02040503050406030204" pitchFamily="18" charset="0"/>
                                  </a:rPr>
                                  <m:t>)</m:t>
                                </m:r>
                              </m:e>
                            </m:func>
                            <m:r>
                              <a:rPr lang="en-GB" sz="2000" i="1">
                                <a:solidFill>
                                  <a:srgbClr val="FF0000"/>
                                </a:solidFill>
                                <a:latin typeface="Cambria Math" panose="02040503050406030204" pitchFamily="18" charset="0"/>
                              </a:rPr>
                              <m:t>+</m:t>
                            </m:r>
                            <m:r>
                              <a:rPr lang="en-GB" sz="2000" i="1">
                                <a:solidFill>
                                  <a:srgbClr val="FF0000"/>
                                </a:solidFill>
                                <a:latin typeface="Cambria Math" panose="02040503050406030204" pitchFamily="18" charset="0"/>
                              </a:rPr>
                              <m:t>𝐶</m:t>
                            </m:r>
                            <m:r>
                              <m:rPr>
                                <m:nor/>
                              </m:rPr>
                              <a:rPr lang="en-GB" sz="2000" dirty="0">
                                <a:solidFill>
                                  <a:srgbClr val="FF0000"/>
                                </a:solidFill>
                              </a:rPr>
                              <m:t> </m:t>
                            </m:r>
                          </m:e>
                        </m:func>
                      </m:e>
                    </m:nary>
                  </m:oMath>
                </a14:m>
                <a:endParaRPr lang="en-GB" sz="2000" b="0" dirty="0"/>
              </a:p>
              <a:p>
                <a:pPr>
                  <a:defRPr/>
                </a:pPr>
                <a:endParaRPr lang="en-GB" sz="2000" dirty="0"/>
              </a:p>
              <a:p>
                <a:pPr>
                  <a:defRPr/>
                </a:pPr>
                <a:r>
                  <a:rPr lang="en-GB" sz="2000" dirty="0">
                    <a:solidFill>
                      <a:srgbClr val="007FFF"/>
                    </a:solidFill>
                  </a:rPr>
                  <a:t>6.</a:t>
                </a:r>
                <a14:m>
                  <m:oMath xmlns:m="http://schemas.openxmlformats.org/officeDocument/2006/math">
                    <m:r>
                      <a:rPr lang="en-GB" sz="2000" b="0" i="0" smtClean="0">
                        <a:latin typeface="Cambria Math" panose="02040503050406030204" pitchFamily="18" charset="0"/>
                      </a:rPr>
                      <m:t>   </m:t>
                    </m:r>
                    <m:nary>
                      <m:naryPr>
                        <m:subHide m:val="on"/>
                        <m:supHide m:val="on"/>
                        <m:ctrlPr>
                          <a:rPr lang="en-GB" sz="2000" b="0" i="1" smtClean="0">
                            <a:latin typeface="Cambria Math" panose="02040503050406030204" pitchFamily="18" charset="0"/>
                          </a:rPr>
                        </m:ctrlPr>
                      </m:naryPr>
                      <m:sub/>
                      <m:sup/>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−3</m:t>
                                </m:r>
                              </m:e>
                            </m:d>
                          </m:e>
                        </m:func>
                        <m:r>
                          <a:rPr lang="en-GB" sz="2000" b="0" i="1" smtClean="0">
                            <a:latin typeface="Cambria Math" panose="02040503050406030204" pitchFamily="18" charset="0"/>
                          </a:rPr>
                          <m:t>𝑑𝑥</m:t>
                        </m:r>
                        <m:r>
                          <a:rPr lang="en-GB" sz="2000" i="1">
                            <a:solidFill>
                              <a:srgbClr val="FF0000"/>
                            </a:solidFill>
                            <a:latin typeface="Cambria Math" panose="02040503050406030204" pitchFamily="18" charset="0"/>
                          </a:rPr>
                          <m:t>=</m:t>
                        </m:r>
                        <m:f>
                          <m:fPr>
                            <m:ctrlPr>
                              <a:rPr lang="en-GB" sz="2000" i="1">
                                <a:solidFill>
                                  <a:srgbClr val="FF0000"/>
                                </a:solidFill>
                                <a:latin typeface="Cambria Math" panose="02040503050406030204" pitchFamily="18" charset="0"/>
                              </a:rPr>
                            </m:ctrlPr>
                          </m:fPr>
                          <m:num>
                            <m:r>
                              <a:rPr lang="en-GB" sz="2000" i="1">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3</m:t>
                            </m:r>
                          </m:den>
                        </m:f>
                        <m:func>
                          <m:funcPr>
                            <m:ctrlPr>
                              <a:rPr lang="en-GB" sz="2000" i="1">
                                <a:solidFill>
                                  <a:srgbClr val="FF0000"/>
                                </a:solidFill>
                                <a:latin typeface="Cambria Math" panose="02040503050406030204" pitchFamily="18" charset="0"/>
                              </a:rPr>
                            </m:ctrlPr>
                          </m:funcPr>
                          <m:fName>
                            <m:r>
                              <m:rPr>
                                <m:sty m:val="p"/>
                              </m:rPr>
                              <a:rPr lang="en-GB" sz="2000">
                                <a:solidFill>
                                  <a:srgbClr val="FF0000"/>
                                </a:solidFill>
                                <a:latin typeface="Cambria Math" panose="02040503050406030204" pitchFamily="18" charset="0"/>
                              </a:rPr>
                              <m:t>sin</m:t>
                            </m:r>
                          </m:fName>
                          <m:e>
                            <m:r>
                              <a:rPr lang="en-GB" sz="2000" i="1">
                                <a:solidFill>
                                  <a:srgbClr val="FF0000"/>
                                </a:solidFill>
                                <a:latin typeface="Cambria Math" panose="02040503050406030204" pitchFamily="18" charset="0"/>
                              </a:rPr>
                              <m:t>(</m:t>
                            </m:r>
                            <m:sSup>
                              <m:sSupPr>
                                <m:ctrlPr>
                                  <a:rPr lang="en-GB" sz="2000" i="1">
                                    <a:solidFill>
                                      <a:srgbClr val="FF0000"/>
                                    </a:solidFill>
                                    <a:latin typeface="Cambria Math" panose="02040503050406030204" pitchFamily="18" charset="0"/>
                                  </a:rPr>
                                </m:ctrlPr>
                              </m:sSupPr>
                              <m:e>
                                <m:r>
                                  <a:rPr lang="en-GB" sz="2000" i="1">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3</m:t>
                                </m:r>
                              </m:sup>
                            </m:sSup>
                            <m:r>
                              <a:rPr lang="en-GB" sz="2000" b="0" i="1" smtClean="0">
                                <a:solidFill>
                                  <a:srgbClr val="FF0000"/>
                                </a:solidFill>
                                <a:latin typeface="Cambria Math" panose="02040503050406030204" pitchFamily="18" charset="0"/>
                              </a:rPr>
                              <m:t>−3</m:t>
                            </m:r>
                            <m:r>
                              <a:rPr lang="en-GB" sz="2000" i="1">
                                <a:solidFill>
                                  <a:srgbClr val="FF0000"/>
                                </a:solidFill>
                                <a:latin typeface="Cambria Math" panose="02040503050406030204" pitchFamily="18" charset="0"/>
                              </a:rPr>
                              <m:t>)</m:t>
                            </m:r>
                          </m:e>
                        </m:func>
                        <m:r>
                          <a:rPr lang="en-GB" sz="2000" i="1">
                            <a:solidFill>
                              <a:srgbClr val="FF0000"/>
                            </a:solidFill>
                            <a:latin typeface="Cambria Math" panose="02040503050406030204" pitchFamily="18" charset="0"/>
                          </a:rPr>
                          <m:t>+</m:t>
                        </m:r>
                        <m:r>
                          <a:rPr lang="en-GB" sz="2000" i="1">
                            <a:solidFill>
                              <a:srgbClr val="FF0000"/>
                            </a:solidFill>
                            <a:latin typeface="Cambria Math" panose="02040503050406030204" pitchFamily="18" charset="0"/>
                          </a:rPr>
                          <m:t>𝐶</m:t>
                        </m:r>
                        <m:r>
                          <m:rPr>
                            <m:nor/>
                          </m:rPr>
                          <a:rPr lang="en-GB" sz="2000" dirty="0">
                            <a:solidFill>
                              <a:srgbClr val="FF0000"/>
                            </a:solidFill>
                          </a:rPr>
                          <m:t> </m:t>
                        </m:r>
                      </m:e>
                    </m:nary>
                  </m:oMath>
                </a14:m>
                <a:endParaRPr lang="en-GB" sz="2000" dirty="0"/>
              </a:p>
              <a:p>
                <a:pPr>
                  <a:defRPr/>
                </a:pPr>
                <a:endParaRPr lang="en-GB" sz="2000" dirty="0">
                  <a:solidFill>
                    <a:srgbClr val="007FFF"/>
                  </a:solidFill>
                </a:endParaRPr>
              </a:p>
              <a:p>
                <a:pPr>
                  <a:defRPr/>
                </a:pPr>
                <a:r>
                  <a:rPr lang="en-GB" sz="2000" dirty="0">
                    <a:solidFill>
                      <a:srgbClr val="007FFF"/>
                    </a:solidFill>
                  </a:rPr>
                  <a:t>7. </a:t>
                </a:r>
                <a14:m>
                  <m:oMath xmlns:m="http://schemas.openxmlformats.org/officeDocument/2006/math">
                    <m:r>
                      <a:rPr lang="en-GB" sz="2000" b="0" i="0" smtClean="0">
                        <a:latin typeface="Cambria Math" panose="02040503050406030204" pitchFamily="18" charset="0"/>
                      </a:rPr>
                      <m:t> </m:t>
                    </m:r>
                    <m:r>
                      <a:rPr lang="en-GB" sz="2000" b="0" i="1" smtClean="0">
                        <a:latin typeface="Cambria Math" panose="02040503050406030204" pitchFamily="18" charset="0"/>
                      </a:rPr>
                      <m:t>∫</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𝑡</m:t>
                        </m:r>
                      </m:e>
                      <m:sup>
                        <m:r>
                          <a:rPr lang="en-GB" sz="2000" b="0" i="1" smtClean="0">
                            <a:latin typeface="Cambria Math" panose="02040503050406030204" pitchFamily="18" charset="0"/>
                          </a:rPr>
                          <m:t>2</m:t>
                        </m:r>
                      </m:sup>
                    </m:sSup>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cos</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𝑡</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−3</m:t>
                            </m:r>
                          </m:e>
                        </m:d>
                        <m:r>
                          <a:rPr lang="en-GB" sz="2000" b="0" i="1" smtClean="0">
                            <a:latin typeface="Cambria Math" panose="02040503050406030204" pitchFamily="18" charset="0"/>
                          </a:rPr>
                          <m:t>𝑑𝑡</m:t>
                        </m:r>
                      </m:e>
                    </m:func>
                    <m:r>
                      <a:rPr lang="en-GB" sz="2000" i="1">
                        <a:solidFill>
                          <a:srgbClr val="FF0000"/>
                        </a:solidFill>
                        <a:latin typeface="Cambria Math" panose="02040503050406030204" pitchFamily="18" charset="0"/>
                      </a:rPr>
                      <m:t>=</m:t>
                    </m:r>
                    <m:f>
                      <m:fPr>
                        <m:ctrlPr>
                          <a:rPr lang="en-GB" sz="2000" i="1">
                            <a:solidFill>
                              <a:srgbClr val="FF0000"/>
                            </a:solidFill>
                            <a:latin typeface="Cambria Math" panose="02040503050406030204" pitchFamily="18" charset="0"/>
                          </a:rPr>
                        </m:ctrlPr>
                      </m:fPr>
                      <m:num>
                        <m:r>
                          <a:rPr lang="en-GB" sz="2000" i="1">
                            <a:solidFill>
                              <a:srgbClr val="FF0000"/>
                            </a:solidFill>
                            <a:latin typeface="Cambria Math" panose="02040503050406030204" pitchFamily="18" charset="0"/>
                          </a:rPr>
                          <m:t>1</m:t>
                        </m:r>
                      </m:num>
                      <m:den>
                        <m:r>
                          <a:rPr lang="en-GB" sz="2000" i="1">
                            <a:solidFill>
                              <a:srgbClr val="FF0000"/>
                            </a:solidFill>
                            <a:latin typeface="Cambria Math" panose="02040503050406030204" pitchFamily="18" charset="0"/>
                          </a:rPr>
                          <m:t>3</m:t>
                        </m:r>
                      </m:den>
                    </m:f>
                    <m:func>
                      <m:funcPr>
                        <m:ctrlPr>
                          <a:rPr lang="en-GB" sz="2000" i="1">
                            <a:solidFill>
                              <a:srgbClr val="FF0000"/>
                            </a:solidFill>
                            <a:latin typeface="Cambria Math" panose="02040503050406030204" pitchFamily="18" charset="0"/>
                          </a:rPr>
                        </m:ctrlPr>
                      </m:funcPr>
                      <m:fName>
                        <m:r>
                          <m:rPr>
                            <m:sty m:val="p"/>
                          </m:rPr>
                          <a:rPr lang="en-GB" sz="2000">
                            <a:solidFill>
                              <a:srgbClr val="FF0000"/>
                            </a:solidFill>
                            <a:latin typeface="Cambria Math" panose="02040503050406030204" pitchFamily="18" charset="0"/>
                          </a:rPr>
                          <m:t>sin</m:t>
                        </m:r>
                      </m:fName>
                      <m:e>
                        <m:r>
                          <a:rPr lang="en-GB" sz="2000" i="1">
                            <a:solidFill>
                              <a:srgbClr val="FF0000"/>
                            </a:solidFill>
                            <a:latin typeface="Cambria Math" panose="02040503050406030204" pitchFamily="18" charset="0"/>
                          </a:rPr>
                          <m:t>(</m:t>
                        </m:r>
                        <m:sSup>
                          <m:sSupPr>
                            <m:ctrlPr>
                              <a:rPr lang="en-GB" sz="2000" i="1">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𝑡</m:t>
                            </m:r>
                          </m:e>
                          <m:sup>
                            <m:r>
                              <a:rPr lang="en-GB" sz="2000" i="1">
                                <a:solidFill>
                                  <a:srgbClr val="FF0000"/>
                                </a:solidFill>
                                <a:latin typeface="Cambria Math" panose="02040503050406030204" pitchFamily="18" charset="0"/>
                              </a:rPr>
                              <m:t>3</m:t>
                            </m:r>
                          </m:sup>
                        </m:sSup>
                        <m:r>
                          <a:rPr lang="en-GB" sz="2000" b="0" i="1" smtClean="0">
                            <a:solidFill>
                              <a:srgbClr val="FF0000"/>
                            </a:solidFill>
                            <a:latin typeface="Cambria Math" panose="02040503050406030204" pitchFamily="18" charset="0"/>
                          </a:rPr>
                          <m:t>−3</m:t>
                        </m:r>
                        <m:r>
                          <a:rPr lang="en-GB" sz="2000" i="1">
                            <a:solidFill>
                              <a:srgbClr val="FF0000"/>
                            </a:solidFill>
                            <a:latin typeface="Cambria Math" panose="02040503050406030204" pitchFamily="18" charset="0"/>
                          </a:rPr>
                          <m:t>)</m:t>
                        </m:r>
                      </m:e>
                    </m:func>
                    <m:r>
                      <a:rPr lang="en-GB" sz="2000" i="1">
                        <a:solidFill>
                          <a:srgbClr val="FF0000"/>
                        </a:solidFill>
                        <a:latin typeface="Cambria Math" panose="02040503050406030204" pitchFamily="18" charset="0"/>
                      </a:rPr>
                      <m:t>+</m:t>
                    </m:r>
                    <m:r>
                      <a:rPr lang="en-GB" sz="2000" i="1">
                        <a:solidFill>
                          <a:srgbClr val="FF0000"/>
                        </a:solidFill>
                        <a:latin typeface="Cambria Math" panose="02040503050406030204" pitchFamily="18" charset="0"/>
                      </a:rPr>
                      <m:t>𝐶</m:t>
                    </m:r>
                  </m:oMath>
                </a14:m>
                <a:endParaRPr lang="en-GB" sz="2000" dirty="0"/>
              </a:p>
              <a:p>
                <a:pPr>
                  <a:defRPr/>
                </a:pPr>
                <a:endParaRPr lang="en-GB" sz="2000" dirty="0"/>
              </a:p>
              <a:p>
                <a:pPr>
                  <a:defRPr/>
                </a:pPr>
                <a:r>
                  <a:rPr lang="en-GB" sz="2000" dirty="0">
                    <a:solidFill>
                      <a:srgbClr val="007FFF"/>
                    </a:solidFill>
                  </a:rPr>
                  <a:t>8. </a:t>
                </a:r>
                <a14:m>
                  <m:oMath xmlns:m="http://schemas.openxmlformats.org/officeDocument/2006/math">
                    <m:nary>
                      <m:naryPr>
                        <m:subHide m:val="on"/>
                        <m:supHide m:val="on"/>
                        <m:ctrlPr>
                          <a:rPr lang="en-GB" sz="200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r>
                              <a:rPr lang="en-GB" sz="2000" b="0" i="1" smtClean="0">
                                <a:latin typeface="Cambria Math" panose="02040503050406030204" pitchFamily="18" charset="0"/>
                              </a:rPr>
                              <m:t>𝑥</m:t>
                            </m:r>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den>
                        </m:f>
                        <m:r>
                          <a:rPr lang="en-GB" sz="2000" b="0" i="1" smtClean="0">
                            <a:latin typeface="Cambria Math" panose="02040503050406030204" pitchFamily="18" charset="0"/>
                          </a:rPr>
                          <m:t>𝑑𝑥</m:t>
                        </m:r>
                        <m:r>
                          <a:rPr lang="en-GB" sz="2000" b="0" i="1" smtClean="0">
                            <a:solidFill>
                              <a:srgbClr val="FF0000"/>
                            </a:solidFill>
                            <a:latin typeface="Cambria Math" panose="02040503050406030204" pitchFamily="18" charset="0"/>
                          </a:rPr>
                          <m:t>=</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2</m:t>
                            </m:r>
                          </m:den>
                        </m:f>
                        <m:func>
                          <m:funcPr>
                            <m:ctrlPr>
                              <a:rPr lang="en-GB" sz="2000" b="0" i="1" smtClean="0">
                                <a:solidFill>
                                  <a:srgbClr val="FF0000"/>
                                </a:solidFill>
                                <a:latin typeface="Cambria Math" panose="02040503050406030204" pitchFamily="18" charset="0"/>
                              </a:rPr>
                            </m:ctrlPr>
                          </m:funcPr>
                          <m:fName>
                            <m:r>
                              <m:rPr>
                                <m:sty m:val="p"/>
                              </m:rPr>
                              <a:rPr lang="en-GB" sz="2000" b="0" i="0" smtClean="0">
                                <a:solidFill>
                                  <a:srgbClr val="FF0000"/>
                                </a:solidFill>
                                <a:latin typeface="Cambria Math" panose="02040503050406030204" pitchFamily="18" charset="0"/>
                              </a:rPr>
                              <m:t>ln</m:t>
                            </m:r>
                          </m:fName>
                          <m:e>
                            <m:r>
                              <a:rPr lang="en-GB" sz="2000" b="0" i="1" smtClean="0">
                                <a:solidFill>
                                  <a:srgbClr val="FF0000"/>
                                </a:solidFill>
                                <a:latin typeface="Cambria Math" panose="02040503050406030204" pitchFamily="18" charset="0"/>
                              </a:rPr>
                              <m:t>|</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−3|</m:t>
                            </m:r>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e>
                    </m:nary>
                  </m:oMath>
                </a14:m>
                <a:endParaRPr lang="en-GB" sz="2000" b="0" dirty="0"/>
              </a:p>
              <a:p>
                <a:pPr>
                  <a:defRPr/>
                </a:pPr>
                <a:endParaRPr lang="en-GB" sz="2000" dirty="0"/>
              </a:p>
              <a:p>
                <a:pPr>
                  <a:defRPr/>
                </a:pPr>
                <a:r>
                  <a:rPr lang="en-GB" sz="2000" dirty="0">
                    <a:solidFill>
                      <a:srgbClr val="007FFF"/>
                    </a:solidFill>
                  </a:rPr>
                  <a:t>9.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−3</m:t>
                            </m:r>
                          </m:den>
                        </m:f>
                        <m:r>
                          <a:rPr lang="en-GB" sz="2000" b="0" i="1" smtClean="0">
                            <a:latin typeface="Cambria Math" panose="02040503050406030204" pitchFamily="18" charset="0"/>
                          </a:rPr>
                          <m:t>𝑑𝑥</m:t>
                        </m:r>
                        <m:r>
                          <a:rPr lang="en-GB" sz="2000" i="1">
                            <a:solidFill>
                              <a:srgbClr val="FF0000"/>
                            </a:solidFill>
                            <a:latin typeface="Cambria Math" panose="02040503050406030204" pitchFamily="18" charset="0"/>
                          </a:rPr>
                          <m:t>=</m:t>
                        </m:r>
                        <m:f>
                          <m:fPr>
                            <m:ctrlPr>
                              <a:rPr lang="en-GB" sz="2000" i="1">
                                <a:solidFill>
                                  <a:srgbClr val="FF0000"/>
                                </a:solidFill>
                                <a:latin typeface="Cambria Math" panose="02040503050406030204" pitchFamily="18" charset="0"/>
                              </a:rPr>
                            </m:ctrlPr>
                          </m:fPr>
                          <m:num>
                            <m:r>
                              <a:rPr lang="en-GB" sz="2000" i="1">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3</m:t>
                            </m:r>
                          </m:den>
                        </m:f>
                        <m:func>
                          <m:funcPr>
                            <m:ctrlPr>
                              <a:rPr lang="en-GB" sz="2000" i="1">
                                <a:solidFill>
                                  <a:srgbClr val="FF0000"/>
                                </a:solidFill>
                                <a:latin typeface="Cambria Math" panose="02040503050406030204" pitchFamily="18" charset="0"/>
                              </a:rPr>
                            </m:ctrlPr>
                          </m:funcPr>
                          <m:fName>
                            <m:r>
                              <m:rPr>
                                <m:sty m:val="p"/>
                              </m:rPr>
                              <a:rPr lang="en-GB" sz="2000">
                                <a:solidFill>
                                  <a:srgbClr val="FF0000"/>
                                </a:solidFill>
                                <a:latin typeface="Cambria Math" panose="02040503050406030204" pitchFamily="18" charset="0"/>
                              </a:rPr>
                              <m:t>ln</m:t>
                            </m:r>
                          </m:fName>
                          <m:e>
                            <m:r>
                              <a:rPr lang="en-GB" sz="2000" i="1">
                                <a:solidFill>
                                  <a:srgbClr val="FF0000"/>
                                </a:solidFill>
                                <a:latin typeface="Cambria Math" panose="02040503050406030204" pitchFamily="18" charset="0"/>
                              </a:rPr>
                              <m:t>|</m:t>
                            </m:r>
                            <m:sSup>
                              <m:sSupPr>
                                <m:ctrlPr>
                                  <a:rPr lang="en-GB" sz="2000" i="1">
                                    <a:solidFill>
                                      <a:srgbClr val="FF0000"/>
                                    </a:solidFill>
                                    <a:latin typeface="Cambria Math" panose="02040503050406030204" pitchFamily="18" charset="0"/>
                                  </a:rPr>
                                </m:ctrlPr>
                              </m:sSupPr>
                              <m:e>
                                <m:r>
                                  <a:rPr lang="en-GB" sz="2000" i="1">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3</m:t>
                                </m:r>
                              </m:sup>
                            </m:sSup>
                            <m:r>
                              <a:rPr lang="en-GB" sz="2000" i="1">
                                <a:solidFill>
                                  <a:srgbClr val="FF0000"/>
                                </a:solidFill>
                                <a:latin typeface="Cambria Math" panose="02040503050406030204" pitchFamily="18" charset="0"/>
                              </a:rPr>
                              <m:t>−3|</m:t>
                            </m:r>
                          </m:e>
                        </m:func>
                        <m:r>
                          <a:rPr lang="en-GB" sz="2000" i="1">
                            <a:solidFill>
                              <a:srgbClr val="FF0000"/>
                            </a:solidFill>
                            <a:latin typeface="Cambria Math" panose="02040503050406030204" pitchFamily="18" charset="0"/>
                          </a:rPr>
                          <m:t>+</m:t>
                        </m:r>
                        <m:r>
                          <a:rPr lang="en-GB" sz="2000" i="1">
                            <a:solidFill>
                              <a:srgbClr val="FF0000"/>
                            </a:solidFill>
                            <a:latin typeface="Cambria Math" panose="02040503050406030204" pitchFamily="18" charset="0"/>
                          </a:rPr>
                          <m:t>𝐶</m:t>
                        </m:r>
                      </m:e>
                    </m:nary>
                  </m:oMath>
                </a14:m>
                <a:endParaRPr lang="en-GB" sz="2000" dirty="0"/>
              </a:p>
              <a:p>
                <a:pPr>
                  <a:defRPr/>
                </a:pPr>
                <a:endParaRPr lang="en-GB" sz="2000" dirty="0"/>
              </a:p>
              <a:p>
                <a:pPr>
                  <a:defRPr/>
                </a:pPr>
                <a:endParaRPr lang="en-GB" sz="2000" dirty="0"/>
              </a:p>
              <a:p>
                <a:pPr>
                  <a:defRPr/>
                </a:pPr>
                <a:endParaRPr lang="en-GB" sz="2000" dirty="0"/>
              </a:p>
              <a:p>
                <a:pPr>
                  <a:defRPr/>
                </a:pPr>
                <a:endParaRPr lang="en-GB" sz="2000" dirty="0"/>
              </a:p>
            </p:txBody>
          </p:sp>
        </mc:Choice>
        <mc:Fallback xmlns="">
          <p:sp>
            <p:nvSpPr>
              <p:cNvPr id="4" name="Rectangle 3">
                <a:extLst>
                  <a:ext uri="{FF2B5EF4-FFF2-40B4-BE49-F238E27FC236}">
                    <a16:creationId xmlns:a16="http://schemas.microsoft.com/office/drawing/2014/main" id="{1CDC8F82-B618-4432-98B8-599886B2ED7D}"/>
                  </a:ext>
                </a:extLst>
              </p:cNvPr>
              <p:cNvSpPr>
                <a:spLocks noRot="1" noChangeAspect="1" noMove="1" noResize="1" noEditPoints="1" noAdjustHandles="1" noChangeArrowheads="1" noChangeShapeType="1" noTextEdit="1"/>
              </p:cNvSpPr>
              <p:nvPr/>
            </p:nvSpPr>
            <p:spPr>
              <a:xfrm>
                <a:off x="160980" y="0"/>
                <a:ext cx="7792173" cy="7750904"/>
              </a:xfrm>
              <a:prstGeom prst="rect">
                <a:avLst/>
              </a:prstGeom>
              <a:blipFill>
                <a:blip r:embed="rId4"/>
                <a:stretch>
                  <a:fillRect l="-2815" t="-739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BE6BFFA8-5ADB-4A95-82D0-0D5929A16931}"/>
                  </a:ext>
                </a:extLst>
              </p:cNvPr>
              <p:cNvSpPr/>
              <p:nvPr/>
            </p:nvSpPr>
            <p:spPr>
              <a:xfrm>
                <a:off x="4242391" y="5131723"/>
                <a:ext cx="4572000" cy="762516"/>
              </a:xfrm>
              <a:prstGeom prst="rect">
                <a:avLst/>
              </a:prstGeom>
            </p:spPr>
            <p:txBody>
              <a:bodyPr>
                <a:spAutoFit/>
              </a:bodyPr>
              <a:lstStyle/>
              <a:p>
                <a:pPr>
                  <a:defRPr/>
                </a:pPr>
                <a:r>
                  <a:rPr lang="en-GB" dirty="0">
                    <a:solidFill>
                      <a:srgbClr val="007FFF"/>
                    </a:solidFill>
                  </a:rPr>
                  <a:t>10. </a:t>
                </a:r>
                <a14:m>
                  <m:oMath xmlns:m="http://schemas.openxmlformats.org/officeDocument/2006/math">
                    <m:nary>
                      <m:naryPr>
                        <m:subHide m:val="on"/>
                        <m:supHide m:val="on"/>
                        <m:ctrlPr>
                          <a:rPr lang="en-GB" i="1">
                            <a:latin typeface="Cambria Math" panose="02040503050406030204" pitchFamily="18" charset="0"/>
                          </a:rPr>
                        </m:ctrlPr>
                      </m:naryPr>
                      <m:sub/>
                      <m:sup/>
                      <m:e>
                        <m:f>
                          <m:fPr>
                            <m:ctrlPr>
                              <a:rPr lang="en-GB" i="1">
                                <a:latin typeface="Cambria Math" panose="02040503050406030204" pitchFamily="18" charset="0"/>
                              </a:rPr>
                            </m:ctrlPr>
                          </m:fPr>
                          <m:num>
                            <m:r>
                              <a:rPr lang="en-GB" i="1">
                                <a:latin typeface="Cambria Math" panose="02040503050406030204" pitchFamily="18" charset="0"/>
                              </a:rPr>
                              <m:t>2</m:t>
                            </m:r>
                            <m:r>
                              <a:rPr lang="en-GB" i="1">
                                <a:latin typeface="Cambria Math" panose="02040503050406030204" pitchFamily="18" charset="0"/>
                              </a:rPr>
                              <m:t>𝑥</m:t>
                            </m:r>
                            <m:r>
                              <a:rPr lang="en-GB" i="1">
                                <a:latin typeface="Cambria Math" panose="02040503050406030204" pitchFamily="18" charset="0"/>
                              </a:rPr>
                              <m:t>−3</m:t>
                            </m:r>
                          </m:num>
                          <m:den>
                            <m:sSup>
                              <m:sSupPr>
                                <m:ctrlPr>
                                  <a:rPr lang="en-GB" i="1">
                                    <a:latin typeface="Cambria Math" panose="02040503050406030204" pitchFamily="18" charset="0"/>
                                  </a:rPr>
                                </m:ctrlPr>
                              </m:sSupPr>
                              <m:e>
                                <m:r>
                                  <a:rPr lang="en-GB" i="1">
                                    <a:latin typeface="Cambria Math" panose="02040503050406030204" pitchFamily="18" charset="0"/>
                                  </a:rPr>
                                  <m:t>𝑥</m:t>
                                </m:r>
                              </m:e>
                              <m:sup>
                                <m:r>
                                  <a:rPr lang="en-GB" i="1">
                                    <a:latin typeface="Cambria Math" panose="02040503050406030204" pitchFamily="18" charset="0"/>
                                  </a:rPr>
                                  <m:t>2</m:t>
                                </m:r>
                              </m:sup>
                            </m:sSup>
                            <m:r>
                              <a:rPr lang="en-GB" i="1">
                                <a:latin typeface="Cambria Math" panose="02040503050406030204" pitchFamily="18" charset="0"/>
                              </a:rPr>
                              <m:t>−3</m:t>
                            </m:r>
                            <m:r>
                              <a:rPr lang="en-GB" i="1">
                                <a:latin typeface="Cambria Math" panose="02040503050406030204" pitchFamily="18" charset="0"/>
                              </a:rPr>
                              <m:t>𝑥</m:t>
                            </m:r>
                            <m:r>
                              <a:rPr lang="en-GB" i="1">
                                <a:latin typeface="Cambria Math" panose="02040503050406030204" pitchFamily="18" charset="0"/>
                              </a:rPr>
                              <m:t>+2</m:t>
                            </m:r>
                          </m:den>
                        </m:f>
                        <m:r>
                          <a:rPr lang="en-GB" i="1">
                            <a:latin typeface="Cambria Math" panose="02040503050406030204" pitchFamily="18" charset="0"/>
                          </a:rPr>
                          <m:t>𝑑𝑥</m:t>
                        </m:r>
                        <m:r>
                          <a:rPr lang="en-GB" i="1">
                            <a:latin typeface="Cambria Math" panose="02040503050406030204" pitchFamily="18" charset="0"/>
                          </a:rPr>
                          <m:t> </m:t>
                        </m:r>
                      </m:e>
                    </m:nary>
                    <m:r>
                      <a:rPr lang="en-GB" b="0" i="1" smtClean="0">
                        <a:solidFill>
                          <a:srgbClr val="FF0000"/>
                        </a:solidFill>
                        <a:latin typeface="Cambria Math" panose="02040503050406030204" pitchFamily="18" charset="0"/>
                      </a:rPr>
                      <m:t>=</m:t>
                    </m:r>
                    <m:func>
                      <m:funcPr>
                        <m:ctrlPr>
                          <a:rPr lang="en-GB" b="0" i="1" smtClean="0">
                            <a:solidFill>
                              <a:srgbClr val="FF0000"/>
                            </a:solidFill>
                            <a:latin typeface="Cambria Math" panose="02040503050406030204" pitchFamily="18" charset="0"/>
                          </a:rPr>
                        </m:ctrlPr>
                      </m:funcPr>
                      <m:fName>
                        <m:r>
                          <m:rPr>
                            <m:sty m:val="p"/>
                          </m:rPr>
                          <a:rPr lang="en-GB" b="0" i="0" smtClean="0">
                            <a:solidFill>
                              <a:srgbClr val="FF0000"/>
                            </a:solidFill>
                            <a:latin typeface="Cambria Math" panose="02040503050406030204" pitchFamily="18" charset="0"/>
                          </a:rPr>
                          <m:t>ln</m:t>
                        </m:r>
                      </m:fName>
                      <m:e>
                        <m:d>
                          <m:dPr>
                            <m:begChr m:val="|"/>
                            <m:endChr m:val="|"/>
                            <m:ctrlPr>
                              <a:rPr lang="en-GB" b="0" i="1" smtClean="0">
                                <a:solidFill>
                                  <a:srgbClr val="FF0000"/>
                                </a:solidFill>
                                <a:latin typeface="Cambria Math" panose="02040503050406030204" pitchFamily="18" charset="0"/>
                              </a:rPr>
                            </m:ctrlPr>
                          </m:dPr>
                          <m:e>
                            <m:sSup>
                              <m:sSupPr>
                                <m:ctrlPr>
                                  <a:rPr lang="en-GB" b="0" i="1" smtClean="0">
                                    <a:solidFill>
                                      <a:srgbClr val="FF0000"/>
                                    </a:solidFill>
                                    <a:latin typeface="Cambria Math" panose="02040503050406030204" pitchFamily="18" charset="0"/>
                                  </a:rPr>
                                </m:ctrlPr>
                              </m:sSupPr>
                              <m:e>
                                <m:r>
                                  <a:rPr lang="en-GB" b="0" i="1" smtClean="0">
                                    <a:solidFill>
                                      <a:srgbClr val="FF0000"/>
                                    </a:solidFill>
                                    <a:latin typeface="Cambria Math" panose="02040503050406030204" pitchFamily="18" charset="0"/>
                                  </a:rPr>
                                  <m:t>𝑥</m:t>
                                </m:r>
                              </m:e>
                              <m:sup>
                                <m:r>
                                  <a:rPr lang="en-GB" b="0" i="1" smtClean="0">
                                    <a:solidFill>
                                      <a:srgbClr val="FF0000"/>
                                    </a:solidFill>
                                    <a:latin typeface="Cambria Math" panose="02040503050406030204" pitchFamily="18" charset="0"/>
                                  </a:rPr>
                                  <m:t>2</m:t>
                                </m:r>
                              </m:sup>
                            </m:sSup>
                            <m:r>
                              <a:rPr lang="en-GB" b="0" i="1" smtClean="0">
                                <a:solidFill>
                                  <a:srgbClr val="FF0000"/>
                                </a:solidFill>
                                <a:latin typeface="Cambria Math" panose="02040503050406030204" pitchFamily="18" charset="0"/>
                              </a:rPr>
                              <m:t>−3</m:t>
                            </m:r>
                            <m:r>
                              <a:rPr lang="en-GB" b="0" i="1" smtClean="0">
                                <a:solidFill>
                                  <a:srgbClr val="FF0000"/>
                                </a:solidFill>
                                <a:latin typeface="Cambria Math" panose="02040503050406030204" pitchFamily="18" charset="0"/>
                              </a:rPr>
                              <m:t>𝑥</m:t>
                            </m:r>
                            <m:r>
                              <a:rPr lang="en-GB" b="0" i="1" smtClean="0">
                                <a:solidFill>
                                  <a:srgbClr val="FF0000"/>
                                </a:solidFill>
                                <a:latin typeface="Cambria Math" panose="02040503050406030204" pitchFamily="18" charset="0"/>
                              </a:rPr>
                              <m:t>+2</m:t>
                            </m:r>
                          </m:e>
                        </m:d>
                        <m:r>
                          <a:rPr lang="en-GB" b="0" i="1" smtClean="0">
                            <a:solidFill>
                              <a:srgbClr val="FF0000"/>
                            </a:solidFill>
                            <a:latin typeface="Cambria Math" panose="02040503050406030204" pitchFamily="18" charset="0"/>
                          </a:rPr>
                          <m:t>+</m:t>
                        </m:r>
                        <m:r>
                          <a:rPr lang="en-GB" b="0" i="1" smtClean="0">
                            <a:solidFill>
                              <a:srgbClr val="FF0000"/>
                            </a:solidFill>
                            <a:latin typeface="Cambria Math" panose="02040503050406030204" pitchFamily="18" charset="0"/>
                          </a:rPr>
                          <m:t>𝐶</m:t>
                        </m:r>
                      </m:e>
                    </m:func>
                  </m:oMath>
                </a14:m>
                <a:endParaRPr lang="en-GB" dirty="0"/>
              </a:p>
              <a:p>
                <a:pPr>
                  <a:defRPr/>
                </a:pPr>
                <a:endParaRPr lang="en-GB" dirty="0"/>
              </a:p>
            </p:txBody>
          </p:sp>
        </mc:Choice>
        <mc:Fallback xmlns="">
          <p:sp>
            <p:nvSpPr>
              <p:cNvPr id="2" name="Rectangle 1">
                <a:extLst>
                  <a:ext uri="{FF2B5EF4-FFF2-40B4-BE49-F238E27FC236}">
                    <a16:creationId xmlns:a16="http://schemas.microsoft.com/office/drawing/2014/main" id="{BE6BFFA8-5ADB-4A95-82D0-0D5929A16931}"/>
                  </a:ext>
                </a:extLst>
              </p:cNvPr>
              <p:cNvSpPr>
                <a:spLocks noRot="1" noChangeAspect="1" noMove="1" noResize="1" noEditPoints="1" noAdjustHandles="1" noChangeArrowheads="1" noChangeShapeType="1" noTextEdit="1"/>
              </p:cNvSpPr>
              <p:nvPr/>
            </p:nvSpPr>
            <p:spPr>
              <a:xfrm>
                <a:off x="4242391" y="5131723"/>
                <a:ext cx="4572000" cy="762516"/>
              </a:xfrm>
              <a:prstGeom prst="rect">
                <a:avLst/>
              </a:prstGeom>
              <a:blipFill>
                <a:blip r:embed="rId5"/>
                <a:stretch>
                  <a:fillRect l="-1600" t="-64800" b="-65600"/>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1679776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7B4C90-B8AE-4951-AF5A-523D330814EB}"/>
              </a:ext>
            </a:extLst>
          </p:cNvPr>
          <p:cNvSpPr txBox="1"/>
          <p:nvPr/>
        </p:nvSpPr>
        <p:spPr>
          <a:xfrm>
            <a:off x="7231118" y="6488668"/>
            <a:ext cx="1912882" cy="369332"/>
          </a:xfrm>
          <a:prstGeom prst="rect">
            <a:avLst/>
          </a:prstGeom>
          <a:solidFill>
            <a:schemeClr val="tx1"/>
          </a:solidFill>
        </p:spPr>
        <p:txBody>
          <a:bodyPr wrap="square" rtlCol="0">
            <a:spAutoFit/>
          </a:bodyPr>
          <a:lstStyle/>
          <a:p>
            <a:r>
              <a:rPr lang="en-GB" dirty="0">
                <a:solidFill>
                  <a:schemeClr val="bg1"/>
                </a:solidFill>
              </a:rPr>
              <a:t>@</a:t>
            </a:r>
            <a:r>
              <a:rPr lang="en-GB" dirty="0" err="1">
                <a:solidFill>
                  <a:schemeClr val="bg1"/>
                </a:solidFill>
              </a:rPr>
              <a:t>DrChris_Baker</a:t>
            </a:r>
            <a:endParaRPr lang="en-GB" dirty="0">
              <a:solidFill>
                <a:schemeClr val="bg1"/>
              </a:solidFill>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464DF148-B1BD-40B1-9510-6708525A5713}"/>
                  </a:ext>
                </a:extLst>
              </p:cNvPr>
              <p:cNvSpPr/>
              <p:nvPr/>
            </p:nvSpPr>
            <p:spPr>
              <a:xfrm>
                <a:off x="145103" y="627321"/>
                <a:ext cx="7425278" cy="6408614"/>
              </a:xfrm>
              <a:prstGeom prst="rect">
                <a:avLst/>
              </a:prstGeom>
            </p:spPr>
            <p:txBody>
              <a:bodyPr wrap="square">
                <a:spAutoFit/>
              </a:bodyPr>
              <a:lstStyle/>
              <a:p>
                <a:pPr>
                  <a:defRPr/>
                </a:pPr>
                <a:r>
                  <a:rPr lang="en-GB" sz="2000" dirty="0">
                    <a:solidFill>
                      <a:srgbClr val="007FFF"/>
                    </a:solidFill>
                  </a:rPr>
                  <a:t>11.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m:t>
                            </m:r>
                            <m:r>
                              <a:rPr lang="en-GB" sz="2000" b="0" i="1" smtClean="0">
                                <a:latin typeface="Cambria Math" panose="02040503050406030204" pitchFamily="18" charset="0"/>
                              </a:rPr>
                              <m:t>𝑐</m:t>
                            </m:r>
                          </m:den>
                        </m:f>
                        <m:r>
                          <a:rPr lang="en-GB" sz="2000" b="0" i="1" smtClean="0">
                            <a:latin typeface="Cambria Math" panose="02040503050406030204" pitchFamily="18" charset="0"/>
                          </a:rPr>
                          <m:t>𝑑𝑥</m:t>
                        </m:r>
                        <m:r>
                          <a:rPr lang="en-GB" sz="2000" i="1">
                            <a:solidFill>
                              <a:srgbClr val="FF0000"/>
                            </a:solidFill>
                            <a:latin typeface="Cambria Math" panose="02040503050406030204" pitchFamily="18" charset="0"/>
                          </a:rPr>
                          <m:t>=</m:t>
                        </m:r>
                        <m:func>
                          <m:funcPr>
                            <m:ctrlPr>
                              <a:rPr lang="en-GB" sz="2000" i="1">
                                <a:solidFill>
                                  <a:srgbClr val="FF0000"/>
                                </a:solidFill>
                                <a:latin typeface="Cambria Math" panose="02040503050406030204" pitchFamily="18" charset="0"/>
                              </a:rPr>
                            </m:ctrlPr>
                          </m:funcPr>
                          <m:fName>
                            <m:r>
                              <m:rPr>
                                <m:sty m:val="p"/>
                              </m:rPr>
                              <a:rPr lang="en-GB" sz="2000">
                                <a:solidFill>
                                  <a:srgbClr val="FF0000"/>
                                </a:solidFill>
                                <a:latin typeface="Cambria Math" panose="02040503050406030204" pitchFamily="18" charset="0"/>
                              </a:rPr>
                              <m:t>ln</m:t>
                            </m:r>
                          </m:fName>
                          <m:e>
                            <m:d>
                              <m:dPr>
                                <m:begChr m:val="|"/>
                                <m:endChr m:val="|"/>
                                <m:ctrlPr>
                                  <a:rPr lang="en-GB" sz="2000" i="1">
                                    <a:solidFill>
                                      <a:srgbClr val="FF0000"/>
                                    </a:solidFill>
                                    <a:latin typeface="Cambria Math" panose="02040503050406030204" pitchFamily="18" charset="0"/>
                                  </a:rPr>
                                </m:ctrlPr>
                              </m:dPr>
                              <m:e>
                                <m:sSup>
                                  <m:sSupPr>
                                    <m:ctrlPr>
                                      <a:rPr lang="en-GB" sz="2000" i="1">
                                        <a:solidFill>
                                          <a:srgbClr val="FF0000"/>
                                        </a:solidFill>
                                        <a:latin typeface="Cambria Math" panose="02040503050406030204" pitchFamily="18" charset="0"/>
                                      </a:rPr>
                                    </m:ctrlPr>
                                  </m:sSupPr>
                                  <m:e>
                                    <m:r>
                                      <a:rPr lang="en-GB" sz="2000" i="1">
                                        <a:solidFill>
                                          <a:srgbClr val="FF0000"/>
                                        </a:solidFill>
                                        <a:latin typeface="Cambria Math" panose="02040503050406030204" pitchFamily="18" charset="0"/>
                                      </a:rPr>
                                      <m:t>𝑥</m:t>
                                    </m:r>
                                  </m:e>
                                  <m:sup>
                                    <m:r>
                                      <a:rPr lang="en-GB" sz="2000" i="1">
                                        <a:solidFill>
                                          <a:srgbClr val="FF0000"/>
                                        </a:solidFill>
                                        <a:latin typeface="Cambria Math" panose="02040503050406030204" pitchFamily="18" charset="0"/>
                                      </a:rPr>
                                      <m:t>2</m:t>
                                    </m:r>
                                  </m:sup>
                                </m:sSup>
                                <m:r>
                                  <a:rPr lang="en-GB" sz="2000" i="1">
                                    <a:solidFill>
                                      <a:srgbClr val="FF0000"/>
                                    </a:solidFill>
                                    <a:latin typeface="Cambria Math" panose="02040503050406030204" pitchFamily="18" charset="0"/>
                                  </a:rPr>
                                  <m:t>−3</m:t>
                                </m:r>
                                <m:r>
                                  <a:rPr lang="en-GB" sz="2000" i="1">
                                    <a:solidFill>
                                      <a:srgbClr val="FF0000"/>
                                    </a:solidFill>
                                    <a:latin typeface="Cambria Math" panose="02040503050406030204" pitchFamily="18" charset="0"/>
                                  </a:rPr>
                                  <m:t>𝑥</m:t>
                                </m:r>
                                <m:r>
                                  <a:rPr lang="en-GB" sz="2000" i="1">
                                    <a:solidFill>
                                      <a:srgbClr val="FF0000"/>
                                    </a:solidFill>
                                    <a:latin typeface="Cambria Math" panose="02040503050406030204" pitchFamily="18" charset="0"/>
                                  </a:rPr>
                                  <m:t>+2</m:t>
                                </m:r>
                              </m:e>
                            </m:d>
                          </m:e>
                        </m:func>
                        <m:r>
                          <a:rPr lang="en-GB" sz="2000" i="1">
                            <a:solidFill>
                              <a:srgbClr val="FF0000"/>
                            </a:solidFill>
                            <a:latin typeface="Cambria Math" panose="02040503050406030204" pitchFamily="18" charset="0"/>
                          </a:rPr>
                          <m:t>+</m:t>
                        </m:r>
                        <m:r>
                          <a:rPr lang="en-GB" sz="2000" i="1">
                            <a:solidFill>
                              <a:srgbClr val="FF0000"/>
                            </a:solidFill>
                            <a:latin typeface="Cambria Math" panose="02040503050406030204" pitchFamily="18" charset="0"/>
                          </a:rPr>
                          <m:t>𝐶</m:t>
                        </m:r>
                      </m:e>
                    </m:nary>
                  </m:oMath>
                </a14:m>
                <a:endParaRPr lang="en-GB" sz="20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000" dirty="0">
                  <a:solidFill>
                    <a:srgbClr val="007FFF"/>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u="none" strike="noStrike" kern="1200" cap="none" spc="0" normalizeH="0" baseline="0" noProof="0" dirty="0">
                    <a:ln>
                      <a:noFill/>
                    </a:ln>
                    <a:solidFill>
                      <a:srgbClr val="007FFF"/>
                    </a:solidFill>
                    <a:effectLst/>
                    <a:uLnTx/>
                    <a:uFillTx/>
                    <a:ea typeface="+mn-ea"/>
                    <a:cs typeface="+mn-cs"/>
                  </a:rPr>
                  <a:t>12.  </a:t>
                </a:r>
                <a14:m>
                  <m:oMath xmlns:m="http://schemas.openxmlformats.org/officeDocument/2006/math">
                    <m:nary>
                      <m:naryPr>
                        <m:subHide m:val="on"/>
                        <m:supHide m:val="on"/>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naryPr>
                      <m:sub/>
                      <m:sup/>
                      <m:e>
                        <m:f>
                          <m:f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fPr>
                          <m:num>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−1.5</m:t>
                            </m:r>
                          </m:num>
                          <m:den>
                            <m:sSup>
                              <m:sSupPr>
                                <m:ctrlP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sSupPr>
                              <m:e>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e>
                              <m: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2</m:t>
                                </m:r>
                              </m:sup>
                            </m:sSup>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−3</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𝑥</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m:t>
                            </m:r>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𝑐</m:t>
                            </m:r>
                          </m:den>
                        </m:f>
                        <m:r>
                          <a:rPr kumimoji="0" lang="en-GB" sz="20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𝑑𝑥</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m:t>
                        </m:r>
                        <m:f>
                          <m:f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fPr>
                          <m:num>
                            <m: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1</m:t>
                            </m:r>
                          </m:num>
                          <m:den>
                            <m: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2</m:t>
                            </m:r>
                          </m:den>
                        </m:f>
                        <m:func>
                          <m:func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funcPr>
                          <m:fName>
                            <m:r>
                              <m:rPr>
                                <m:sty m:val="p"/>
                              </m:rPr>
                              <a:rPr kumimoji="0" lang="en-GB" sz="2000" b="0" i="0"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ln</m:t>
                            </m:r>
                          </m:fName>
                          <m:e>
                            <m:d>
                              <m:dPr>
                                <m:begChr m:val="|"/>
                                <m:endChr m:val="|"/>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dPr>
                              <m:e>
                                <m:sSup>
                                  <m:sSupPr>
                                    <m:ctrlP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ctrlPr>
                                  </m:sSupPr>
                                  <m:e>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𝑥</m:t>
                                    </m:r>
                                  </m:e>
                                  <m:sup>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2</m:t>
                                    </m:r>
                                  </m:sup>
                                </m:sSup>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−3</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𝑥</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𝑐</m:t>
                                </m:r>
                              </m:e>
                            </m:d>
                          </m:e>
                        </m:func>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m:t>
                        </m:r>
                        <m:r>
                          <a:rPr kumimoji="0" lang="en-GB" sz="2000" b="0" i="1" u="none" strike="noStrike" kern="1200" cap="none" spc="0" normalizeH="0" baseline="0" noProof="0" smtClean="0">
                            <a:ln>
                              <a:noFill/>
                            </a:ln>
                            <a:solidFill>
                              <a:srgbClr val="FF0000"/>
                            </a:solidFill>
                            <a:effectLst/>
                            <a:uLnTx/>
                            <a:uFillTx/>
                            <a:latin typeface="Cambria Math" panose="02040503050406030204" pitchFamily="18" charset="0"/>
                            <a:ea typeface="+mn-ea"/>
                            <a:cs typeface="+mn-cs"/>
                          </a:rPr>
                          <m:t>𝐶</m:t>
                        </m:r>
                      </m:e>
                    </m:nary>
                  </m:oMath>
                </a14:m>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lvl="0">
                  <a:defRPr/>
                </a:pPr>
                <a:r>
                  <a:rPr lang="en-GB" sz="2000" dirty="0">
                    <a:solidFill>
                      <a:srgbClr val="007FFF"/>
                    </a:solidFill>
                  </a:rPr>
                  <a:t>13.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d>
                          <m:dPr>
                            <m:ctrlPr>
                              <a:rPr lang="en-GB" sz="2000" b="0" i="1" smtClean="0">
                                <a:latin typeface="Cambria Math" panose="02040503050406030204" pitchFamily="18" charset="0"/>
                              </a:rPr>
                            </m:ctrlPr>
                          </m:dPr>
                          <m:e>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e>
                        </m:d>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𝑒</m:t>
                            </m:r>
                          </m:e>
                          <m:sup>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+2</m:t>
                            </m:r>
                          </m:sup>
                        </m:sSup>
                        <m:r>
                          <a:rPr lang="en-GB" sz="2000" b="0" i="1" smtClean="0">
                            <a:latin typeface="Cambria Math" panose="02040503050406030204" pitchFamily="18" charset="0"/>
                          </a:rPr>
                          <m:t>𝑑𝑥</m:t>
                        </m:r>
                      </m:e>
                    </m:nary>
                    <m:r>
                      <a:rPr lang="en-GB" sz="2000" b="0" i="1" smtClean="0">
                        <a:solidFill>
                          <a:srgbClr val="FF0000"/>
                        </a:solidFill>
                        <a:latin typeface="Cambria Math" panose="02040503050406030204" pitchFamily="18" charset="0"/>
                      </a:rPr>
                      <m:t>=</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𝑒</m:t>
                        </m:r>
                      </m:e>
                      <m:sup>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−3</m:t>
                        </m:r>
                        <m:r>
                          <a:rPr lang="en-GB" sz="2000" b="0" i="1" smtClean="0">
                            <a:solidFill>
                              <a:srgbClr val="FF0000"/>
                            </a:solidFill>
                            <a:latin typeface="Cambria Math" panose="02040503050406030204" pitchFamily="18" charset="0"/>
                          </a:rPr>
                          <m:t>𝑥</m:t>
                        </m:r>
                        <m:r>
                          <a:rPr lang="en-GB" sz="2000" b="0" i="1" smtClean="0">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oMath>
                </a14:m>
                <a:endParaRPr kumimoji="0" lang="en-GB" sz="20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lvl="0">
                  <a:defRPr/>
                </a:pPr>
                <a:endParaRPr kumimoji="0" lang="en-GB" sz="20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a:defRPr/>
                </a:pPr>
                <a:r>
                  <a:rPr lang="en-GB" sz="2000" dirty="0">
                    <a:solidFill>
                      <a:srgbClr val="007FFF"/>
                    </a:solidFill>
                  </a:rPr>
                  <a:t>14. </a:t>
                </a:r>
                <a14:m>
                  <m:oMath xmlns:m="http://schemas.openxmlformats.org/officeDocument/2006/math">
                    <m:r>
                      <a:rPr lang="en-GB" sz="2000" b="0" i="0" smtClean="0">
                        <a:latin typeface="Cambria Math" panose="02040503050406030204" pitchFamily="18" charset="0"/>
                      </a:rPr>
                      <m:t> </m:t>
                    </m:r>
                    <m:r>
                      <a:rPr lang="en-GB" sz="2000" b="0" i="1" smtClean="0">
                        <a:latin typeface="Cambria Math" panose="02040503050406030204" pitchFamily="18" charset="0"/>
                      </a:rPr>
                      <m:t>∫</m:t>
                    </m:r>
                    <m:d>
                      <m:dPr>
                        <m:ctrlPr>
                          <a:rPr lang="en-GB" sz="2000" b="0" i="1" smtClean="0">
                            <a:latin typeface="Cambria Math" panose="02040503050406030204" pitchFamily="18" charset="0"/>
                          </a:rPr>
                        </m:ctrlPr>
                      </m:dPr>
                      <m:e>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e>
                    </m:d>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sin</m:t>
                        </m:r>
                      </m:fName>
                      <m:e>
                        <m:d>
                          <m:dPr>
                            <m:ctrlPr>
                              <a:rPr lang="en-GB" sz="2000" b="0" i="1" smtClean="0">
                                <a:latin typeface="Cambria Math" panose="02040503050406030204" pitchFamily="18" charset="0"/>
                              </a:rPr>
                            </m:ctrlPr>
                          </m:dPr>
                          <m:e>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+2</m:t>
                            </m:r>
                          </m:e>
                        </m:d>
                      </m:e>
                    </m:func>
                    <m:r>
                      <a:rPr lang="en-GB" sz="2000" b="0" i="1" smtClean="0">
                        <a:latin typeface="Cambria Math" panose="02040503050406030204" pitchFamily="18" charset="0"/>
                      </a:rPr>
                      <m:t>𝑑𝑥</m:t>
                    </m:r>
                    <m:r>
                      <a:rPr lang="en-GB" sz="2000" b="0" i="1" smtClean="0">
                        <a:solidFill>
                          <a:srgbClr val="FF0000"/>
                        </a:solidFill>
                        <a:latin typeface="Cambria Math" panose="02040503050406030204" pitchFamily="18" charset="0"/>
                      </a:rPr>
                      <m:t>=−</m:t>
                    </m:r>
                    <m:func>
                      <m:funcPr>
                        <m:ctrlPr>
                          <a:rPr lang="en-GB" sz="2000" b="0" i="1" smtClean="0">
                            <a:solidFill>
                              <a:srgbClr val="FF0000"/>
                            </a:solidFill>
                            <a:latin typeface="Cambria Math" panose="02040503050406030204" pitchFamily="18" charset="0"/>
                          </a:rPr>
                        </m:ctrlPr>
                      </m:funcPr>
                      <m:fName>
                        <m:r>
                          <m:rPr>
                            <m:sty m:val="p"/>
                          </m:rPr>
                          <a:rPr lang="en-GB" sz="2000" b="0" i="0" smtClean="0">
                            <a:solidFill>
                              <a:srgbClr val="FF0000"/>
                            </a:solidFill>
                            <a:latin typeface="Cambria Math" panose="02040503050406030204" pitchFamily="18" charset="0"/>
                          </a:rPr>
                          <m:t>cos</m:t>
                        </m:r>
                      </m:fName>
                      <m:e>
                        <m:d>
                          <m:dPr>
                            <m:ctrlPr>
                              <a:rPr lang="en-GB" sz="2000" b="0" i="1" smtClean="0">
                                <a:solidFill>
                                  <a:srgbClr val="FF0000"/>
                                </a:solidFill>
                                <a:latin typeface="Cambria Math" panose="02040503050406030204" pitchFamily="18" charset="0"/>
                              </a:rPr>
                            </m:ctrlPr>
                          </m:dPr>
                          <m:e>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−3</m:t>
                            </m:r>
                            <m:r>
                              <a:rPr lang="en-GB" sz="2000" b="0" i="1" smtClean="0">
                                <a:solidFill>
                                  <a:srgbClr val="FF0000"/>
                                </a:solidFill>
                                <a:latin typeface="Cambria Math" panose="02040503050406030204" pitchFamily="18" charset="0"/>
                              </a:rPr>
                              <m:t>𝑥</m:t>
                            </m:r>
                            <m:r>
                              <a:rPr lang="en-GB" sz="2000" b="0" i="1" smtClean="0">
                                <a:solidFill>
                                  <a:srgbClr val="FF0000"/>
                                </a:solidFill>
                                <a:latin typeface="Cambria Math" panose="02040503050406030204" pitchFamily="18" charset="0"/>
                              </a:rPr>
                              <m:t>+2</m:t>
                            </m:r>
                          </m:e>
                        </m:d>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e>
                    </m:func>
                  </m:oMath>
                </a14:m>
                <a:endParaRPr lang="en-GB" sz="2000" b="0" dirty="0"/>
              </a:p>
              <a:p>
                <a:pPr>
                  <a:defRPr/>
                </a:pPr>
                <a:endParaRPr lang="en-GB" sz="2000" dirty="0">
                  <a:solidFill>
                    <a:srgbClr val="007FFF"/>
                  </a:solidFill>
                </a:endParaRPr>
              </a:p>
              <a:p>
                <a:pPr>
                  <a:defRPr/>
                </a:pPr>
                <a:r>
                  <a:rPr lang="en-GB" sz="2000" dirty="0">
                    <a:solidFill>
                      <a:srgbClr val="007FFF"/>
                    </a:solidFill>
                  </a:rPr>
                  <a:t>15.</a:t>
                </a:r>
                <a14:m>
                  <m:oMath xmlns:m="http://schemas.openxmlformats.org/officeDocument/2006/math">
                    <m:nary>
                      <m:naryPr>
                        <m:subHide m:val="on"/>
                        <m:supHide m:val="on"/>
                        <m:ctrlPr>
                          <a:rPr lang="en-GB" sz="2000" i="1">
                            <a:latin typeface="Cambria Math" panose="02040503050406030204" pitchFamily="18" charset="0"/>
                          </a:rPr>
                        </m:ctrlPr>
                      </m:naryPr>
                      <m:sub/>
                      <m:sup/>
                      <m:e>
                        <m:f>
                          <m:fPr>
                            <m:ctrlPr>
                              <a:rPr lang="en-GB" sz="2000" i="1">
                                <a:latin typeface="Cambria Math" panose="02040503050406030204" pitchFamily="18" charset="0"/>
                              </a:rPr>
                            </m:ctrlPr>
                          </m:fPr>
                          <m:num>
                            <m:r>
                              <a:rPr lang="en-GB" sz="2000" b="0" i="1" smtClean="0">
                                <a:latin typeface="Cambria Math" panose="02040503050406030204" pitchFamily="18" charset="0"/>
                              </a:rPr>
                              <m:t>3</m:t>
                            </m:r>
                            <m:sSup>
                              <m:sSupPr>
                                <m:ctrlPr>
                                  <a:rPr lang="en-GB" sz="2000" i="1">
                                    <a:latin typeface="Cambria Math" panose="02040503050406030204" pitchFamily="18" charset="0"/>
                                  </a:rPr>
                                </m:ctrlPr>
                              </m:sSupPr>
                              <m:e>
                                <m:r>
                                  <a:rPr lang="en-GB" sz="2000" i="1">
                                    <a:latin typeface="Cambria Math" panose="02040503050406030204" pitchFamily="18" charset="0"/>
                                  </a:rPr>
                                  <m:t>𝑥</m:t>
                                </m:r>
                              </m:e>
                              <m:sup>
                                <m:r>
                                  <a:rPr lang="en-GB" sz="2000" i="1">
                                    <a:latin typeface="Cambria Math" panose="02040503050406030204" pitchFamily="18" charset="0"/>
                                  </a:rPr>
                                  <m:t>2</m:t>
                                </m:r>
                              </m:sup>
                            </m:sSup>
                            <m:r>
                              <a:rPr lang="en-GB" sz="2000" b="0" i="1" smtClean="0">
                                <a:latin typeface="Cambria Math" panose="02040503050406030204" pitchFamily="18" charset="0"/>
                              </a:rPr>
                              <m:t>−4</m:t>
                            </m:r>
                            <m:r>
                              <a:rPr lang="en-GB" sz="2000" i="1">
                                <a:latin typeface="Cambria Math" panose="02040503050406030204" pitchFamily="18" charset="0"/>
                              </a:rPr>
                              <m:t>𝑥</m:t>
                            </m:r>
                            <m:r>
                              <a:rPr lang="en-GB" sz="2000" i="1">
                                <a:latin typeface="Cambria Math" panose="02040503050406030204" pitchFamily="18" charset="0"/>
                              </a:rPr>
                              <m:t>+4</m:t>
                            </m:r>
                          </m:num>
                          <m:den>
                            <m:r>
                              <a:rPr lang="en-GB" sz="2000" i="1">
                                <a:latin typeface="Cambria Math" panose="02040503050406030204" pitchFamily="18" charset="0"/>
                              </a:rPr>
                              <m:t>(</m:t>
                            </m:r>
                            <m:sSup>
                              <m:sSupPr>
                                <m:ctrlPr>
                                  <a:rPr lang="en-GB" sz="2000" i="1">
                                    <a:latin typeface="Cambria Math" panose="02040503050406030204" pitchFamily="18" charset="0"/>
                                  </a:rPr>
                                </m:ctrlPr>
                              </m:sSupPr>
                              <m:e>
                                <m:r>
                                  <a:rPr lang="en-GB" sz="2000" i="1">
                                    <a:latin typeface="Cambria Math" panose="02040503050406030204" pitchFamily="18" charset="0"/>
                                  </a:rPr>
                                  <m:t>𝑥</m:t>
                                </m:r>
                              </m:e>
                              <m:sup>
                                <m:r>
                                  <a:rPr lang="en-GB" sz="2000" i="1">
                                    <a:latin typeface="Cambria Math" panose="02040503050406030204" pitchFamily="18" charset="0"/>
                                  </a:rPr>
                                  <m:t>3</m:t>
                                </m:r>
                              </m:sup>
                            </m:sSup>
                            <m:r>
                              <a:rPr lang="en-GB" sz="2000" i="1">
                                <a:latin typeface="Cambria Math" panose="02040503050406030204" pitchFamily="18" charset="0"/>
                              </a:rPr>
                              <m:t>−2</m:t>
                            </m:r>
                            <m:sSup>
                              <m:sSupPr>
                                <m:ctrlPr>
                                  <a:rPr lang="en-GB" sz="2000" i="1">
                                    <a:latin typeface="Cambria Math" panose="02040503050406030204" pitchFamily="18" charset="0"/>
                                  </a:rPr>
                                </m:ctrlPr>
                              </m:sSupPr>
                              <m:e>
                                <m:r>
                                  <a:rPr lang="en-GB" sz="2000" i="1">
                                    <a:latin typeface="Cambria Math" panose="02040503050406030204" pitchFamily="18" charset="0"/>
                                  </a:rPr>
                                  <m:t>𝑥</m:t>
                                </m:r>
                              </m:e>
                              <m:sup>
                                <m:r>
                                  <a:rPr lang="en-GB" sz="2000" i="1">
                                    <a:latin typeface="Cambria Math" panose="02040503050406030204" pitchFamily="18" charset="0"/>
                                  </a:rPr>
                                  <m:t>2</m:t>
                                </m:r>
                              </m:sup>
                            </m:sSup>
                            <m:r>
                              <a:rPr lang="en-GB" sz="2000" i="1">
                                <a:latin typeface="Cambria Math" panose="02040503050406030204" pitchFamily="18" charset="0"/>
                              </a:rPr>
                              <m:t>+3</m:t>
                            </m:r>
                            <m:r>
                              <a:rPr lang="en-GB" sz="2000" i="1">
                                <a:latin typeface="Cambria Math" panose="02040503050406030204" pitchFamily="18" charset="0"/>
                              </a:rPr>
                              <m:t>𝑥</m:t>
                            </m:r>
                            <m:r>
                              <a:rPr lang="en-GB" sz="2000" i="1">
                                <a:latin typeface="Cambria Math" panose="02040503050406030204" pitchFamily="18" charset="0"/>
                              </a:rPr>
                              <m:t>−2)</m:t>
                            </m:r>
                          </m:den>
                        </m:f>
                        <m:r>
                          <a:rPr lang="en-GB" sz="2000" i="1">
                            <a:latin typeface="Cambria Math" panose="02040503050406030204" pitchFamily="18" charset="0"/>
                          </a:rPr>
                          <m:t>𝑑𝑥</m:t>
                        </m:r>
                      </m:e>
                    </m:nary>
                    <m:func>
                      <m:funcPr>
                        <m:ctrlPr>
                          <a:rPr lang="en-GB" sz="2000" i="1">
                            <a:solidFill>
                              <a:srgbClr val="FF0000"/>
                            </a:solidFill>
                            <a:latin typeface="Cambria Math" panose="02040503050406030204" pitchFamily="18" charset="0"/>
                          </a:rPr>
                        </m:ctrlPr>
                      </m:funcPr>
                      <m:fName>
                        <m:r>
                          <a:rPr lang="en-GB" sz="2000" b="0" i="1" smtClean="0">
                            <a:solidFill>
                              <a:srgbClr val="FF0000"/>
                            </a:solidFill>
                            <a:latin typeface="Cambria Math" panose="02040503050406030204" pitchFamily="18" charset="0"/>
                          </a:rPr>
                          <m:t>=</m:t>
                        </m:r>
                        <m:r>
                          <m:rPr>
                            <m:sty m:val="p"/>
                          </m:rPr>
                          <a:rPr lang="en-GB" sz="2000">
                            <a:solidFill>
                              <a:srgbClr val="FF0000"/>
                            </a:solidFill>
                            <a:latin typeface="Cambria Math" panose="02040503050406030204" pitchFamily="18" charset="0"/>
                          </a:rPr>
                          <m:t>ln</m:t>
                        </m:r>
                      </m:fName>
                      <m:e>
                        <m:d>
                          <m:dPr>
                            <m:begChr m:val="|"/>
                            <m:endChr m:val="|"/>
                            <m:ctrlPr>
                              <a:rPr lang="en-GB" sz="2000" i="1">
                                <a:solidFill>
                                  <a:srgbClr val="FF0000"/>
                                </a:solidFill>
                                <a:latin typeface="Cambria Math" panose="02040503050406030204" pitchFamily="18" charset="0"/>
                              </a:rPr>
                            </m:ctrlPr>
                          </m:dPr>
                          <m:e>
                            <m:sSup>
                              <m:sSupPr>
                                <m:ctrlPr>
                                  <a:rPr lang="en-GB" sz="2000" i="1">
                                    <a:solidFill>
                                      <a:srgbClr val="FF0000"/>
                                    </a:solidFill>
                                    <a:latin typeface="Cambria Math" panose="02040503050406030204" pitchFamily="18" charset="0"/>
                                  </a:rPr>
                                </m:ctrlPr>
                              </m:sSupPr>
                              <m:e>
                                <m:r>
                                  <a:rPr lang="en-GB" sz="2000" i="1">
                                    <a:solidFill>
                                      <a:srgbClr val="FF0000"/>
                                    </a:solidFill>
                                    <a:latin typeface="Cambria Math" panose="02040503050406030204" pitchFamily="18" charset="0"/>
                                  </a:rPr>
                                  <m:t>𝑥</m:t>
                                </m:r>
                              </m:e>
                              <m:sup>
                                <m:r>
                                  <a:rPr lang="en-GB" sz="2000" i="1">
                                    <a:solidFill>
                                      <a:srgbClr val="FF0000"/>
                                    </a:solidFill>
                                    <a:latin typeface="Cambria Math" panose="02040503050406030204" pitchFamily="18" charset="0"/>
                                  </a:rPr>
                                  <m:t>3</m:t>
                                </m:r>
                              </m:sup>
                            </m:sSup>
                            <m:r>
                              <a:rPr lang="en-GB" sz="2000" i="1">
                                <a:solidFill>
                                  <a:srgbClr val="FF0000"/>
                                </a:solidFill>
                                <a:latin typeface="Cambria Math" panose="02040503050406030204" pitchFamily="18" charset="0"/>
                              </a:rPr>
                              <m:t>−2</m:t>
                            </m:r>
                            <m:sSup>
                              <m:sSupPr>
                                <m:ctrlPr>
                                  <a:rPr lang="en-GB" sz="2000" i="1">
                                    <a:solidFill>
                                      <a:srgbClr val="FF0000"/>
                                    </a:solidFill>
                                    <a:latin typeface="Cambria Math" panose="02040503050406030204" pitchFamily="18" charset="0"/>
                                  </a:rPr>
                                </m:ctrlPr>
                              </m:sSupPr>
                              <m:e>
                                <m:r>
                                  <a:rPr lang="en-GB" sz="2000" i="1">
                                    <a:solidFill>
                                      <a:srgbClr val="FF0000"/>
                                    </a:solidFill>
                                    <a:latin typeface="Cambria Math" panose="02040503050406030204" pitchFamily="18" charset="0"/>
                                  </a:rPr>
                                  <m:t>𝑥</m:t>
                                </m:r>
                              </m:e>
                              <m:sup>
                                <m:r>
                                  <a:rPr lang="en-GB" sz="2000" i="1">
                                    <a:solidFill>
                                      <a:srgbClr val="FF0000"/>
                                    </a:solidFill>
                                    <a:latin typeface="Cambria Math" panose="02040503050406030204" pitchFamily="18" charset="0"/>
                                  </a:rPr>
                                  <m:t>2</m:t>
                                </m:r>
                              </m:sup>
                            </m:sSup>
                            <m:r>
                              <a:rPr lang="en-GB" sz="2000" i="1">
                                <a:solidFill>
                                  <a:srgbClr val="FF0000"/>
                                </a:solidFill>
                                <a:latin typeface="Cambria Math" panose="02040503050406030204" pitchFamily="18" charset="0"/>
                              </a:rPr>
                              <m:t>+3</m:t>
                            </m:r>
                            <m:r>
                              <a:rPr lang="en-GB" sz="2000" i="1">
                                <a:solidFill>
                                  <a:srgbClr val="FF0000"/>
                                </a:solidFill>
                                <a:latin typeface="Cambria Math" panose="02040503050406030204" pitchFamily="18" charset="0"/>
                              </a:rPr>
                              <m:t>𝑥</m:t>
                            </m:r>
                            <m:r>
                              <a:rPr lang="en-GB" sz="2000" i="1">
                                <a:solidFill>
                                  <a:srgbClr val="FF0000"/>
                                </a:solidFill>
                                <a:latin typeface="Cambria Math" panose="02040503050406030204" pitchFamily="18" charset="0"/>
                              </a:rPr>
                              <m:t>−2</m:t>
                            </m:r>
                          </m:e>
                        </m:d>
                      </m:e>
                    </m:func>
                    <m:r>
                      <a:rPr lang="en-GB" sz="2000" i="1">
                        <a:solidFill>
                          <a:srgbClr val="FF0000"/>
                        </a:solidFill>
                        <a:latin typeface="Cambria Math" panose="02040503050406030204" pitchFamily="18" charset="0"/>
                      </a:rPr>
                      <m:t>+</m:t>
                    </m:r>
                    <m:r>
                      <a:rPr lang="en-GB" sz="2000" i="1">
                        <a:solidFill>
                          <a:srgbClr val="FF0000"/>
                        </a:solidFill>
                        <a:latin typeface="Cambria Math" panose="02040503050406030204" pitchFamily="18" charset="0"/>
                      </a:rPr>
                      <m:t>𝐶</m:t>
                    </m:r>
                  </m:oMath>
                </a14:m>
                <a:endParaRPr lang="en-GB" sz="2000" dirty="0">
                  <a:solidFill>
                    <a:srgbClr val="FF0000"/>
                  </a:solidFill>
                </a:endParaRPr>
              </a:p>
              <a:p>
                <a:pPr>
                  <a:defRPr/>
                </a:pPr>
                <a:endParaRPr lang="en-GB" sz="2000" dirty="0"/>
              </a:p>
              <a:p>
                <a:pPr>
                  <a:defRPr/>
                </a:pPr>
                <a:r>
                  <a:rPr lang="en-GB" sz="2000" dirty="0">
                    <a:solidFill>
                      <a:srgbClr val="007FFF"/>
                    </a:solidFill>
                  </a:rPr>
                  <a:t>16.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r>
                              <a:rPr lang="en-GB" sz="2000" b="0" i="1" smtClean="0">
                                <a:latin typeface="Cambria Math" panose="02040503050406030204" pitchFamily="18" charset="0"/>
                              </a:rPr>
                              <m:t>6</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−8</m:t>
                            </m:r>
                            <m:r>
                              <a:rPr lang="en-GB" sz="2000" b="0" i="1" smtClean="0">
                                <a:latin typeface="Cambria Math" panose="02040503050406030204" pitchFamily="18" charset="0"/>
                              </a:rPr>
                              <m:t>𝑥</m:t>
                            </m:r>
                            <m:r>
                              <a:rPr lang="en-GB" sz="2000" b="0" i="1" smtClean="0">
                                <a:latin typeface="Cambria Math" panose="02040503050406030204" pitchFamily="18" charset="0"/>
                              </a:rPr>
                              <m:t>+6</m:t>
                            </m:r>
                          </m:num>
                          <m:den>
                            <m:r>
                              <a:rPr lang="en-GB" sz="2000" b="0" i="1" smtClean="0">
                                <a:latin typeface="Cambria Math" panose="02040503050406030204" pitchFamily="18" charset="0"/>
                              </a:rPr>
                              <m:t>(</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3</m:t>
                                </m:r>
                              </m:sup>
                            </m:sSup>
                            <m:r>
                              <a:rPr lang="en-GB" sz="2000" b="0" i="1" smtClean="0">
                                <a:latin typeface="Cambria Math" panose="02040503050406030204" pitchFamily="18" charset="0"/>
                              </a:rPr>
                              <m:t>−2</m:t>
                            </m:r>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𝑥</m:t>
                                </m:r>
                              </m:e>
                              <m:sup>
                                <m:r>
                                  <a:rPr lang="en-GB" sz="2000" b="0" i="1" smtClean="0">
                                    <a:latin typeface="Cambria Math" panose="02040503050406030204" pitchFamily="18" charset="0"/>
                                  </a:rPr>
                                  <m:t>2</m:t>
                                </m:r>
                              </m:sup>
                            </m:sSup>
                            <m:r>
                              <a:rPr lang="en-GB" sz="2000" b="0" i="1" smtClean="0">
                                <a:latin typeface="Cambria Math" panose="02040503050406030204" pitchFamily="18" charset="0"/>
                              </a:rPr>
                              <m:t>+3</m:t>
                            </m:r>
                            <m:r>
                              <a:rPr lang="en-GB" sz="2000" b="0" i="1" smtClean="0">
                                <a:latin typeface="Cambria Math" panose="02040503050406030204" pitchFamily="18" charset="0"/>
                              </a:rPr>
                              <m:t>𝑥</m:t>
                            </m:r>
                            <m:r>
                              <a:rPr lang="en-GB" sz="2000" b="0" i="1" smtClean="0">
                                <a:latin typeface="Cambria Math" panose="02040503050406030204" pitchFamily="18" charset="0"/>
                              </a:rPr>
                              <m:t>−2)</m:t>
                            </m:r>
                          </m:den>
                        </m:f>
                        <m:r>
                          <a:rPr lang="en-GB" sz="2000" b="0" i="1" smtClean="0">
                            <a:latin typeface="Cambria Math" panose="02040503050406030204" pitchFamily="18" charset="0"/>
                          </a:rPr>
                          <m:t>𝑑𝑥</m:t>
                        </m:r>
                      </m:e>
                    </m:nary>
                    <m:r>
                      <a:rPr lang="en-GB" sz="2000" b="0" i="1" smtClean="0">
                        <a:solidFill>
                          <a:srgbClr val="FF0000"/>
                        </a:solidFill>
                        <a:latin typeface="Cambria Math" panose="02040503050406030204" pitchFamily="18" charset="0"/>
                      </a:rPr>
                      <m:t>=2</m:t>
                    </m:r>
                    <m:func>
                      <m:funcPr>
                        <m:ctrlPr>
                          <a:rPr lang="en-GB" sz="2000" b="0" i="1" smtClean="0">
                            <a:solidFill>
                              <a:srgbClr val="FF0000"/>
                            </a:solidFill>
                            <a:latin typeface="Cambria Math" panose="02040503050406030204" pitchFamily="18" charset="0"/>
                          </a:rPr>
                        </m:ctrlPr>
                      </m:funcPr>
                      <m:fName>
                        <m:r>
                          <m:rPr>
                            <m:sty m:val="p"/>
                          </m:rPr>
                          <a:rPr lang="en-GB" sz="2000" b="0" i="0" smtClean="0">
                            <a:solidFill>
                              <a:srgbClr val="FF0000"/>
                            </a:solidFill>
                            <a:latin typeface="Cambria Math" panose="02040503050406030204" pitchFamily="18" charset="0"/>
                          </a:rPr>
                          <m:t>ln</m:t>
                        </m:r>
                      </m:fName>
                      <m:e>
                        <m:d>
                          <m:dPr>
                            <m:begChr m:val="|"/>
                            <m:endChr m:val="|"/>
                            <m:ctrlPr>
                              <a:rPr lang="en-GB" sz="2000" b="0" i="1" smtClean="0">
                                <a:solidFill>
                                  <a:srgbClr val="FF0000"/>
                                </a:solidFill>
                                <a:latin typeface="Cambria Math" panose="02040503050406030204" pitchFamily="18" charset="0"/>
                              </a:rPr>
                            </m:ctrlPr>
                          </m:dPr>
                          <m:e>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3</m:t>
                                </m:r>
                              </m:sup>
                            </m:sSup>
                            <m:r>
                              <a:rPr lang="en-GB" sz="2000" b="0" i="1" smtClean="0">
                                <a:solidFill>
                                  <a:srgbClr val="FF0000"/>
                                </a:solidFill>
                                <a:latin typeface="Cambria Math" panose="02040503050406030204" pitchFamily="18" charset="0"/>
                              </a:rPr>
                              <m:t>−2</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𝑥</m:t>
                                </m:r>
                              </m:e>
                              <m:sup>
                                <m:r>
                                  <a:rPr lang="en-GB" sz="2000" b="0" i="1" smtClean="0">
                                    <a:solidFill>
                                      <a:srgbClr val="FF0000"/>
                                    </a:solidFill>
                                    <a:latin typeface="Cambria Math" panose="02040503050406030204" pitchFamily="18" charset="0"/>
                                  </a:rPr>
                                  <m:t>2</m:t>
                                </m:r>
                              </m:sup>
                            </m:sSup>
                            <m:r>
                              <a:rPr lang="en-GB" sz="2000" b="0" i="1" smtClean="0">
                                <a:solidFill>
                                  <a:srgbClr val="FF0000"/>
                                </a:solidFill>
                                <a:latin typeface="Cambria Math" panose="02040503050406030204" pitchFamily="18" charset="0"/>
                              </a:rPr>
                              <m:t>+3</m:t>
                            </m:r>
                            <m:r>
                              <a:rPr lang="en-GB" sz="2000" b="0" i="1" smtClean="0">
                                <a:solidFill>
                                  <a:srgbClr val="FF0000"/>
                                </a:solidFill>
                                <a:latin typeface="Cambria Math" panose="02040503050406030204" pitchFamily="18" charset="0"/>
                              </a:rPr>
                              <m:t>𝑥</m:t>
                            </m:r>
                            <m:r>
                              <a:rPr lang="en-GB" sz="2000" b="0" i="1" smtClean="0">
                                <a:solidFill>
                                  <a:srgbClr val="FF0000"/>
                                </a:solidFill>
                                <a:latin typeface="Cambria Math" panose="02040503050406030204" pitchFamily="18" charset="0"/>
                              </a:rPr>
                              <m:t>−2</m:t>
                            </m:r>
                          </m:e>
                        </m:d>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oMath>
                </a14:m>
                <a:endParaRPr lang="en-GB" sz="2000" dirty="0">
                  <a:solidFill>
                    <a:srgbClr val="FF0000"/>
                  </a:solidFill>
                </a:endParaRPr>
              </a:p>
              <a:p>
                <a:pPr>
                  <a:defRPr/>
                </a:pPr>
                <a:endParaRPr lang="en-GB" sz="2000" dirty="0"/>
              </a:p>
              <a:p>
                <a:pPr>
                  <a:defRPr/>
                </a:pPr>
                <a:r>
                  <a:rPr lang="en-GB" sz="2000" dirty="0">
                    <a:solidFill>
                      <a:srgbClr val="007FFF"/>
                    </a:solidFill>
                  </a:rPr>
                  <a:t>17. </a:t>
                </a:r>
                <a14:m>
                  <m:oMath xmlns:m="http://schemas.openxmlformats.org/officeDocument/2006/math">
                    <m:nary>
                      <m:naryPr>
                        <m:subHide m:val="on"/>
                        <m:supHide m:val="on"/>
                        <m:ctrlPr>
                          <a:rPr lang="en-GB" sz="2000" b="0" i="1" smtClean="0">
                            <a:latin typeface="Cambria Math" panose="02040503050406030204" pitchFamily="18" charset="0"/>
                          </a:rPr>
                        </m:ctrlPr>
                      </m:naryPr>
                      <m:sub/>
                      <m:sup/>
                      <m:e>
                        <m:f>
                          <m:fPr>
                            <m:ctrlPr>
                              <a:rPr lang="en-GB" sz="2000" b="0" i="1" smtClean="0">
                                <a:latin typeface="Cambria Math" panose="02040503050406030204" pitchFamily="18" charset="0"/>
                              </a:rPr>
                            </m:ctrlPr>
                          </m:fPr>
                          <m:num>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𝑒</m:t>
                                </m:r>
                              </m:e>
                              <m:sup>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sup>
                            </m:sSup>
                          </m:num>
                          <m:den>
                            <m:sSup>
                              <m:sSupPr>
                                <m:ctrlPr>
                                  <a:rPr lang="en-GB" sz="2000" b="0" i="1" smtClean="0">
                                    <a:latin typeface="Cambria Math" panose="02040503050406030204" pitchFamily="18" charset="0"/>
                                  </a:rPr>
                                </m:ctrlPr>
                              </m:sSupPr>
                              <m:e>
                                <m:r>
                                  <a:rPr lang="en-GB" sz="2000" b="0" i="1" smtClean="0">
                                    <a:latin typeface="Cambria Math" panose="02040503050406030204" pitchFamily="18" charset="0"/>
                                  </a:rPr>
                                  <m:t>𝑒</m:t>
                                </m:r>
                              </m:e>
                              <m:sup>
                                <m:r>
                                  <a:rPr lang="en-GB" sz="2000" b="0" i="1" smtClean="0">
                                    <a:latin typeface="Cambria Math" panose="02040503050406030204" pitchFamily="18" charset="0"/>
                                  </a:rPr>
                                  <m:t>2</m:t>
                                </m:r>
                                <m:r>
                                  <a:rPr lang="en-GB" sz="2000" b="0" i="1" smtClean="0">
                                    <a:latin typeface="Cambria Math" panose="02040503050406030204" pitchFamily="18" charset="0"/>
                                  </a:rPr>
                                  <m:t>𝑥</m:t>
                                </m:r>
                                <m:r>
                                  <a:rPr lang="en-GB" sz="2000" b="0" i="1" smtClean="0">
                                    <a:latin typeface="Cambria Math" panose="02040503050406030204" pitchFamily="18" charset="0"/>
                                  </a:rPr>
                                  <m:t>−3</m:t>
                                </m:r>
                              </m:sup>
                            </m:sSup>
                            <m:r>
                              <a:rPr lang="en-GB" sz="2000" b="0" i="1" smtClean="0">
                                <a:latin typeface="Cambria Math" panose="02040503050406030204" pitchFamily="18" charset="0"/>
                              </a:rPr>
                              <m:t>−2</m:t>
                            </m:r>
                          </m:den>
                        </m:f>
                        <m:r>
                          <a:rPr lang="en-GB" sz="2000" b="0" i="1" smtClean="0">
                            <a:latin typeface="Cambria Math" panose="02040503050406030204" pitchFamily="18" charset="0"/>
                          </a:rPr>
                          <m:t> </m:t>
                        </m:r>
                      </m:e>
                    </m:nary>
                    <m:r>
                      <a:rPr lang="en-GB" sz="2000" b="0" i="1" smtClean="0">
                        <a:latin typeface="Cambria Math" panose="02040503050406030204" pitchFamily="18" charset="0"/>
                      </a:rPr>
                      <m:t>𝑑𝑥</m:t>
                    </m:r>
                    <m:r>
                      <a:rPr lang="en-GB" sz="2000" b="0" i="1" smtClean="0">
                        <a:solidFill>
                          <a:srgbClr val="FF0000"/>
                        </a:solidFill>
                        <a:latin typeface="Cambria Math" panose="02040503050406030204" pitchFamily="18" charset="0"/>
                      </a:rPr>
                      <m:t>=</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2</m:t>
                        </m:r>
                      </m:den>
                    </m:f>
                    <m:func>
                      <m:funcPr>
                        <m:ctrlPr>
                          <a:rPr lang="en-GB" sz="2000" b="0" i="1" smtClean="0">
                            <a:solidFill>
                              <a:srgbClr val="FF0000"/>
                            </a:solidFill>
                            <a:latin typeface="Cambria Math" panose="02040503050406030204" pitchFamily="18" charset="0"/>
                          </a:rPr>
                        </m:ctrlPr>
                      </m:funcPr>
                      <m:fName>
                        <m:r>
                          <m:rPr>
                            <m:sty m:val="p"/>
                          </m:rPr>
                          <a:rPr lang="en-GB" sz="2000" b="0" i="0" smtClean="0">
                            <a:solidFill>
                              <a:srgbClr val="FF0000"/>
                            </a:solidFill>
                            <a:latin typeface="Cambria Math" panose="02040503050406030204" pitchFamily="18" charset="0"/>
                          </a:rPr>
                          <m:t>ln</m:t>
                        </m:r>
                      </m:fName>
                      <m:e>
                        <m:r>
                          <a:rPr lang="en-GB" sz="2000" b="0" i="1" smtClean="0">
                            <a:solidFill>
                              <a:srgbClr val="FF0000"/>
                            </a:solidFill>
                            <a:latin typeface="Cambria Math" panose="02040503050406030204" pitchFamily="18" charset="0"/>
                          </a:rPr>
                          <m:t>|</m:t>
                        </m:r>
                        <m:sSup>
                          <m:sSupPr>
                            <m:ctrlPr>
                              <a:rPr lang="en-GB" sz="2000" b="0" i="1" smtClean="0">
                                <a:solidFill>
                                  <a:srgbClr val="FF0000"/>
                                </a:solidFill>
                                <a:latin typeface="Cambria Math" panose="02040503050406030204" pitchFamily="18" charset="0"/>
                              </a:rPr>
                            </m:ctrlPr>
                          </m:sSupPr>
                          <m:e>
                            <m:r>
                              <a:rPr lang="en-GB" sz="2000" b="0" i="1" smtClean="0">
                                <a:solidFill>
                                  <a:srgbClr val="FF0000"/>
                                </a:solidFill>
                                <a:latin typeface="Cambria Math" panose="02040503050406030204" pitchFamily="18" charset="0"/>
                              </a:rPr>
                              <m:t>𝑒</m:t>
                            </m:r>
                          </m:e>
                          <m:sup>
                            <m:r>
                              <a:rPr lang="en-GB" sz="2000" b="0" i="1" smtClean="0">
                                <a:solidFill>
                                  <a:srgbClr val="FF0000"/>
                                </a:solidFill>
                                <a:latin typeface="Cambria Math" panose="02040503050406030204" pitchFamily="18" charset="0"/>
                              </a:rPr>
                              <m:t>2</m:t>
                            </m:r>
                            <m:r>
                              <a:rPr lang="en-GB" sz="2000" b="0" i="1" smtClean="0">
                                <a:solidFill>
                                  <a:srgbClr val="FF0000"/>
                                </a:solidFill>
                                <a:latin typeface="Cambria Math" panose="02040503050406030204" pitchFamily="18" charset="0"/>
                              </a:rPr>
                              <m:t>𝑥</m:t>
                            </m:r>
                            <m:r>
                              <a:rPr lang="en-GB" sz="2000" b="0" i="1" smtClean="0">
                                <a:solidFill>
                                  <a:srgbClr val="FF0000"/>
                                </a:solidFill>
                                <a:latin typeface="Cambria Math" panose="02040503050406030204" pitchFamily="18" charset="0"/>
                              </a:rPr>
                              <m:t>−3</m:t>
                            </m:r>
                          </m:sup>
                        </m:sSup>
                        <m:r>
                          <a:rPr lang="en-GB" sz="2000" b="0" i="1" smtClean="0">
                            <a:solidFill>
                              <a:srgbClr val="FF0000"/>
                            </a:solidFill>
                            <a:latin typeface="Cambria Math" panose="02040503050406030204" pitchFamily="18" charset="0"/>
                          </a:rPr>
                          <m:t>−2|</m:t>
                        </m:r>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oMath>
                </a14:m>
                <a:endParaRPr lang="en-GB" sz="2000" dirty="0">
                  <a:solidFill>
                    <a:srgbClr val="FF0000"/>
                  </a:solidFill>
                </a:endParaRPr>
              </a:p>
              <a:p>
                <a:pPr>
                  <a:defRPr/>
                </a:pPr>
                <a:endParaRPr lang="en-GB" sz="2000" dirty="0"/>
              </a:p>
              <a:p>
                <a:pPr>
                  <a:defRPr/>
                </a:pPr>
                <a:r>
                  <a:rPr lang="en-GB" sz="2000" dirty="0">
                    <a:solidFill>
                      <a:srgbClr val="007FFF"/>
                    </a:solidFill>
                  </a:rPr>
                  <a:t>18. </a:t>
                </a:r>
                <a14:m>
                  <m:oMath xmlns:m="http://schemas.openxmlformats.org/officeDocument/2006/math">
                    <m:nary>
                      <m:naryPr>
                        <m:subHide m:val="on"/>
                        <m:supHide m:val="on"/>
                        <m:ctrlPr>
                          <a:rPr lang="en-GB" sz="2000" i="1">
                            <a:latin typeface="Cambria Math" panose="02040503050406030204" pitchFamily="18" charset="0"/>
                          </a:rPr>
                        </m:ctrlPr>
                      </m:naryPr>
                      <m:sub/>
                      <m:sup/>
                      <m:e>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tan</m:t>
                                </m:r>
                              </m:e>
                              <m:sup>
                                <m:r>
                                  <a:rPr lang="en-GB" sz="2000" b="0" i="1" smtClean="0">
                                    <a:latin typeface="Cambria Math" panose="02040503050406030204" pitchFamily="18" charset="0"/>
                                  </a:rPr>
                                  <m:t>3</m:t>
                                </m:r>
                              </m:sup>
                            </m:sSup>
                          </m:fName>
                          <m:e>
                            <m:r>
                              <a:rPr lang="en-GB" sz="2000" b="0" i="1" smtClean="0">
                                <a:latin typeface="Cambria Math" panose="02040503050406030204" pitchFamily="18" charset="0"/>
                              </a:rPr>
                              <m:t>𝑥</m:t>
                            </m:r>
                          </m:e>
                        </m:func>
                        <m:func>
                          <m:funcPr>
                            <m:ctrlPr>
                              <a:rPr lang="en-GB" sz="2000" b="0" i="1" smtClean="0">
                                <a:latin typeface="Cambria Math" panose="02040503050406030204" pitchFamily="18" charset="0"/>
                              </a:rPr>
                            </m:ctrlPr>
                          </m:funcPr>
                          <m:fName>
                            <m:sSup>
                              <m:sSupPr>
                                <m:ctrlPr>
                                  <a:rPr lang="en-GB" sz="2000" b="0" i="1" smtClean="0">
                                    <a:latin typeface="Cambria Math" panose="02040503050406030204" pitchFamily="18" charset="0"/>
                                  </a:rPr>
                                </m:ctrlPr>
                              </m:sSupPr>
                              <m:e>
                                <m:r>
                                  <m:rPr>
                                    <m:sty m:val="p"/>
                                  </m:rPr>
                                  <a:rPr lang="en-GB" sz="2000" b="0" i="0" smtClean="0">
                                    <a:latin typeface="Cambria Math" panose="02040503050406030204" pitchFamily="18" charset="0"/>
                                  </a:rPr>
                                  <m:t>sec</m:t>
                                </m:r>
                              </m:e>
                              <m:sup>
                                <m:r>
                                  <a:rPr lang="en-GB" sz="2000" b="0" i="1" smtClean="0">
                                    <a:latin typeface="Cambria Math" panose="02040503050406030204" pitchFamily="18" charset="0"/>
                                  </a:rPr>
                                  <m:t>2</m:t>
                                </m:r>
                              </m:sup>
                            </m:sSup>
                          </m:fName>
                          <m:e>
                            <m:r>
                              <a:rPr lang="en-GB" sz="2000" b="0" i="1" smtClean="0">
                                <a:latin typeface="Cambria Math" panose="02040503050406030204" pitchFamily="18" charset="0"/>
                              </a:rPr>
                              <m:t>𝑥</m:t>
                            </m:r>
                          </m:e>
                        </m:func>
                        <m:r>
                          <a:rPr lang="en-GB" sz="2000" i="1">
                            <a:latin typeface="Cambria Math" panose="02040503050406030204" pitchFamily="18" charset="0"/>
                          </a:rPr>
                          <m:t> </m:t>
                        </m:r>
                      </m:e>
                    </m:nary>
                    <m:r>
                      <a:rPr lang="en-GB" sz="2000" i="1">
                        <a:latin typeface="Cambria Math" panose="02040503050406030204" pitchFamily="18" charset="0"/>
                      </a:rPr>
                      <m:t>𝑑𝑥</m:t>
                    </m:r>
                    <m:r>
                      <a:rPr lang="en-GB" sz="2000" b="0" i="1" smtClean="0">
                        <a:solidFill>
                          <a:srgbClr val="FF0000"/>
                        </a:solidFill>
                        <a:latin typeface="Cambria Math" panose="02040503050406030204" pitchFamily="18" charset="0"/>
                      </a:rPr>
                      <m:t>=</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4</m:t>
                        </m:r>
                      </m:den>
                    </m:f>
                    <m:func>
                      <m:funcPr>
                        <m:ctrlPr>
                          <a:rPr lang="en-GB" sz="2000" b="0" i="1" smtClean="0">
                            <a:solidFill>
                              <a:srgbClr val="FF0000"/>
                            </a:solidFill>
                            <a:latin typeface="Cambria Math" panose="02040503050406030204" pitchFamily="18" charset="0"/>
                          </a:rPr>
                        </m:ctrlPr>
                      </m:funcPr>
                      <m:fName>
                        <m:sSup>
                          <m:sSupPr>
                            <m:ctrlPr>
                              <a:rPr lang="en-GB" sz="2000" b="0" i="1" smtClean="0">
                                <a:solidFill>
                                  <a:srgbClr val="FF0000"/>
                                </a:solidFill>
                                <a:latin typeface="Cambria Math" panose="02040503050406030204" pitchFamily="18" charset="0"/>
                              </a:rPr>
                            </m:ctrlPr>
                          </m:sSupPr>
                          <m:e>
                            <m:r>
                              <m:rPr>
                                <m:sty m:val="p"/>
                              </m:rPr>
                              <a:rPr lang="en-GB" sz="2000" b="0" i="0" smtClean="0">
                                <a:solidFill>
                                  <a:srgbClr val="FF0000"/>
                                </a:solidFill>
                                <a:latin typeface="Cambria Math" panose="02040503050406030204" pitchFamily="18" charset="0"/>
                              </a:rPr>
                              <m:t>tan</m:t>
                            </m:r>
                          </m:e>
                          <m:sup>
                            <m:r>
                              <a:rPr lang="en-GB" sz="2000" b="0" i="1" smtClean="0">
                                <a:solidFill>
                                  <a:srgbClr val="FF0000"/>
                                </a:solidFill>
                                <a:latin typeface="Cambria Math" panose="02040503050406030204" pitchFamily="18" charset="0"/>
                              </a:rPr>
                              <m:t>4</m:t>
                            </m:r>
                          </m:sup>
                        </m:sSup>
                      </m:fName>
                      <m:e>
                        <m:r>
                          <a:rPr lang="en-GB" sz="2000" b="0" i="1" smtClean="0">
                            <a:solidFill>
                              <a:srgbClr val="FF0000"/>
                            </a:solidFill>
                            <a:latin typeface="Cambria Math" panose="02040503050406030204" pitchFamily="18" charset="0"/>
                          </a:rPr>
                          <m:t>𝑥</m:t>
                        </m:r>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oMath>
                </a14:m>
                <a:endParaRPr lang="en-GB" sz="2000" dirty="0">
                  <a:solidFill>
                    <a:srgbClr val="FF0000"/>
                  </a:solidFill>
                </a:endParaRPr>
              </a:p>
              <a:p>
                <a:pPr>
                  <a:defRPr/>
                </a:pPr>
                <a:endParaRPr lang="en-GB" sz="2000" dirty="0">
                  <a:solidFill>
                    <a:srgbClr val="007FFF"/>
                  </a:solidFill>
                </a:endParaRPr>
              </a:p>
              <a:p>
                <a:pPr>
                  <a:defRPr/>
                </a:pPr>
                <a:endParaRPr lang="en-GB" sz="2000" dirty="0"/>
              </a:p>
            </p:txBody>
          </p:sp>
        </mc:Choice>
        <mc:Fallback xmlns="">
          <p:sp>
            <p:nvSpPr>
              <p:cNvPr id="4" name="Rectangle 3">
                <a:extLst>
                  <a:ext uri="{FF2B5EF4-FFF2-40B4-BE49-F238E27FC236}">
                    <a16:creationId xmlns:a16="http://schemas.microsoft.com/office/drawing/2014/main" id="{464DF148-B1BD-40B1-9510-6708525A5713}"/>
                  </a:ext>
                </a:extLst>
              </p:cNvPr>
              <p:cNvSpPr>
                <a:spLocks noRot="1" noChangeAspect="1" noMove="1" noResize="1" noEditPoints="1" noAdjustHandles="1" noChangeArrowheads="1" noChangeShapeType="1" noTextEdit="1"/>
              </p:cNvSpPr>
              <p:nvPr/>
            </p:nvSpPr>
            <p:spPr>
              <a:xfrm>
                <a:off x="145103" y="627321"/>
                <a:ext cx="7425278" cy="6408614"/>
              </a:xfrm>
              <a:prstGeom prst="rect">
                <a:avLst/>
              </a:prstGeom>
              <a:blipFill>
                <a:blip r:embed="rId4"/>
                <a:stretch>
                  <a:fillRect l="-1314" t="-8944" b="-32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14E58E36-AD55-40BA-9255-6CBDD4AE3285}"/>
                  </a:ext>
                </a:extLst>
              </p:cNvPr>
              <p:cNvSpPr/>
              <p:nvPr/>
            </p:nvSpPr>
            <p:spPr>
              <a:xfrm>
                <a:off x="4572000" y="116958"/>
                <a:ext cx="4672241" cy="1499770"/>
              </a:xfrm>
              <a:prstGeom prst="rect">
                <a:avLst/>
              </a:prstGeom>
            </p:spPr>
            <p:txBody>
              <a:bodyPr wrap="none">
                <a:spAutoFit/>
              </a:bodyPr>
              <a:lstStyle/>
              <a:p>
                <a:pPr>
                  <a:defRPr/>
                </a:pPr>
                <a:r>
                  <a:rPr lang="en-GB" sz="2000" dirty="0">
                    <a:solidFill>
                      <a:srgbClr val="007FFF"/>
                    </a:solidFill>
                  </a:rPr>
                  <a:t>20</a:t>
                </a:r>
                <a:r>
                  <a:rPr lang="en-GB" sz="2000" i="1" dirty="0">
                    <a:solidFill>
                      <a:srgbClr val="007FFF"/>
                    </a:solidFill>
                  </a:rPr>
                  <a:t>. </a:t>
                </a:r>
                <a14:m>
                  <m:oMath xmlns:m="http://schemas.openxmlformats.org/officeDocument/2006/math">
                    <m:nary>
                      <m:naryPr>
                        <m:subHide m:val="on"/>
                        <m:supHide m:val="on"/>
                        <m:ctrlPr>
                          <a:rPr lang="en-GB" sz="2000" i="1">
                            <a:latin typeface="Cambria Math" panose="02040503050406030204" pitchFamily="18" charset="0"/>
                          </a:rPr>
                        </m:ctrlPr>
                      </m:naryPr>
                      <m:sub/>
                      <m:sup/>
                      <m:e>
                        <m:func>
                          <m:funcPr>
                            <m:ctrlPr>
                              <a:rPr lang="en-GB" sz="2000" i="1">
                                <a:latin typeface="Cambria Math" panose="02040503050406030204" pitchFamily="18" charset="0"/>
                              </a:rPr>
                            </m:ctrlPr>
                          </m:funcPr>
                          <m:fName>
                            <m:sSup>
                              <m:sSupPr>
                                <m:ctrlPr>
                                  <a:rPr lang="en-GB" sz="2000" i="1">
                                    <a:latin typeface="Cambria Math" panose="02040503050406030204" pitchFamily="18" charset="0"/>
                                  </a:rPr>
                                </m:ctrlPr>
                              </m:sSupPr>
                              <m:e>
                                <m:r>
                                  <a:rPr lang="en-GB" sz="2000" i="1">
                                    <a:latin typeface="Cambria Math" panose="02040503050406030204" pitchFamily="18" charset="0"/>
                                  </a:rPr>
                                  <m:t>𝑐𝑜𝑡</m:t>
                                </m:r>
                              </m:e>
                              <m:sup>
                                <m:r>
                                  <a:rPr lang="en-GB" sz="2000" i="1">
                                    <a:latin typeface="Cambria Math" panose="02040503050406030204" pitchFamily="18" charset="0"/>
                                  </a:rPr>
                                  <m:t>4</m:t>
                                </m:r>
                              </m:sup>
                            </m:sSup>
                          </m:fName>
                          <m:e>
                            <m:r>
                              <a:rPr lang="en-GB" sz="2000" i="1">
                                <a:latin typeface="Cambria Math" panose="02040503050406030204" pitchFamily="18" charset="0"/>
                              </a:rPr>
                              <m:t>𝑥</m:t>
                            </m:r>
                          </m:e>
                        </m:func>
                        <m:r>
                          <a:rPr lang="en-GB" sz="2000" i="1">
                            <a:latin typeface="Cambria Math" panose="02040503050406030204" pitchFamily="18" charset="0"/>
                          </a:rPr>
                          <m:t>𝑐𝑜𝑠𝑒</m:t>
                        </m:r>
                        <m:sSup>
                          <m:sSupPr>
                            <m:ctrlPr>
                              <a:rPr lang="en-GB" sz="2000" i="1">
                                <a:latin typeface="Cambria Math" panose="02040503050406030204" pitchFamily="18" charset="0"/>
                              </a:rPr>
                            </m:ctrlPr>
                          </m:sSupPr>
                          <m:e>
                            <m:r>
                              <a:rPr lang="en-GB" sz="2000" i="1">
                                <a:latin typeface="Cambria Math" panose="02040503050406030204" pitchFamily="18" charset="0"/>
                              </a:rPr>
                              <m:t>𝑐</m:t>
                            </m:r>
                          </m:e>
                          <m:sup>
                            <m:r>
                              <a:rPr lang="en-GB" sz="2000" i="1">
                                <a:latin typeface="Cambria Math" panose="02040503050406030204" pitchFamily="18" charset="0"/>
                              </a:rPr>
                              <m:t>2</m:t>
                            </m:r>
                          </m:sup>
                        </m:sSup>
                        <m:r>
                          <a:rPr lang="en-GB" sz="2000" i="1">
                            <a:latin typeface="Cambria Math" panose="02040503050406030204" pitchFamily="18" charset="0"/>
                          </a:rPr>
                          <m:t> </m:t>
                        </m:r>
                        <m:r>
                          <a:rPr lang="en-GB" sz="2000" i="1">
                            <a:latin typeface="Cambria Math" panose="02040503050406030204" pitchFamily="18" charset="0"/>
                          </a:rPr>
                          <m:t>𝑥</m:t>
                        </m:r>
                        <m:r>
                          <a:rPr lang="en-GB" sz="2000" i="1">
                            <a:latin typeface="Cambria Math" panose="02040503050406030204" pitchFamily="18" charset="0"/>
                          </a:rPr>
                          <m:t> </m:t>
                        </m:r>
                      </m:e>
                    </m:nary>
                    <m:r>
                      <a:rPr lang="en-GB" sz="2000" i="1">
                        <a:latin typeface="Cambria Math" panose="02040503050406030204" pitchFamily="18" charset="0"/>
                      </a:rPr>
                      <m:t>𝑑𝑥</m:t>
                    </m:r>
                    <m:r>
                      <a:rPr lang="en-GB" sz="2000" b="0" i="1" smtClean="0">
                        <a:solidFill>
                          <a:srgbClr val="FF0000"/>
                        </a:solidFill>
                        <a:latin typeface="Cambria Math" panose="02040503050406030204" pitchFamily="18" charset="0"/>
                      </a:rPr>
                      <m:t>=−</m:t>
                    </m:r>
                    <m:f>
                      <m:fPr>
                        <m:ctrlPr>
                          <a:rPr lang="en-GB" sz="2000" b="0" i="1" smtClean="0">
                            <a:solidFill>
                              <a:srgbClr val="FF0000"/>
                            </a:solidFill>
                            <a:latin typeface="Cambria Math" panose="02040503050406030204" pitchFamily="18" charset="0"/>
                          </a:rPr>
                        </m:ctrlPr>
                      </m:fPr>
                      <m:num>
                        <m:r>
                          <a:rPr lang="en-GB" sz="2000" b="0" i="1" smtClean="0">
                            <a:solidFill>
                              <a:srgbClr val="FF0000"/>
                            </a:solidFill>
                            <a:latin typeface="Cambria Math" panose="02040503050406030204" pitchFamily="18" charset="0"/>
                          </a:rPr>
                          <m:t>1</m:t>
                        </m:r>
                      </m:num>
                      <m:den>
                        <m:r>
                          <a:rPr lang="en-GB" sz="2000" b="0" i="1" smtClean="0">
                            <a:solidFill>
                              <a:srgbClr val="FF0000"/>
                            </a:solidFill>
                            <a:latin typeface="Cambria Math" panose="02040503050406030204" pitchFamily="18" charset="0"/>
                          </a:rPr>
                          <m:t>5</m:t>
                        </m:r>
                      </m:den>
                    </m:f>
                    <m:func>
                      <m:funcPr>
                        <m:ctrlPr>
                          <a:rPr lang="en-GB" sz="2000" b="0" i="1" smtClean="0">
                            <a:solidFill>
                              <a:srgbClr val="FF0000"/>
                            </a:solidFill>
                            <a:latin typeface="Cambria Math" panose="02040503050406030204" pitchFamily="18" charset="0"/>
                          </a:rPr>
                        </m:ctrlPr>
                      </m:funcPr>
                      <m:fName>
                        <m:sSup>
                          <m:sSupPr>
                            <m:ctrlPr>
                              <a:rPr lang="en-GB" sz="2000" b="0" i="1" smtClean="0">
                                <a:solidFill>
                                  <a:srgbClr val="FF0000"/>
                                </a:solidFill>
                                <a:latin typeface="Cambria Math" panose="02040503050406030204" pitchFamily="18" charset="0"/>
                              </a:rPr>
                            </m:ctrlPr>
                          </m:sSupPr>
                          <m:e>
                            <m:r>
                              <m:rPr>
                                <m:sty m:val="p"/>
                              </m:rPr>
                              <a:rPr lang="en-GB" sz="2000" b="0" i="0" smtClean="0">
                                <a:solidFill>
                                  <a:srgbClr val="FF0000"/>
                                </a:solidFill>
                                <a:latin typeface="Cambria Math" panose="02040503050406030204" pitchFamily="18" charset="0"/>
                              </a:rPr>
                              <m:t>cot</m:t>
                            </m:r>
                          </m:e>
                          <m:sup>
                            <m:r>
                              <a:rPr lang="en-GB" sz="2000" b="0" i="1" smtClean="0">
                                <a:solidFill>
                                  <a:srgbClr val="FF0000"/>
                                </a:solidFill>
                                <a:latin typeface="Cambria Math" panose="02040503050406030204" pitchFamily="18" charset="0"/>
                              </a:rPr>
                              <m:t>5</m:t>
                            </m:r>
                          </m:sup>
                        </m:sSup>
                      </m:fName>
                      <m:e>
                        <m:r>
                          <a:rPr lang="en-GB" sz="2000" b="0" i="1" smtClean="0">
                            <a:solidFill>
                              <a:srgbClr val="FF0000"/>
                            </a:solidFill>
                            <a:latin typeface="Cambria Math" panose="02040503050406030204" pitchFamily="18" charset="0"/>
                          </a:rPr>
                          <m:t>𝑥</m:t>
                        </m:r>
                      </m:e>
                    </m:func>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oMath>
                </a14:m>
                <a:endParaRPr lang="en-GB" sz="2000" i="1" dirty="0">
                  <a:solidFill>
                    <a:srgbClr val="FF0000"/>
                  </a:solidFill>
                </a:endParaRPr>
              </a:p>
              <a:p>
                <a:pPr>
                  <a:defRPr/>
                </a:pPr>
                <a:endParaRPr lang="en-GB" sz="2000" i="1" dirty="0"/>
              </a:p>
              <a:p>
                <a:pPr>
                  <a:defRPr/>
                </a:pPr>
                <a:r>
                  <a:rPr lang="en-GB" sz="2000" dirty="0">
                    <a:solidFill>
                      <a:srgbClr val="007FFF"/>
                    </a:solidFill>
                  </a:rPr>
                  <a:t>21</a:t>
                </a:r>
                <a:r>
                  <a:rPr lang="en-GB" sz="2000" i="1" dirty="0">
                    <a:solidFill>
                      <a:srgbClr val="007FFF"/>
                    </a:solidFill>
                  </a:rPr>
                  <a:t>. </a:t>
                </a:r>
                <a14:m>
                  <m:oMath xmlns:m="http://schemas.openxmlformats.org/officeDocument/2006/math">
                    <m:nary>
                      <m:naryPr>
                        <m:subHide m:val="on"/>
                        <m:supHide m:val="on"/>
                        <m:ctrlPr>
                          <a:rPr lang="en-GB" sz="2000" i="1">
                            <a:latin typeface="Cambria Math" panose="02040503050406030204" pitchFamily="18" charset="0"/>
                          </a:rPr>
                        </m:ctrlPr>
                      </m:naryPr>
                      <m:sub/>
                      <m:sup/>
                      <m:e>
                        <m:func>
                          <m:funcPr>
                            <m:ctrlPr>
                              <a:rPr lang="en-GB" sz="2000" b="0" i="1" smtClean="0">
                                <a:latin typeface="Cambria Math" panose="02040503050406030204" pitchFamily="18" charset="0"/>
                              </a:rPr>
                            </m:ctrlPr>
                          </m:funcPr>
                          <m:fName>
                            <m:r>
                              <m:rPr>
                                <m:sty m:val="p"/>
                              </m:rPr>
                              <a:rPr lang="en-GB" sz="2000" b="0" i="0" smtClean="0">
                                <a:latin typeface="Cambria Math" panose="02040503050406030204" pitchFamily="18" charset="0"/>
                              </a:rPr>
                              <m:t>tan</m:t>
                            </m:r>
                          </m:fName>
                          <m:e>
                            <m:r>
                              <a:rPr lang="en-GB" sz="2000" b="0" i="1" smtClean="0">
                                <a:latin typeface="Cambria Math" panose="02040503050406030204" pitchFamily="18" charset="0"/>
                              </a:rPr>
                              <m:t>𝑥</m:t>
                            </m:r>
                          </m:e>
                        </m:func>
                      </m:e>
                    </m:nary>
                    <m:r>
                      <a:rPr lang="en-GB" sz="2000" i="1">
                        <a:latin typeface="Cambria Math" panose="02040503050406030204" pitchFamily="18" charset="0"/>
                      </a:rPr>
                      <m:t>𝑑𝑥</m:t>
                    </m:r>
                    <m:r>
                      <a:rPr lang="en-GB" sz="2000" b="0" i="1" smtClean="0">
                        <a:solidFill>
                          <a:srgbClr val="FF0000"/>
                        </a:solidFill>
                        <a:latin typeface="Cambria Math" panose="02040503050406030204" pitchFamily="18" charset="0"/>
                      </a:rPr>
                      <m:t>=</m:t>
                    </m:r>
                    <m:func>
                      <m:funcPr>
                        <m:ctrlPr>
                          <a:rPr lang="en-GB" sz="2000" b="0" i="1" smtClean="0">
                            <a:solidFill>
                              <a:srgbClr val="FF0000"/>
                            </a:solidFill>
                            <a:latin typeface="Cambria Math" panose="02040503050406030204" pitchFamily="18" charset="0"/>
                          </a:rPr>
                        </m:ctrlPr>
                      </m:funcPr>
                      <m:fName>
                        <m:r>
                          <m:rPr>
                            <m:sty m:val="p"/>
                          </m:rPr>
                          <a:rPr lang="en-GB" sz="2000" b="0" i="0" smtClean="0">
                            <a:solidFill>
                              <a:srgbClr val="FF0000"/>
                            </a:solidFill>
                            <a:latin typeface="Cambria Math" panose="02040503050406030204" pitchFamily="18" charset="0"/>
                          </a:rPr>
                          <m:t>ln</m:t>
                        </m:r>
                      </m:fName>
                      <m:e>
                        <m:d>
                          <m:dPr>
                            <m:begChr m:val="|"/>
                            <m:endChr m:val="|"/>
                            <m:ctrlPr>
                              <a:rPr lang="en-GB" sz="2000" b="0" i="1" smtClean="0">
                                <a:solidFill>
                                  <a:srgbClr val="FF0000"/>
                                </a:solidFill>
                                <a:latin typeface="Cambria Math" panose="02040503050406030204" pitchFamily="18" charset="0"/>
                              </a:rPr>
                            </m:ctrlPr>
                          </m:dPr>
                          <m:e>
                            <m:func>
                              <m:funcPr>
                                <m:ctrlPr>
                                  <a:rPr lang="en-GB" sz="2000" b="0" i="1" smtClean="0">
                                    <a:solidFill>
                                      <a:srgbClr val="FF0000"/>
                                    </a:solidFill>
                                    <a:latin typeface="Cambria Math" panose="02040503050406030204" pitchFamily="18" charset="0"/>
                                  </a:rPr>
                                </m:ctrlPr>
                              </m:funcPr>
                              <m:fName>
                                <m:r>
                                  <m:rPr>
                                    <m:sty m:val="p"/>
                                  </m:rPr>
                                  <a:rPr lang="en-GB" sz="2000" b="0" i="0" smtClean="0">
                                    <a:solidFill>
                                      <a:srgbClr val="FF0000"/>
                                    </a:solidFill>
                                    <a:latin typeface="Cambria Math" panose="02040503050406030204" pitchFamily="18" charset="0"/>
                                  </a:rPr>
                                  <m:t>sec</m:t>
                                </m:r>
                              </m:fName>
                              <m:e>
                                <m:r>
                                  <a:rPr lang="en-GB" sz="2000" b="0" i="1" smtClean="0">
                                    <a:solidFill>
                                      <a:srgbClr val="FF0000"/>
                                    </a:solidFill>
                                    <a:latin typeface="Cambria Math" panose="02040503050406030204" pitchFamily="18" charset="0"/>
                                  </a:rPr>
                                  <m:t>𝑥</m:t>
                                </m:r>
                              </m:e>
                            </m:func>
                          </m:e>
                        </m:d>
                        <m:r>
                          <a:rPr lang="en-GB" sz="2000" b="0" i="1" smtClean="0">
                            <a:solidFill>
                              <a:srgbClr val="FF0000"/>
                            </a:solidFill>
                            <a:latin typeface="Cambria Math" panose="02040503050406030204" pitchFamily="18" charset="0"/>
                          </a:rPr>
                          <m:t>+</m:t>
                        </m:r>
                        <m:r>
                          <a:rPr lang="en-GB" sz="2000" b="0" i="1" smtClean="0">
                            <a:solidFill>
                              <a:srgbClr val="FF0000"/>
                            </a:solidFill>
                            <a:latin typeface="Cambria Math" panose="02040503050406030204" pitchFamily="18" charset="0"/>
                          </a:rPr>
                          <m:t>𝐶</m:t>
                        </m:r>
                      </m:e>
                    </m:func>
                  </m:oMath>
                </a14:m>
                <a:endParaRPr lang="en-GB" sz="2000" i="1" dirty="0"/>
              </a:p>
              <a:p>
                <a:pPr>
                  <a:defRPr/>
                </a:pPr>
                <a:endParaRPr lang="en-GB" sz="2000" i="1" dirty="0"/>
              </a:p>
            </p:txBody>
          </p:sp>
        </mc:Choice>
        <mc:Fallback xmlns="">
          <p:sp>
            <p:nvSpPr>
              <p:cNvPr id="7" name="Rectangle 6">
                <a:extLst>
                  <a:ext uri="{FF2B5EF4-FFF2-40B4-BE49-F238E27FC236}">
                    <a16:creationId xmlns:a16="http://schemas.microsoft.com/office/drawing/2014/main" id="{14E58E36-AD55-40BA-9255-6CBDD4AE3285}"/>
                  </a:ext>
                </a:extLst>
              </p:cNvPr>
              <p:cNvSpPr>
                <a:spLocks noRot="1" noChangeAspect="1" noMove="1" noResize="1" noEditPoints="1" noAdjustHandles="1" noChangeArrowheads="1" noChangeShapeType="1" noTextEdit="1"/>
              </p:cNvSpPr>
              <p:nvPr/>
            </p:nvSpPr>
            <p:spPr>
              <a:xfrm>
                <a:off x="4572000" y="116958"/>
                <a:ext cx="4672241" cy="1499770"/>
              </a:xfrm>
              <a:prstGeom prst="rect">
                <a:avLst/>
              </a:prstGeom>
              <a:blipFill>
                <a:blip r:embed="rId5"/>
                <a:stretch>
                  <a:fillRect l="-1958" t="-38211" b="-38211"/>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37098574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4097</TotalTime>
  <Words>272</Words>
  <Application>Microsoft Office PowerPoint</Application>
  <PresentationFormat>On-screen Show (4:3)</PresentationFormat>
  <Paragraphs>102</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 Math</vt:lpstr>
      <vt:lpstr>Office Theme</vt:lpstr>
      <vt:lpstr>Integration: Reverse chain rule or substitution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Barton</dc:creator>
  <cp:lastModifiedBy>Craig Barton</cp:lastModifiedBy>
  <cp:revision>174</cp:revision>
  <dcterms:created xsi:type="dcterms:W3CDTF">2018-01-26T08:52:52Z</dcterms:created>
  <dcterms:modified xsi:type="dcterms:W3CDTF">2020-06-05T07:33:41Z</dcterms:modified>
</cp:coreProperties>
</file>