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56" d="100"/>
          <a:sy n="56" d="100"/>
        </p:scale>
        <p:origin x="8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175" y="147305"/>
            <a:ext cx="774364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 including algebraic terms 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EA514-BC17-4DC5-B5B9-1B22CDBCA9D0}"/>
                  </a:ext>
                </a:extLst>
              </p:cNvPr>
              <p:cNvSpPr txBox="1"/>
              <p:nvPr/>
            </p:nvSpPr>
            <p:spPr>
              <a:xfrm>
                <a:off x="2270567" y="4205641"/>
                <a:ext cx="4602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−6 :6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3:1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EA514-BC17-4DC5-B5B9-1B22CDBCA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567" y="4205641"/>
                <a:ext cx="4602863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88914E-D9AC-4C52-83B7-5950C9571C48}"/>
                  </a:ext>
                </a:extLst>
              </p:cNvPr>
              <p:cNvSpPr txBox="1"/>
              <p:nvPr/>
            </p:nvSpPr>
            <p:spPr>
              <a:xfrm>
                <a:off x="2270566" y="5328106"/>
                <a:ext cx="460286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−6 :6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3:1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88914E-D9AC-4C52-83B7-5950C9571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566" y="5328106"/>
                <a:ext cx="4602863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A719A1-8CC0-406B-9F28-811226E3781B}"/>
                  </a:ext>
                </a:extLst>
              </p:cNvPr>
              <p:cNvSpPr txBox="1"/>
              <p:nvPr/>
            </p:nvSpPr>
            <p:spPr>
              <a:xfrm>
                <a:off x="102782" y="584044"/>
                <a:ext cx="390441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+3:5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3:1.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5A719A1-8CC0-406B-9F28-811226E37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82" y="584044"/>
                <a:ext cx="3904419" cy="923330"/>
              </a:xfrm>
              <a:prstGeom prst="rect">
                <a:avLst/>
              </a:prstGeom>
              <a:blipFill>
                <a:blip r:embed="rId2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CED7A6-38A8-44C3-8C85-1463F590DBFB}"/>
                  </a:ext>
                </a:extLst>
              </p:cNvPr>
              <p:cNvSpPr txBox="1"/>
              <p:nvPr/>
            </p:nvSpPr>
            <p:spPr>
              <a:xfrm>
                <a:off x="4818800" y="584044"/>
                <a:ext cx="390441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10:6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1:2.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CED7A6-38A8-44C3-8C85-1463F590D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800" y="584044"/>
                <a:ext cx="3904419" cy="923330"/>
              </a:xfrm>
              <a:prstGeom prst="rect">
                <a:avLst/>
              </a:prstGeom>
              <a:blipFill>
                <a:blip r:embed="rId3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2089EB6-73DE-4E89-A125-AB6136CF157D}"/>
                  </a:ext>
                </a:extLst>
              </p:cNvPr>
              <p:cNvSpPr txBox="1"/>
              <p:nvPr/>
            </p:nvSpPr>
            <p:spPr>
              <a:xfrm>
                <a:off x="191330" y="1345098"/>
                <a:ext cx="6054195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32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4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−6 :6 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3:1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−6 :6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3:1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−6 :6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2:1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−6 :6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1:2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−9 :6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1:2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−9 :6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2:1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2089EB6-73DE-4E89-A125-AB6136CF1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30" y="1345098"/>
                <a:ext cx="6054195" cy="3539430"/>
              </a:xfrm>
              <a:prstGeom prst="rect">
                <a:avLst/>
              </a:prstGeom>
              <a:blipFill>
                <a:blip r:embed="rId2"/>
                <a:stretch>
                  <a:fillRect b="-4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F682915-AC95-4ECF-8E3B-4E9690E020C5}"/>
              </a:ext>
            </a:extLst>
          </p:cNvPr>
          <p:cNvSpPr txBox="1"/>
          <p:nvPr/>
        </p:nvSpPr>
        <p:spPr>
          <a:xfrm>
            <a:off x="0" y="41317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0" i="1" dirty="0">
                <a:latin typeface="Berlin Sans FB" panose="020E0602020502020306" pitchFamily="34" charset="0"/>
              </a:rPr>
              <a:t>For the following, find the value of ‘x’ in each case</a:t>
            </a:r>
            <a:endParaRPr lang="en-GB" sz="32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2089EB6-73DE-4E89-A125-AB6136CF157D}"/>
                  </a:ext>
                </a:extLst>
              </p:cNvPr>
              <p:cNvSpPr txBox="1"/>
              <p:nvPr/>
            </p:nvSpPr>
            <p:spPr>
              <a:xfrm>
                <a:off x="191330" y="1345098"/>
                <a:ext cx="6054195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3200" b="0" i="1" dirty="0">
                  <a:latin typeface="Berlin Sans FB" panose="020E0602020502020306" pitchFamily="34" charset="0"/>
                </a:endParaRP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4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−6 :6 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3:1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−6 :6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3:1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−6 :6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2:1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−6 :6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1:2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−9 :6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1:2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   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 −9 :6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2:1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2089EB6-73DE-4E89-A125-AB6136CF1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30" y="1345098"/>
                <a:ext cx="6054195" cy="3539430"/>
              </a:xfrm>
              <a:prstGeom prst="rect">
                <a:avLst/>
              </a:prstGeom>
              <a:blipFill>
                <a:blip r:embed="rId2"/>
                <a:stretch>
                  <a:fillRect b="-4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5F682915-AC95-4ECF-8E3B-4E9690E020C5}"/>
              </a:ext>
            </a:extLst>
          </p:cNvPr>
          <p:cNvSpPr txBox="1"/>
          <p:nvPr/>
        </p:nvSpPr>
        <p:spPr>
          <a:xfrm>
            <a:off x="0" y="41317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0" i="1" dirty="0">
                <a:latin typeface="Berlin Sans FB" panose="020E0602020502020306" pitchFamily="34" charset="0"/>
              </a:rPr>
              <a:t>For the following, find the value of ‘x’ in each case</a:t>
            </a:r>
            <a:endParaRPr lang="en-GB" sz="3200" dirty="0">
              <a:latin typeface="Berlin Sans FB" panose="020E0602020502020306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DD429-97EF-41E7-B4D2-7747DB5CABFE}"/>
              </a:ext>
            </a:extLst>
          </p:cNvPr>
          <p:cNvSpPr txBox="1"/>
          <p:nvPr/>
        </p:nvSpPr>
        <p:spPr>
          <a:xfrm>
            <a:off x="6238094" y="1345098"/>
            <a:ext cx="21295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b="0" i="1" dirty="0">
              <a:latin typeface="Berlin Sans FB" panose="020E0602020502020306" pitchFamily="34" charset="0"/>
            </a:endParaRPr>
          </a:p>
          <a:p>
            <a:pPr marL="342900" indent="-342900">
              <a:buAutoNum type="arabicPeriod"/>
            </a:pPr>
            <a:r>
              <a:rPr lang="en-GB" sz="3200" dirty="0">
                <a:solidFill>
                  <a:srgbClr val="FF0000"/>
                </a:solidFill>
                <a:latin typeface="Berlin Sans FB" panose="020E0602020502020306" pitchFamily="34" charset="0"/>
              </a:rPr>
              <a:t>x = 6</a:t>
            </a:r>
          </a:p>
          <a:p>
            <a:pPr marL="342900" indent="-342900">
              <a:buAutoNum type="arabicPeriod"/>
            </a:pPr>
            <a:r>
              <a:rPr lang="en-GB" sz="3200" dirty="0">
                <a:solidFill>
                  <a:srgbClr val="FF0000"/>
                </a:solidFill>
                <a:latin typeface="Berlin Sans FB" panose="020E0602020502020306" pitchFamily="34" charset="0"/>
              </a:rPr>
              <a:t>x = 8</a:t>
            </a:r>
          </a:p>
          <a:p>
            <a:pPr marL="342900" indent="-342900">
              <a:buAutoNum type="arabicPeriod"/>
            </a:pPr>
            <a:r>
              <a:rPr lang="en-GB" sz="3200" dirty="0">
                <a:solidFill>
                  <a:srgbClr val="FF0000"/>
                </a:solidFill>
                <a:latin typeface="Berlin Sans FB" panose="020E0602020502020306" pitchFamily="34" charset="0"/>
              </a:rPr>
              <a:t>x = 6</a:t>
            </a:r>
          </a:p>
          <a:p>
            <a:pPr marL="342900" indent="-342900">
              <a:buAutoNum type="arabicPeriod"/>
            </a:pPr>
            <a:r>
              <a:rPr lang="en-GB" sz="3200" dirty="0">
                <a:solidFill>
                  <a:srgbClr val="FF0000"/>
                </a:solidFill>
                <a:latin typeface="Berlin Sans FB" panose="020E0602020502020306" pitchFamily="34" charset="0"/>
              </a:rPr>
              <a:t>x = 3</a:t>
            </a:r>
          </a:p>
          <a:p>
            <a:pPr marL="342900" indent="-342900">
              <a:buAutoNum type="arabicPeriod"/>
            </a:pPr>
            <a:r>
              <a:rPr lang="en-GB" sz="3200" dirty="0">
                <a:solidFill>
                  <a:srgbClr val="FF0000"/>
                </a:solidFill>
                <a:latin typeface="Berlin Sans FB" panose="020E0602020502020306" pitchFamily="34" charset="0"/>
              </a:rPr>
              <a:t>x = 4</a:t>
            </a:r>
          </a:p>
          <a:p>
            <a:pPr marL="342900" indent="-342900">
              <a:buAutoNum type="arabicPeriod"/>
            </a:pPr>
            <a:r>
              <a:rPr lang="en-GB" sz="3200" dirty="0">
                <a:solidFill>
                  <a:srgbClr val="FF0000"/>
                </a:solidFill>
                <a:latin typeface="Berlin Sans FB" panose="020E0602020502020306" pitchFamily="34" charset="0"/>
              </a:rPr>
              <a:t>x = 7</a:t>
            </a:r>
          </a:p>
        </p:txBody>
      </p:sp>
    </p:spTree>
    <p:extLst>
      <p:ext uri="{BB962C8B-B14F-4D97-AF65-F5344CB8AC3E}">
        <p14:creationId xmlns:p14="http://schemas.microsoft.com/office/powerpoint/2010/main" val="115940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284</Words>
  <Application>Microsoft Office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Cambria Math</vt:lpstr>
      <vt:lpstr>Office Theme</vt:lpstr>
      <vt:lpstr>Ratio including algebraic terms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Jodi Bannister</cp:lastModifiedBy>
  <cp:revision>110</cp:revision>
  <dcterms:created xsi:type="dcterms:W3CDTF">2018-01-26T08:52:52Z</dcterms:created>
  <dcterms:modified xsi:type="dcterms:W3CDTF">2020-04-30T12:50:54Z</dcterms:modified>
</cp:coreProperties>
</file>