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64" d="100"/>
          <a:sy n="64" d="100"/>
        </p:scale>
        <p:origin x="4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175" y="147305"/>
            <a:ext cx="774364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 including algebraic terms 3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DEA514-BC17-4DC5-B5B9-1B22CDBCA9D0}"/>
                  </a:ext>
                </a:extLst>
              </p:cNvPr>
              <p:cNvSpPr txBox="1"/>
              <p:nvPr/>
            </p:nvSpPr>
            <p:spPr>
              <a:xfrm>
                <a:off x="2270567" y="4205641"/>
                <a:ext cx="53519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+6 :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+24 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1:1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DEA514-BC17-4DC5-B5B9-1B22CDBCA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567" y="4205641"/>
                <a:ext cx="5351978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C88914E-D9AC-4C52-83B7-5950C9571C48}"/>
                  </a:ext>
                </a:extLst>
              </p:cNvPr>
              <p:cNvSpPr txBox="1"/>
              <p:nvPr/>
            </p:nvSpPr>
            <p:spPr>
              <a:xfrm>
                <a:off x="2270566" y="5328106"/>
                <a:ext cx="53519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+3 :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+24 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1:</m:t>
                      </m:r>
                      <m:r>
                        <a:rPr lang="en-GB" sz="2800" b="0" i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C88914E-D9AC-4C52-83B7-5950C9571C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566" y="5328106"/>
                <a:ext cx="5351978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B99613D-88F2-4B60-8820-8DA108748C2B}"/>
                  </a:ext>
                </a:extLst>
              </p:cNvPr>
              <p:cNvSpPr txBox="1"/>
              <p:nvPr/>
            </p:nvSpPr>
            <p:spPr>
              <a:xfrm>
                <a:off x="246800" y="741249"/>
                <a:ext cx="390441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+5: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+5 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4:1. </m:t>
                      </m:r>
                    </m:oMath>
                  </m:oMathPara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′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B99613D-88F2-4B60-8820-8DA108748C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00" y="741249"/>
                <a:ext cx="3904419" cy="923330"/>
              </a:xfrm>
              <a:prstGeom prst="rect">
                <a:avLst/>
              </a:prstGeom>
              <a:blipFill>
                <a:blip r:embed="rId2"/>
                <a:stretch>
                  <a:fillRect b="-4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2A3E763-B484-44B3-BD13-EA302E289950}"/>
                  </a:ext>
                </a:extLst>
              </p:cNvPr>
              <p:cNvSpPr txBox="1"/>
              <p:nvPr/>
            </p:nvSpPr>
            <p:spPr>
              <a:xfrm>
                <a:off x="4992781" y="741249"/>
                <a:ext cx="390441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+10:5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1:2. </m:t>
                      </m:r>
                    </m:oMath>
                  </m:oMathPara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′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2A3E763-B484-44B3-BD13-EA302E289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781" y="741249"/>
                <a:ext cx="3904419" cy="923330"/>
              </a:xfrm>
              <a:prstGeom prst="rect">
                <a:avLst/>
              </a:prstGeom>
              <a:blipFill>
                <a:blip r:embed="rId3"/>
                <a:stretch>
                  <a:fillRect b="-4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682915-AC95-4ECF-8E3B-4E9690E020C5}"/>
              </a:ext>
            </a:extLst>
          </p:cNvPr>
          <p:cNvSpPr txBox="1"/>
          <p:nvPr/>
        </p:nvSpPr>
        <p:spPr>
          <a:xfrm>
            <a:off x="0" y="41317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0" dirty="0">
                <a:latin typeface="Berlin Sans FB" panose="020E0602020502020306" pitchFamily="34" charset="0"/>
              </a:rPr>
              <a:t>For the following, find the value of ‘x’ in each case</a:t>
            </a:r>
            <a:endParaRPr lang="en-GB" sz="3200" dirty="0">
              <a:latin typeface="Berlin Sans FB" panose="020E0602020502020306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77E4F6-440C-4631-8A36-D1844DDC3384}"/>
              </a:ext>
            </a:extLst>
          </p:cNvPr>
          <p:cNvSpPr txBox="1"/>
          <p:nvPr/>
        </p:nvSpPr>
        <p:spPr>
          <a:xfrm>
            <a:off x="0" y="1738763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0" dirty="0">
                <a:latin typeface="Berlin Sans FB" panose="020E0602020502020306" pitchFamily="34" charset="0"/>
              </a:rPr>
              <a:t>4x + 6 : x + 24 is in the ratio 1:1</a:t>
            </a:r>
          </a:p>
          <a:p>
            <a:pPr marL="514350" indent="-514350">
              <a:buAutoNum type="arabicPeriod"/>
            </a:pPr>
            <a:r>
              <a:rPr lang="en-GB" sz="3200" dirty="0">
                <a:latin typeface="Berlin Sans FB" panose="020E0602020502020306" pitchFamily="34" charset="0"/>
              </a:rPr>
              <a:t>2x + 3 : x + 24 is in the ratio 1:2</a:t>
            </a:r>
          </a:p>
          <a:p>
            <a:pPr marL="514350" indent="-514350">
              <a:buAutoNum type="arabicPeriod"/>
            </a:pPr>
            <a:r>
              <a:rPr lang="en-GB" sz="3200" dirty="0">
                <a:latin typeface="Berlin Sans FB" panose="020E0602020502020306" pitchFamily="34" charset="0"/>
              </a:rPr>
              <a:t>2x + 4 : x + 24 is in the ratio 1:2</a:t>
            </a:r>
          </a:p>
          <a:p>
            <a:pPr marL="514350" indent="-514350">
              <a:buAutoNum type="arabicPeriod"/>
            </a:pPr>
            <a:r>
              <a:rPr lang="en-GB" sz="3200" dirty="0">
                <a:latin typeface="Berlin Sans FB" panose="020E0602020502020306" pitchFamily="34" charset="0"/>
              </a:rPr>
              <a:t>2x + 4 : x + 24 is in the ratio 1:4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682915-AC95-4ECF-8E3B-4E9690E020C5}"/>
              </a:ext>
            </a:extLst>
          </p:cNvPr>
          <p:cNvSpPr txBox="1"/>
          <p:nvPr/>
        </p:nvSpPr>
        <p:spPr>
          <a:xfrm>
            <a:off x="0" y="41317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0" dirty="0">
                <a:latin typeface="Berlin Sans FB" panose="020E0602020502020306" pitchFamily="34" charset="0"/>
              </a:rPr>
              <a:t>For the following, find the value of ‘x’ in each case</a:t>
            </a:r>
            <a:endParaRPr lang="en-GB" sz="3200" dirty="0">
              <a:latin typeface="Berlin Sans FB" panose="020E0602020502020306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77E4F6-440C-4631-8A36-D1844DDC3384}"/>
              </a:ext>
            </a:extLst>
          </p:cNvPr>
          <p:cNvSpPr txBox="1"/>
          <p:nvPr/>
        </p:nvSpPr>
        <p:spPr>
          <a:xfrm>
            <a:off x="0" y="1738763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0" dirty="0">
                <a:latin typeface="Berlin Sans FB" panose="020E0602020502020306" pitchFamily="34" charset="0"/>
              </a:rPr>
              <a:t>4x + 6 : x + 24 is in the ratio 1:1</a:t>
            </a:r>
          </a:p>
          <a:p>
            <a:pPr marL="514350" indent="-514350">
              <a:buAutoNum type="arabicPeriod"/>
            </a:pPr>
            <a:r>
              <a:rPr lang="en-GB" sz="3200" dirty="0">
                <a:latin typeface="Berlin Sans FB" panose="020E0602020502020306" pitchFamily="34" charset="0"/>
              </a:rPr>
              <a:t>2x + 3 : x + 24 is in the ratio 1:2</a:t>
            </a:r>
          </a:p>
          <a:p>
            <a:pPr marL="514350" indent="-514350">
              <a:buAutoNum type="arabicPeriod"/>
            </a:pPr>
            <a:r>
              <a:rPr lang="en-GB" sz="3200" dirty="0">
                <a:latin typeface="Berlin Sans FB" panose="020E0602020502020306" pitchFamily="34" charset="0"/>
              </a:rPr>
              <a:t>2x + 4 : x + 24 is in the ratio 1:2</a:t>
            </a:r>
          </a:p>
          <a:p>
            <a:pPr marL="514350" indent="-514350">
              <a:buAutoNum type="arabicPeriod"/>
            </a:pPr>
            <a:r>
              <a:rPr lang="en-GB" sz="3200" dirty="0">
                <a:latin typeface="Berlin Sans FB" panose="020E0602020502020306" pitchFamily="34" charset="0"/>
              </a:rPr>
              <a:t>2x + 4 : x + 24 is in the ratio 1:4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37E4B7C-1476-4F0E-AFA6-542203F9F64E}"/>
                  </a:ext>
                </a:extLst>
              </p:cNvPr>
              <p:cNvSpPr txBox="1"/>
              <p:nvPr/>
            </p:nvSpPr>
            <p:spPr>
              <a:xfrm>
                <a:off x="6429208" y="1738763"/>
                <a:ext cx="2295067" cy="2516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:r>
                  <a:rPr lang="en-GB" sz="3200" dirty="0">
                    <a:solidFill>
                      <a:srgbClr val="FF0000"/>
                    </a:solidFill>
                    <a:latin typeface="Berlin Sans FB" panose="020E0602020502020306" pitchFamily="34" charset="0"/>
                  </a:rPr>
                  <a:t>x = 6</a:t>
                </a:r>
              </a:p>
              <a:p>
                <a:pPr marL="514350" indent="-514350">
                  <a:buAutoNum type="arabicPeriod"/>
                </a:pPr>
                <a:r>
                  <a:rPr lang="en-GB" sz="3200" dirty="0">
                    <a:solidFill>
                      <a:srgbClr val="FF0000"/>
                    </a:solidFill>
                    <a:latin typeface="Berlin Sans FB" panose="020E0602020502020306" pitchFamily="34" charset="0"/>
                  </a:rPr>
                  <a:t>x = 6</a:t>
                </a:r>
              </a:p>
              <a:p>
                <a:pPr marL="514350" indent="-514350">
                  <a:buAutoNum type="arabicPeriod"/>
                </a:pPr>
                <a:r>
                  <a:rPr lang="en-GB" sz="3200" dirty="0">
                    <a:solidFill>
                      <a:srgbClr val="FF0000"/>
                    </a:solidFill>
                    <a:latin typeface="Berlin Sans FB" panose="020E0602020502020306" pitchFamily="34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3200" dirty="0">
                  <a:solidFill>
                    <a:srgbClr val="FF0000"/>
                  </a:solidFill>
                  <a:latin typeface="Berlin Sans FB" panose="020E0602020502020306" pitchFamily="34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200" dirty="0">
                    <a:solidFill>
                      <a:srgbClr val="FF0000"/>
                    </a:solidFill>
                    <a:latin typeface="Berlin Sans FB" panose="020E0602020502020306" pitchFamily="34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3200" dirty="0">
                  <a:solidFill>
                    <a:srgbClr val="FF0000"/>
                  </a:solidFill>
                  <a:latin typeface="Berlin Sans FB" panose="020E0602020502020306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37E4B7C-1476-4F0E-AFA6-542203F9F6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208" y="1738763"/>
                <a:ext cx="2295067" cy="2516138"/>
              </a:xfrm>
              <a:prstGeom prst="rect">
                <a:avLst/>
              </a:prstGeom>
              <a:blipFill>
                <a:blip r:embed="rId2"/>
                <a:stretch>
                  <a:fillRect l="-6117" t="-3148" b="-7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7563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240</Words>
  <Application>Microsoft Office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Cambria Math</vt:lpstr>
      <vt:lpstr>Office Theme</vt:lpstr>
      <vt:lpstr>Ratio including algebraic terms 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Jodi Bannister</cp:lastModifiedBy>
  <cp:revision>111</cp:revision>
  <dcterms:created xsi:type="dcterms:W3CDTF">2018-01-26T08:52:52Z</dcterms:created>
  <dcterms:modified xsi:type="dcterms:W3CDTF">2020-04-30T13:05:53Z</dcterms:modified>
</cp:coreProperties>
</file>