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1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175" y="147305"/>
            <a:ext cx="774364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 including algebraic terms 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/>
              <p:nvPr/>
            </p:nvSpPr>
            <p:spPr>
              <a:xfrm>
                <a:off x="2298941" y="4159853"/>
                <a:ext cx="454611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+8:12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2:1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9DEA514-BC17-4DC5-B5B9-1B22CDBCA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941" y="4159853"/>
                <a:ext cx="454611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/>
              <p:nvPr/>
            </p:nvSpPr>
            <p:spPr>
              <a:xfrm>
                <a:off x="2270566" y="5328106"/>
                <a:ext cx="47002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−1 :12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2:1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C88914E-D9AC-4C52-83B7-5950C9571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566" y="5328106"/>
                <a:ext cx="470026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193EF0-D53A-4E9E-B463-D491E91EC7EF}"/>
                  </a:ext>
                </a:extLst>
              </p:cNvPr>
              <p:cNvSpPr txBox="1"/>
              <p:nvPr/>
            </p:nvSpPr>
            <p:spPr>
              <a:xfrm>
                <a:off x="448895" y="77894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−9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:8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2:1.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2193EF0-D53A-4E9E-B463-D491E91EC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95" y="778947"/>
                <a:ext cx="3500230" cy="646331"/>
              </a:xfrm>
              <a:prstGeom prst="rect">
                <a:avLst/>
              </a:prstGeom>
              <a:blipFill>
                <a:blip r:embed="rId2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1739B46-9398-473E-814B-96DF10E770F1}"/>
                  </a:ext>
                </a:extLst>
              </p:cNvPr>
              <p:cNvSpPr txBox="1"/>
              <p:nvPr/>
            </p:nvSpPr>
            <p:spPr>
              <a:xfrm>
                <a:off x="5481003" y="778947"/>
                <a:ext cx="350023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:2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𝑟𝑎𝑡𝑖𝑜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5:1. </m:t>
                      </m:r>
                    </m:oMath>
                  </m:oMathPara>
                </a14:m>
                <a:endParaRPr lang="en-GB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𝐹𝑖𝑛𝑑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𝑝𝑜𝑠𝑠𝑖𝑏𝑙𝑒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𝑣𝑎𝑙𝑢𝑒𝑠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′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1739B46-9398-473E-814B-96DF10E77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1003" y="778947"/>
                <a:ext cx="3500230" cy="646331"/>
              </a:xfrm>
              <a:prstGeom prst="rect">
                <a:avLst/>
              </a:prstGeom>
              <a:blipFill>
                <a:blip r:embed="rId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bannisterjodi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32910" y="1012935"/>
                <a:ext cx="7510072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+8 :12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 :12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 :24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4:1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8:1</a:t>
                </a: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0" y="1012935"/>
                <a:ext cx="7510072" cy="6001643"/>
              </a:xfrm>
              <a:prstGeom prst="rect">
                <a:avLst/>
              </a:prstGeom>
              <a:blipFill>
                <a:blip r:embed="rId2"/>
                <a:stretch>
                  <a:fillRect l="-2029" t="-13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6121831" y="6488668"/>
            <a:ext cx="3022169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@</a:t>
            </a:r>
            <a:r>
              <a:rPr lang="en-GB" dirty="0" err="1"/>
              <a:t>bannisterjodi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682915-AC95-4ECF-8E3B-4E9690E020C5}"/>
              </a:ext>
            </a:extLst>
          </p:cNvPr>
          <p:cNvSpPr txBox="1"/>
          <p:nvPr/>
        </p:nvSpPr>
        <p:spPr>
          <a:xfrm>
            <a:off x="0" y="41317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0" dirty="0">
                <a:latin typeface="Berlin Sans FB" panose="020E0602020502020306" pitchFamily="34" charset="0"/>
              </a:rPr>
              <a:t>For the following, find the value of ‘x’ in each case</a:t>
            </a:r>
            <a:endParaRPr lang="en-GB" sz="3200" dirty="0">
              <a:latin typeface="Berlin Sans FB" panose="020E0602020502020306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/>
              <p:nvPr/>
            </p:nvSpPr>
            <p:spPr>
              <a:xfrm>
                <a:off x="0" y="980882"/>
                <a:ext cx="5873215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>
                    <a:latin typeface="Berlin Sans FB" panose="020E0602020502020306" pitchFamily="34" charset="0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+8 :12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 :12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 :24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 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2:1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5.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4:1</a:t>
                </a:r>
              </a:p>
              <a:p>
                <a:endParaRPr lang="en-GB" sz="3200" dirty="0">
                  <a:latin typeface="Berlin Sans FB" panose="020E0602020502020306" pitchFamily="34" charset="0"/>
                </a:endParaRPr>
              </a:p>
              <a:p>
                <a:r>
                  <a:rPr lang="en-GB" sz="3200" dirty="0">
                    <a:latin typeface="Berlin Sans FB" panose="020E0602020502020306" pitchFamily="34" charset="0"/>
                  </a:rPr>
                  <a:t>6.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latin typeface="Cambria Math" panose="02040503050406030204" pitchFamily="18" charset="0"/>
                      </a:rPr>
                      <m:t>−16 :24 </m:t>
                    </m:r>
                  </m:oMath>
                </a14:m>
                <a:r>
                  <a:rPr lang="en-GB" sz="3200" dirty="0">
                    <a:latin typeface="Berlin Sans FB" panose="020E0602020502020306" pitchFamily="34" charset="0"/>
                  </a:rPr>
                  <a:t>is in the ratio 8:1</a:t>
                </a:r>
              </a:p>
              <a:p>
                <a:endParaRPr lang="en-GB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014D9EA-0425-48E6-BE54-F805EE7DA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80882"/>
                <a:ext cx="5873215" cy="6001643"/>
              </a:xfrm>
              <a:prstGeom prst="rect">
                <a:avLst/>
              </a:prstGeom>
              <a:blipFill>
                <a:blip r:embed="rId2"/>
                <a:stretch>
                  <a:fillRect l="-2596" t="-13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48155B2-D1C4-48B7-81D8-F65A3E8D4515}"/>
              </a:ext>
            </a:extLst>
          </p:cNvPr>
          <p:cNvSpPr txBox="1"/>
          <p:nvPr/>
        </p:nvSpPr>
        <p:spPr>
          <a:xfrm>
            <a:off x="5873215" y="907830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x = 4 or 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3BA2D6-B171-4F6F-9035-8AC8ACB20993}"/>
              </a:ext>
            </a:extLst>
          </p:cNvPr>
          <p:cNvSpPr txBox="1"/>
          <p:nvPr/>
        </p:nvSpPr>
        <p:spPr>
          <a:xfrm>
            <a:off x="5873215" y="1885381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x = 5 or -5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9C191B-C6BC-44AC-A9D5-E4E299F53B2A}"/>
              </a:ext>
            </a:extLst>
          </p:cNvPr>
          <p:cNvSpPr txBox="1"/>
          <p:nvPr/>
        </p:nvSpPr>
        <p:spPr>
          <a:xfrm>
            <a:off x="5873215" y="2839606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x = 7 or -7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095E12-6996-4EE9-8587-6281DA69A5C5}"/>
              </a:ext>
            </a:extLst>
          </p:cNvPr>
          <p:cNvSpPr txBox="1"/>
          <p:nvPr/>
        </p:nvSpPr>
        <p:spPr>
          <a:xfrm>
            <a:off x="5873215" y="3714602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Berlin Sans FB" panose="020E0602020502020306" pitchFamily="34" charset="0"/>
              </a:rPr>
              <a:t>x = 8 or -8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F11310-6792-443E-A913-17E2F79A714B}"/>
                  </a:ext>
                </a:extLst>
              </p:cNvPr>
              <p:cNvSpPr txBox="1"/>
              <p:nvPr/>
            </p:nvSpPr>
            <p:spPr>
              <a:xfrm>
                <a:off x="5441429" y="4782412"/>
                <a:ext cx="3871844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112</m:t>
                    </m:r>
                  </m:oMath>
                </a14:m>
                <a:r>
                  <a:rPr lang="en-GB" sz="36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 or -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112</m:t>
                    </m:r>
                  </m:oMath>
                </a14:m>
                <a:endParaRPr lang="en-GB" sz="3600" dirty="0">
                  <a:solidFill>
                    <a:srgbClr val="FF0000"/>
                  </a:solidFill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F11310-6792-443E-A913-17E2F79A71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429" y="4782412"/>
                <a:ext cx="3871844" cy="687689"/>
              </a:xfrm>
              <a:prstGeom prst="rect">
                <a:avLst/>
              </a:prstGeom>
              <a:blipFill>
                <a:blip r:embed="rId3"/>
                <a:stretch>
                  <a:fillRect l="-4882" t="-8929" b="-330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0D7D7B-2F3D-4F96-BA14-7F14278B7219}"/>
                  </a:ext>
                </a:extLst>
              </p:cNvPr>
              <p:cNvSpPr txBox="1"/>
              <p:nvPr/>
            </p:nvSpPr>
            <p:spPr>
              <a:xfrm>
                <a:off x="5441429" y="5628490"/>
                <a:ext cx="4126676" cy="687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x =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208</m:t>
                    </m:r>
                  </m:oMath>
                </a14:m>
                <a:r>
                  <a:rPr lang="en-GB" sz="3600" dirty="0">
                    <a:solidFill>
                      <a:srgbClr val="FF0000"/>
                    </a:solidFill>
                    <a:latin typeface="Berlin Sans FB" panose="020E0602020502020306" pitchFamily="34" charset="0"/>
                  </a:rPr>
                  <a:t> or -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GB" sz="3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208</m:t>
                    </m:r>
                  </m:oMath>
                </a14:m>
                <a:endParaRPr lang="en-GB" sz="3600" dirty="0">
                  <a:solidFill>
                    <a:srgbClr val="FF0000"/>
                  </a:solidFill>
                  <a:latin typeface="Berlin Sans FB" panose="020E0602020502020306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0D7D7B-2F3D-4F96-BA14-7F14278B7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429" y="5628490"/>
                <a:ext cx="4126676" cy="687689"/>
              </a:xfrm>
              <a:prstGeom prst="rect">
                <a:avLst/>
              </a:prstGeom>
              <a:blipFill>
                <a:blip r:embed="rId4"/>
                <a:stretch>
                  <a:fillRect l="-4579" t="-7965" b="-318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50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302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Cambria Math</vt:lpstr>
      <vt:lpstr>Office Theme</vt:lpstr>
      <vt:lpstr>Ratio including algebraic terms 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Jodi Bannister</cp:lastModifiedBy>
  <cp:revision>112</cp:revision>
  <dcterms:created xsi:type="dcterms:W3CDTF">2018-01-26T08:52:52Z</dcterms:created>
  <dcterms:modified xsi:type="dcterms:W3CDTF">2020-04-30T13:14:32Z</dcterms:modified>
</cp:coreProperties>
</file>