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62" d="100"/>
          <a:sy n="62" d="100"/>
        </p:scale>
        <p:origin x="1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0175" y="147305"/>
            <a:ext cx="774364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Ratio including algebraic terms 5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9DEA514-BC17-4DC5-B5B9-1B22CDBCA9D0}"/>
                  </a:ext>
                </a:extLst>
              </p:cNvPr>
              <p:cNvSpPr txBox="1"/>
              <p:nvPr/>
            </p:nvSpPr>
            <p:spPr>
              <a:xfrm>
                <a:off x="2298941" y="4159853"/>
                <a:ext cx="474488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−2:102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𝑟𝑎𝑡𝑖𝑜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1:3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9DEA514-BC17-4DC5-B5B9-1B22CDBCA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8941" y="4159853"/>
                <a:ext cx="4744889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C88914E-D9AC-4C52-83B7-5950C9571C48}"/>
                  </a:ext>
                </a:extLst>
              </p:cNvPr>
              <p:cNvSpPr txBox="1"/>
              <p:nvPr/>
            </p:nvSpPr>
            <p:spPr>
              <a:xfrm>
                <a:off x="2270566" y="5328106"/>
                <a:ext cx="50978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−30 :102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𝑟𝑎𝑡𝑖𝑜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1:3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C88914E-D9AC-4C52-83B7-5950C9571C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0566" y="5328106"/>
                <a:ext cx="5097806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bannisterjodi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0AD750B-5BF1-4C08-987B-05AF2B25A903}"/>
                  </a:ext>
                </a:extLst>
              </p:cNvPr>
              <p:cNvSpPr txBox="1"/>
              <p:nvPr/>
            </p:nvSpPr>
            <p:spPr>
              <a:xfrm>
                <a:off x="448895" y="644697"/>
                <a:ext cx="350023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−2:46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𝑟𝑎𝑡𝑖𝑜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1:2. </m:t>
                      </m:r>
                    </m:oMath>
                  </m:oMathPara>
                </a14:m>
                <a:endParaRPr lang="en-GB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𝑝𝑜𝑠𝑠𝑖𝑏𝑙𝑒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𝑣𝑎𝑙𝑢𝑒𝑠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′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0AD750B-5BF1-4C08-987B-05AF2B25A9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95" y="644697"/>
                <a:ext cx="3500230" cy="646331"/>
              </a:xfrm>
              <a:prstGeom prst="rect">
                <a:avLst/>
              </a:prstGeom>
              <a:blipFill>
                <a:blip r:embed="rId2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181AE21-893F-45E5-8A08-B362843B07B1}"/>
                  </a:ext>
                </a:extLst>
              </p:cNvPr>
              <p:cNvSpPr txBox="1"/>
              <p:nvPr/>
            </p:nvSpPr>
            <p:spPr>
              <a:xfrm>
                <a:off x="5194875" y="644697"/>
                <a:ext cx="350023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+3:104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𝑟𝑎𝑡𝑖𝑜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1:2. </m:t>
                      </m:r>
                    </m:oMath>
                  </m:oMathPara>
                </a14:m>
                <a:endParaRPr lang="en-GB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𝑝𝑜𝑠𝑠𝑖𝑏𝑙𝑒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𝑣𝑎𝑙𝑢𝑒𝑠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′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181AE21-893F-45E5-8A08-B362843B07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875" y="644697"/>
                <a:ext cx="3500230" cy="646331"/>
              </a:xfrm>
              <a:prstGeom prst="rect">
                <a:avLst/>
              </a:prstGeom>
              <a:blipFill>
                <a:blip r:embed="rId3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bannisterjodi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682915-AC95-4ECF-8E3B-4E9690E020C5}"/>
              </a:ext>
            </a:extLst>
          </p:cNvPr>
          <p:cNvSpPr txBox="1"/>
          <p:nvPr/>
        </p:nvSpPr>
        <p:spPr>
          <a:xfrm>
            <a:off x="0" y="41317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0" dirty="0">
                <a:latin typeface="Berlin Sans FB" panose="020E0602020502020306" pitchFamily="34" charset="0"/>
              </a:rPr>
              <a:t>For the following, find the value of ‘x’ in each case</a:t>
            </a:r>
            <a:endParaRPr lang="en-GB" sz="3200" dirty="0">
              <a:latin typeface="Berlin Sans FB" panose="020E0602020502020306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014D9EA-0425-48E6-BE54-F805EE7DA831}"/>
                  </a:ext>
                </a:extLst>
              </p:cNvPr>
              <p:cNvSpPr txBox="1"/>
              <p:nvPr/>
            </p:nvSpPr>
            <p:spPr>
              <a:xfrm>
                <a:off x="32910" y="1012935"/>
                <a:ext cx="7510072" cy="58785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2400" dirty="0">
                  <a:latin typeface="Berlin Sans FB" panose="020E0602020502020306" pitchFamily="34" charset="0"/>
                </a:endParaRPr>
              </a:p>
              <a:p>
                <a:r>
                  <a:rPr lang="en-GB" sz="3200" dirty="0">
                    <a:latin typeface="Berlin Sans FB" panose="020E0602020502020306" pitchFamily="34" charset="0"/>
                  </a:rPr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latin typeface="Cambria Math" panose="02040503050406030204" pitchFamily="18" charset="0"/>
                      </a:rPr>
                      <m:t> −2 :102 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is in the ratio 1:3</a:t>
                </a: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r>
                  <a:rPr lang="en-GB" sz="3200" dirty="0">
                    <a:latin typeface="Berlin Sans FB" panose="020E0602020502020306" pitchFamily="34" charset="0"/>
                  </a:rPr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latin typeface="Cambria Math" panose="02040503050406030204" pitchFamily="18" charset="0"/>
                      </a:rPr>
                      <m:t>−30 :102 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is in the ratio 1:3</a:t>
                </a: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r>
                  <a:rPr lang="en-GB" sz="3200" dirty="0">
                    <a:latin typeface="Berlin Sans FB" panose="020E0602020502020306" pitchFamily="34" charset="0"/>
                  </a:rPr>
                  <a:t>3.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latin typeface="Cambria Math" panose="02040503050406030204" pitchFamily="18" charset="0"/>
                      </a:rPr>
                      <m:t>−30 :102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 is in the ratio 1:2</a:t>
                </a: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r>
                  <a:rPr lang="en-GB" sz="3200" dirty="0">
                    <a:latin typeface="Berlin Sans FB" panose="020E0602020502020306" pitchFamily="34" charset="0"/>
                  </a:rPr>
                  <a:t>4.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latin typeface="Cambria Math" panose="02040503050406030204" pitchFamily="18" charset="0"/>
                      </a:rPr>
                      <m:t>−30 :140 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is in the ratio 1:2</a:t>
                </a:r>
              </a:p>
              <a:p>
                <a:endParaRPr lang="en-GB" sz="32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014D9EA-0425-48E6-BE54-F805EE7DA8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0" y="1012935"/>
                <a:ext cx="7510072" cy="5878532"/>
              </a:xfrm>
              <a:prstGeom prst="rect">
                <a:avLst/>
              </a:prstGeom>
              <a:blipFill>
                <a:blip r:embed="rId2"/>
                <a:stretch>
                  <a:fillRect l="-2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bannisterjodi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682915-AC95-4ECF-8E3B-4E9690E020C5}"/>
              </a:ext>
            </a:extLst>
          </p:cNvPr>
          <p:cNvSpPr txBox="1"/>
          <p:nvPr/>
        </p:nvSpPr>
        <p:spPr>
          <a:xfrm>
            <a:off x="0" y="41317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0" dirty="0">
                <a:latin typeface="Berlin Sans FB" panose="020E0602020502020306" pitchFamily="34" charset="0"/>
              </a:rPr>
              <a:t>For the following, find the value of ‘x’ in each case</a:t>
            </a:r>
            <a:endParaRPr lang="en-GB" sz="3200" dirty="0">
              <a:latin typeface="Berlin Sans FB" panose="020E0602020502020306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014D9EA-0425-48E6-BE54-F805EE7DA831}"/>
                  </a:ext>
                </a:extLst>
              </p:cNvPr>
              <p:cNvSpPr txBox="1"/>
              <p:nvPr/>
            </p:nvSpPr>
            <p:spPr>
              <a:xfrm>
                <a:off x="32910" y="1012935"/>
                <a:ext cx="7510072" cy="58785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2400" dirty="0">
                  <a:latin typeface="Berlin Sans FB" panose="020E0602020502020306" pitchFamily="34" charset="0"/>
                </a:endParaRPr>
              </a:p>
              <a:p>
                <a:r>
                  <a:rPr lang="en-GB" sz="3200" dirty="0">
                    <a:latin typeface="Berlin Sans FB" panose="020E0602020502020306" pitchFamily="34" charset="0"/>
                  </a:rPr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latin typeface="Cambria Math" panose="02040503050406030204" pitchFamily="18" charset="0"/>
                      </a:rPr>
                      <m:t> −2 :102 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is in the ratio 1:3</a:t>
                </a: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r>
                  <a:rPr lang="en-GB" sz="3200" dirty="0">
                    <a:latin typeface="Berlin Sans FB" panose="020E0602020502020306" pitchFamily="34" charset="0"/>
                  </a:rPr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latin typeface="Cambria Math" panose="02040503050406030204" pitchFamily="18" charset="0"/>
                      </a:rPr>
                      <m:t>−30 :102 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is in the ratio 1:3</a:t>
                </a: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r>
                  <a:rPr lang="en-GB" sz="3200" dirty="0">
                    <a:latin typeface="Berlin Sans FB" panose="020E0602020502020306" pitchFamily="34" charset="0"/>
                  </a:rPr>
                  <a:t>3.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latin typeface="Cambria Math" panose="02040503050406030204" pitchFamily="18" charset="0"/>
                      </a:rPr>
                      <m:t>−30 :102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 is in the ratio 1:2</a:t>
                </a: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r>
                  <a:rPr lang="en-GB" sz="3200" dirty="0">
                    <a:latin typeface="Berlin Sans FB" panose="020E0602020502020306" pitchFamily="34" charset="0"/>
                  </a:rPr>
                  <a:t>4.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latin typeface="Cambria Math" panose="02040503050406030204" pitchFamily="18" charset="0"/>
                      </a:rPr>
                      <m:t>−30 :140 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is in the ratio 1:2</a:t>
                </a:r>
              </a:p>
              <a:p>
                <a:endParaRPr lang="en-GB" sz="32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014D9EA-0425-48E6-BE54-F805EE7DA8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0" y="1012935"/>
                <a:ext cx="7510072" cy="5878532"/>
              </a:xfrm>
              <a:prstGeom prst="rect">
                <a:avLst/>
              </a:prstGeom>
              <a:blipFill>
                <a:blip r:embed="rId2"/>
                <a:stretch>
                  <a:fillRect l="-2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10CB32A8-FFCE-4DCC-9997-1996C86AC46E}"/>
              </a:ext>
            </a:extLst>
          </p:cNvPr>
          <p:cNvSpPr txBox="1"/>
          <p:nvPr/>
        </p:nvSpPr>
        <p:spPr>
          <a:xfrm>
            <a:off x="6262822" y="1286988"/>
            <a:ext cx="256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Berlin Sans FB" panose="020E0602020502020306" pitchFamily="34" charset="0"/>
              </a:rPr>
              <a:t>x = 6 or -6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1374E8-7771-4B93-A453-EEA382A39060}"/>
              </a:ext>
            </a:extLst>
          </p:cNvPr>
          <p:cNvSpPr txBox="1"/>
          <p:nvPr/>
        </p:nvSpPr>
        <p:spPr>
          <a:xfrm>
            <a:off x="6262822" y="5810733"/>
            <a:ext cx="256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Berlin Sans FB" panose="020E0602020502020306" pitchFamily="34" charset="0"/>
              </a:rPr>
              <a:t>x = 10 or -10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3E0CA2-3775-46EF-BA1D-8A9F9D41C9FE}"/>
              </a:ext>
            </a:extLst>
          </p:cNvPr>
          <p:cNvSpPr txBox="1"/>
          <p:nvPr/>
        </p:nvSpPr>
        <p:spPr>
          <a:xfrm>
            <a:off x="6262822" y="4302818"/>
            <a:ext cx="256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Berlin Sans FB" panose="020E0602020502020306" pitchFamily="34" charset="0"/>
              </a:rPr>
              <a:t>x = 9 or -9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3445A9-340D-4AF4-BC5D-BECA920E3697}"/>
              </a:ext>
            </a:extLst>
          </p:cNvPr>
          <p:cNvSpPr txBox="1"/>
          <p:nvPr/>
        </p:nvSpPr>
        <p:spPr>
          <a:xfrm>
            <a:off x="6262822" y="2794903"/>
            <a:ext cx="256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Berlin Sans FB" panose="020E0602020502020306" pitchFamily="34" charset="0"/>
              </a:rPr>
              <a:t>x = 8 or -8</a:t>
            </a:r>
          </a:p>
        </p:txBody>
      </p:sp>
    </p:spTree>
    <p:extLst>
      <p:ext uri="{BB962C8B-B14F-4D97-AF65-F5344CB8AC3E}">
        <p14:creationId xmlns:p14="http://schemas.microsoft.com/office/powerpoint/2010/main" val="4062273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238</Words>
  <Application>Microsoft Office PowerPoint</Application>
  <PresentationFormat>On-screen Show (4:3)</PresentationFormat>
  <Paragraphs>47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Berlin Sans FB</vt:lpstr>
      <vt:lpstr>Calibri</vt:lpstr>
      <vt:lpstr>Calibri Light</vt:lpstr>
      <vt:lpstr>Cambria Math</vt:lpstr>
      <vt:lpstr>Office Theme</vt:lpstr>
      <vt:lpstr>Ratio including algebraic terms 5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Jodi Bannister</cp:lastModifiedBy>
  <cp:revision>113</cp:revision>
  <dcterms:created xsi:type="dcterms:W3CDTF">2018-01-26T08:52:52Z</dcterms:created>
  <dcterms:modified xsi:type="dcterms:W3CDTF">2020-04-30T13:22:16Z</dcterms:modified>
</cp:coreProperties>
</file>