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92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Ratio including algebraic terms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9CADFDF0-FB0A-4996-91FC-5F26587843D7}"/>
                  </a:ext>
                </a:extLst>
              </p:cNvPr>
              <p:cNvSpPr/>
              <p:nvPr/>
            </p:nvSpPr>
            <p:spPr>
              <a:xfrm>
                <a:off x="3239156" y="4149307"/>
                <a:ext cx="275286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:3 </m:t>
                      </m:r>
                      <m:r>
                        <a:rPr lang="en-GB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GB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GB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𝑟𝑎𝑡𝑖𝑜</m:t>
                      </m:r>
                      <m:r>
                        <a:rPr lang="en-GB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4:1 </m:t>
                      </m:r>
                    </m:oMath>
                  </m:oMathPara>
                </a14:m>
                <a:endParaRPr lang="en-GB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9CADFDF0-FB0A-4996-91FC-5F26587843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9156" y="4149307"/>
                <a:ext cx="2752869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F934D5F-3089-4383-81F5-FFCBAC761031}"/>
                  </a:ext>
                </a:extLst>
              </p:cNvPr>
              <p:cNvSpPr/>
              <p:nvPr/>
            </p:nvSpPr>
            <p:spPr>
              <a:xfrm>
                <a:off x="3195563" y="4690051"/>
                <a:ext cx="275286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2</m:t>
                      </m:r>
                      <m:r>
                        <a:rPr lang="en-GB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:3 </m:t>
                      </m:r>
                      <m:r>
                        <a:rPr lang="en-GB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GB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GB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𝑟𝑎𝑡𝑖𝑜</m:t>
                      </m:r>
                      <m:r>
                        <a:rPr lang="en-GB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5:1</m:t>
                      </m:r>
                    </m:oMath>
                  </m:oMathPara>
                </a14:m>
                <a:endParaRPr lang="en-GB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F934D5F-3089-4383-81F5-FFCBAC7610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5563" y="4690051"/>
                <a:ext cx="2752869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BD18AF5-09B5-45BA-B421-444A38E04B58}"/>
                  </a:ext>
                </a:extLst>
              </p:cNvPr>
              <p:cNvSpPr/>
              <p:nvPr/>
            </p:nvSpPr>
            <p:spPr>
              <a:xfrm>
                <a:off x="3234347" y="5255437"/>
                <a:ext cx="27576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:3 </m:t>
                      </m:r>
                      <m:r>
                        <a:rPr lang="en-GB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GB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GB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𝑟𝑎𝑡𝑖𝑜</m:t>
                      </m:r>
                      <m:r>
                        <a:rPr lang="en-GB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6:1 </m:t>
                      </m:r>
                    </m:oMath>
                  </m:oMathPara>
                </a14:m>
                <a:endParaRPr lang="en-GB" i="1" dirty="0">
                  <a:solidFill>
                    <a:schemeClr val="bg1"/>
                  </a:solidFill>
                  <a:latin typeface="Berlin Sans FB" panose="020E0602020502020306" pitchFamily="34" charset="0"/>
                </a:endParaRPr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BD18AF5-09B5-45BA-B421-444A38E04B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4347" y="5255437"/>
                <a:ext cx="2757678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bannisterjodi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7A1926C-0223-473F-B8CD-CDEC2B7B0F86}"/>
                  </a:ext>
                </a:extLst>
              </p:cNvPr>
              <p:cNvSpPr txBox="1"/>
              <p:nvPr/>
            </p:nvSpPr>
            <p:spPr>
              <a:xfrm>
                <a:off x="0" y="506198"/>
                <a:ext cx="3904419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:5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𝑟𝑎𝑡𝑖𝑜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4:1. </m:t>
                      </m:r>
                    </m:oMath>
                  </m:oMathPara>
                </a14:m>
                <a:endParaRPr lang="en-GB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𝐹𝑖𝑛𝑑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𝑣𝑎𝑙𝑢𝑒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′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7A1926C-0223-473F-B8CD-CDEC2B7B0F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06198"/>
                <a:ext cx="3904419" cy="923330"/>
              </a:xfrm>
              <a:prstGeom prst="rect">
                <a:avLst/>
              </a:prstGeom>
              <a:blipFill>
                <a:blip r:embed="rId2"/>
                <a:stretch>
                  <a:fillRect b="-46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97C8EAB-6B19-4D4C-AC70-C13A24354FCB}"/>
                  </a:ext>
                </a:extLst>
              </p:cNvPr>
              <p:cNvSpPr txBox="1"/>
              <p:nvPr/>
            </p:nvSpPr>
            <p:spPr>
              <a:xfrm>
                <a:off x="4891620" y="541231"/>
                <a:ext cx="3904419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10 :5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𝑟𝑎𝑡𝑖𝑜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1:3. </m:t>
                      </m:r>
                    </m:oMath>
                  </m:oMathPara>
                </a14:m>
                <a:endParaRPr lang="en-GB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𝐹𝑖𝑛𝑑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𝑣𝑎𝑙𝑢𝑒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′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97C8EAB-6B19-4D4C-AC70-C13A24354F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1620" y="541231"/>
                <a:ext cx="3904419" cy="923330"/>
              </a:xfrm>
              <a:prstGeom prst="rect">
                <a:avLst/>
              </a:prstGeom>
              <a:blipFill>
                <a:blip r:embed="rId3"/>
                <a:stretch>
                  <a:fillRect b="-4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bannisterjodi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B154B62-E2D1-42E5-BA1A-7EDC9F493376}"/>
                  </a:ext>
                </a:extLst>
              </p:cNvPr>
              <p:cNvSpPr txBox="1"/>
              <p:nvPr/>
            </p:nvSpPr>
            <p:spPr>
              <a:xfrm>
                <a:off x="191331" y="1345098"/>
                <a:ext cx="8419270" cy="38164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i="1" dirty="0">
                    <a:latin typeface="Berlin Sans FB" panose="020E0602020502020306" pitchFamily="34" charset="0"/>
                  </a:rPr>
                  <a:t>For the following, find the value of ‘x’ in each case</a:t>
                </a:r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:3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𝑖𝑛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𝑟𝑎𝑡𝑖𝑜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4:1 </m:t>
                    </m:r>
                  </m:oMath>
                </a14:m>
                <a:endParaRPr lang="en-GB" sz="2800" b="0" i="1" dirty="0">
                  <a:latin typeface="Berlin Sans FB" panose="020E0602020502020306" pitchFamily="34" charset="0"/>
                </a:endParaRPr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   2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:3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𝑖𝑛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𝑟𝑎𝑡𝑖𝑜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5:1</m:t>
                    </m:r>
                  </m:oMath>
                </a14:m>
                <a:endParaRPr lang="en-GB" sz="2800" b="0" i="1" dirty="0">
                  <a:latin typeface="Berlin Sans FB" panose="020E0602020502020306" pitchFamily="34" charset="0"/>
                </a:endParaRPr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   2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:3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𝑖𝑛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𝑟𝑎𝑡𝑖𝑜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6:1 </m:t>
                    </m:r>
                  </m:oMath>
                </a14:m>
                <a:endParaRPr lang="en-GB" sz="2800" b="0" i="1" dirty="0">
                  <a:latin typeface="Berlin Sans FB" panose="020E0602020502020306" pitchFamily="34" charset="0"/>
                </a:endParaRPr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   2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:6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𝑖𝑛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𝑟𝑎𝑡𝑖𝑜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6:1</m:t>
                    </m:r>
                  </m:oMath>
                </a14:m>
                <a:endParaRPr lang="en-GB" sz="2800" b="0" i="1" dirty="0">
                  <a:latin typeface="Berlin Sans FB" panose="020E0602020502020306" pitchFamily="34" charset="0"/>
                </a:endParaRPr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   4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:6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𝑖𝑛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𝑟𝑎𝑡𝑖𝑜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6:1</m:t>
                    </m:r>
                  </m:oMath>
                </a14:m>
                <a:endParaRPr lang="en-GB" sz="2800" b="0" i="1" dirty="0">
                  <a:latin typeface="Berlin Sans FB" panose="020E0602020502020306" pitchFamily="34" charset="0"/>
                </a:endParaRPr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   4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:6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𝑖𝑛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𝑟𝑎𝑡𝑖𝑜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6:2</m:t>
                    </m:r>
                  </m:oMath>
                </a14:m>
                <a:endParaRPr lang="en-GB" sz="2800" b="0" i="1" dirty="0">
                  <a:latin typeface="Berlin Sans FB" panose="020E0602020502020306" pitchFamily="34" charset="0"/>
                </a:endParaRPr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   4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:6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𝑖𝑛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𝑟𝑎𝑡𝑖𝑜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3:1</m:t>
                    </m:r>
                  </m:oMath>
                </a14:m>
                <a:endParaRPr lang="en-GB" sz="2800" b="0" i="1" dirty="0">
                  <a:latin typeface="Berlin Sans FB" panose="020E0602020502020306" pitchFamily="34" charset="0"/>
                </a:endParaRP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B154B62-E2D1-42E5-BA1A-7EDC9F4933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331" y="1345098"/>
                <a:ext cx="8419270" cy="3816429"/>
              </a:xfrm>
              <a:prstGeom prst="rect">
                <a:avLst/>
              </a:prstGeom>
              <a:blipFill>
                <a:blip r:embed="rId2"/>
                <a:stretch>
                  <a:fillRect l="-1447" t="-17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2C854D4-66AE-47CC-8CE2-7CB7A5819F3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bannisterjodi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2942902-5391-4EA9-A423-E823672A737B}"/>
                  </a:ext>
                </a:extLst>
              </p:cNvPr>
              <p:cNvSpPr txBox="1"/>
              <p:nvPr/>
            </p:nvSpPr>
            <p:spPr>
              <a:xfrm>
                <a:off x="191331" y="1345098"/>
                <a:ext cx="4929310" cy="38164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sz="2800" b="0" i="1" dirty="0">
                  <a:latin typeface="Berlin Sans FB" panose="020E0602020502020306" pitchFamily="34" charset="0"/>
                </a:endParaRPr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:3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𝑖𝑛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𝑟𝑎𝑡𝑖𝑜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4:1 </m:t>
                    </m:r>
                  </m:oMath>
                </a14:m>
                <a:endParaRPr lang="en-GB" sz="2800" b="0" i="1" dirty="0">
                  <a:latin typeface="Berlin Sans FB" panose="020E0602020502020306" pitchFamily="34" charset="0"/>
                </a:endParaRPr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   2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:3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𝑖𝑛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𝑟𝑎𝑡𝑖𝑜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5:1</m:t>
                    </m:r>
                  </m:oMath>
                </a14:m>
                <a:endParaRPr lang="en-GB" sz="2800" b="0" i="1" dirty="0">
                  <a:latin typeface="Berlin Sans FB" panose="020E0602020502020306" pitchFamily="34" charset="0"/>
                </a:endParaRPr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   2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:3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𝑖𝑛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𝑟𝑎𝑡𝑖𝑜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6:1 </m:t>
                    </m:r>
                  </m:oMath>
                </a14:m>
                <a:endParaRPr lang="en-GB" sz="2800" b="0" i="1" dirty="0">
                  <a:latin typeface="Berlin Sans FB" panose="020E0602020502020306" pitchFamily="34" charset="0"/>
                </a:endParaRPr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   2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:6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𝑖𝑛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𝑟𝑎𝑡𝑖𝑜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6:1</m:t>
                    </m:r>
                  </m:oMath>
                </a14:m>
                <a:endParaRPr lang="en-GB" sz="2800" b="0" i="1" dirty="0">
                  <a:latin typeface="Berlin Sans FB" panose="020E0602020502020306" pitchFamily="34" charset="0"/>
                </a:endParaRPr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   4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:6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𝑖𝑛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𝑟𝑎𝑡𝑖𝑜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6:1</m:t>
                    </m:r>
                  </m:oMath>
                </a14:m>
                <a:endParaRPr lang="en-GB" sz="2800" b="0" i="1" dirty="0">
                  <a:latin typeface="Berlin Sans FB" panose="020E0602020502020306" pitchFamily="34" charset="0"/>
                </a:endParaRPr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   4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:6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𝑖𝑛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𝑟𝑎𝑡𝑖𝑜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6:2</m:t>
                    </m:r>
                  </m:oMath>
                </a14:m>
                <a:endParaRPr lang="en-GB" sz="2800" b="0" i="1" dirty="0">
                  <a:latin typeface="Berlin Sans FB" panose="020E0602020502020306" pitchFamily="34" charset="0"/>
                </a:endParaRPr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   4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:6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𝑖𝑛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𝑟𝑎𝑡𝑖𝑜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3:1</m:t>
                    </m:r>
                  </m:oMath>
                </a14:m>
                <a:endParaRPr lang="en-GB" sz="2800" b="0" i="1" dirty="0">
                  <a:latin typeface="Berlin Sans FB" panose="020E0602020502020306" pitchFamily="34" charset="0"/>
                </a:endParaRP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2942902-5391-4EA9-A423-E823672A73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331" y="1345098"/>
                <a:ext cx="4929310" cy="381642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58DC0CC9-7968-43E3-9115-FBE0CA91CDE5}"/>
              </a:ext>
            </a:extLst>
          </p:cNvPr>
          <p:cNvSpPr txBox="1"/>
          <p:nvPr/>
        </p:nvSpPr>
        <p:spPr>
          <a:xfrm>
            <a:off x="5703522" y="1345097"/>
            <a:ext cx="248797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b="0" i="1" dirty="0">
              <a:latin typeface="Berlin Sans FB" panose="020E0602020502020306" pitchFamily="34" charset="0"/>
            </a:endParaRPr>
          </a:p>
          <a:p>
            <a:r>
              <a:rPr lang="en-GB" sz="2800" b="0" dirty="0">
                <a:solidFill>
                  <a:srgbClr val="FF0000"/>
                </a:solidFill>
                <a:latin typeface="Berlin Sans FB" panose="020E0602020502020306" pitchFamily="34" charset="0"/>
              </a:rPr>
              <a:t>1. X = 6</a:t>
            </a:r>
          </a:p>
          <a:p>
            <a:r>
              <a:rPr lang="en-GB" sz="2800" dirty="0">
                <a:solidFill>
                  <a:srgbClr val="FF0000"/>
                </a:solidFill>
                <a:latin typeface="Berlin Sans FB" panose="020E0602020502020306" pitchFamily="34" charset="0"/>
              </a:rPr>
              <a:t>2. X = 7.5</a:t>
            </a:r>
          </a:p>
          <a:p>
            <a:r>
              <a:rPr lang="en-GB" sz="2800" dirty="0">
                <a:solidFill>
                  <a:srgbClr val="FF0000"/>
                </a:solidFill>
                <a:latin typeface="Berlin Sans FB" panose="020E0602020502020306" pitchFamily="34" charset="0"/>
              </a:rPr>
              <a:t>3. X = 9</a:t>
            </a:r>
          </a:p>
          <a:p>
            <a:r>
              <a:rPr lang="en-GB" sz="2800" dirty="0">
                <a:solidFill>
                  <a:srgbClr val="FF0000"/>
                </a:solidFill>
                <a:latin typeface="Berlin Sans FB" panose="020E0602020502020306" pitchFamily="34" charset="0"/>
              </a:rPr>
              <a:t>4. X = 18</a:t>
            </a:r>
          </a:p>
          <a:p>
            <a:r>
              <a:rPr lang="en-GB" sz="2800" dirty="0">
                <a:solidFill>
                  <a:srgbClr val="FF0000"/>
                </a:solidFill>
                <a:latin typeface="Berlin Sans FB" panose="020E0602020502020306" pitchFamily="34" charset="0"/>
              </a:rPr>
              <a:t>5. X = 9</a:t>
            </a:r>
          </a:p>
          <a:p>
            <a:r>
              <a:rPr lang="en-GB" sz="2800" dirty="0">
                <a:solidFill>
                  <a:srgbClr val="FF0000"/>
                </a:solidFill>
                <a:latin typeface="Berlin Sans FB" panose="020E0602020502020306" pitchFamily="34" charset="0"/>
              </a:rPr>
              <a:t>6. X = 4.5</a:t>
            </a:r>
          </a:p>
          <a:p>
            <a:r>
              <a:rPr lang="en-GB" sz="2800" dirty="0">
                <a:solidFill>
                  <a:srgbClr val="FF0000"/>
                </a:solidFill>
                <a:latin typeface="Berlin Sans FB" panose="020E0602020502020306" pitchFamily="34" charset="0"/>
              </a:rPr>
              <a:t>7. X = 4.5</a:t>
            </a:r>
          </a:p>
        </p:txBody>
      </p:sp>
    </p:spTree>
    <p:extLst>
      <p:ext uri="{BB962C8B-B14F-4D97-AF65-F5344CB8AC3E}">
        <p14:creationId xmlns:p14="http://schemas.microsoft.com/office/powerpoint/2010/main" val="1665424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316</Words>
  <Application>Microsoft Office PowerPoint</Application>
  <PresentationFormat>On-screen Show (4:3)</PresentationFormat>
  <Paragraphs>46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Berlin Sans FB</vt:lpstr>
      <vt:lpstr>Calibri</vt:lpstr>
      <vt:lpstr>Calibri Light</vt:lpstr>
      <vt:lpstr>Cambria Math</vt:lpstr>
      <vt:lpstr>Office Theme</vt:lpstr>
      <vt:lpstr>Ratio including algebraic terms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111</cp:revision>
  <dcterms:created xsi:type="dcterms:W3CDTF">2018-01-26T08:52:52Z</dcterms:created>
  <dcterms:modified xsi:type="dcterms:W3CDTF">2020-06-05T07:39:21Z</dcterms:modified>
</cp:coreProperties>
</file>