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91" r:id="rId2"/>
    <p:sldId id="292" r:id="rId3"/>
    <p:sldId id="296" r:id="rId4"/>
    <p:sldId id="294" r:id="rId5"/>
    <p:sldId id="297" r:id="rId6"/>
    <p:sldId id="298" r:id="rId7"/>
    <p:sldId id="29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6DA01FC0-F11F-4712-B2D6-66332ED1BA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B2EFFB3C-5AA7-40FD-ABEE-95CA677ADE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B248CF17-BB3A-4C48-BAD8-CDBE0ACB80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FAA274-DE44-434F-8A1F-BC25BD6D25C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119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621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79A7C-C5D3-4FE5-A234-30ADBCA07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F59EC-A0F2-4472-B49B-FBA2907E6394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8F6E5-4B3C-4AD2-B7D2-AB431A125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01368-EBD2-4C9D-9194-5F340F2EF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4182E-B713-43C0-96E2-D58EF76390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709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1496E-B5E0-4597-94F8-7FF3B564B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E6D40-720E-4262-8751-C77F963E59D2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6ED4A-257B-4C68-8565-4A341A15C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1F79C-63EA-48A0-A563-B1F89ED9C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5F539-2357-44C0-A189-A0662F3BA2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171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0D54F-C10C-4945-8F99-B149A5459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09148-E1E8-4309-AA5B-BE39CF6BE633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45907-F1BC-436D-95EF-B795E62B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18E6B-F920-4F97-9091-749ECC4B1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B9DB0-4338-46B7-A175-67DF32FA0B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808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6D15D-372D-4BAC-ABE6-1F9EA820E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67977-A1A9-4F1F-947F-E141F43FB98F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D1536-C7BE-4753-A26B-213AA3E4D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A72A9-FD7A-4D2B-9563-774AEC320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68365-C466-4D23-A4BF-D9CC5F22ACF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986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86288-8406-4B63-A75B-82677B16E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91D26-926C-4F93-91B4-E048E3202D20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F9CAA-4AED-42B5-A326-FCA600173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E3067-7BAB-489E-8A7A-A03CFA4C1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DBC59-D11B-4478-8D74-5612994046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679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501E5F-9EB2-4094-8A06-D0DE4CEEC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440CE-5582-4669-B5E5-6BE73AFBE65D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E58BA7-69B8-45EB-9B82-9F4095F07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88073F-AA9C-4B67-A960-B4768E37A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96B70-A673-4674-937C-CDF1D3F0A8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236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6EC2BE2-CC83-4277-84EC-B32CB57C8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DAABB-58C7-4DFE-A3EA-5B35CCD497B0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C64ED7-498D-4600-8A63-6EB38451F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E01ACA5-8145-48C0-9092-528DAC056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21A7F-BA12-434F-88C6-90FD499146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613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B07B092-CC29-43DE-9DFE-E0FCBC477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C663F-036D-4508-949A-2F02C7FE00AB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A58E4B2-E07E-4D2B-A51E-3075435A3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056DE51-BF50-415B-9F5A-C39D71DF2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0E237-15C0-41C3-A7DD-90D9FF9C14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706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61011D7-3364-47E8-B03F-D5444D96A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B92AC-2972-41CA-AFE7-86BB4C0AE628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B22672-5826-471D-AE1B-5683832CE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686FCE6-17FA-4530-AC4E-029D9467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03529-6B43-4396-A537-D8E4C156C7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98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1EE40AC-A78D-4603-8141-0A672C397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0CD7D-2F61-4D28-A7F9-0BECAD69E945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B72BE9-3D80-4639-98D5-6307950FE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7733EB-497A-4CA1-B764-41062DA7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1B56B-5A63-4A5A-BA27-B856CBDC2F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541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5AE9032-246B-4006-AAFC-4E496DEB6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F8597-E447-4809-BC54-3D5F03EA212A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F437F2-B67D-46E2-AE75-6E69FD51C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7E91BC-134F-4191-8D6A-666D22FB6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2FEEC-37B3-4010-93E7-1DF7838BFA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801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3CFE434-B273-44B8-886F-382499D9F9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49C20F4-B64A-424C-B531-5DE727AF9D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FDA6B-C651-4C04-9B96-59D1A4BAAD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29B4BE-C5DD-4F83-A1DF-54E4BF424579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A835C-68AF-4C59-9415-4656B83CBF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0004C-00EA-487D-BB4A-5F69AB76C9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F67820F-44DF-4B37-B942-303355E2D1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274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3C0BA-6FB3-4043-81C9-AFF9DA608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150" y="130175"/>
            <a:ext cx="8853488" cy="13858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400" b="1" dirty="0">
                <a:solidFill>
                  <a:schemeClr val="bg1"/>
                </a:solidFill>
              </a:rPr>
              <a:t>Stratified Sampling</a:t>
            </a:r>
          </a:p>
        </p:txBody>
      </p:sp>
      <p:pic>
        <p:nvPicPr>
          <p:cNvPr id="2052" name="Picture 11">
            <a:extLst>
              <a:ext uri="{FF2B5EF4-FFF2-40B4-BE49-F238E27FC236}">
                <a16:creationId xmlns:a16="http://schemas.microsoft.com/office/drawing/2014/main" id="{2765E99F-0AAD-4630-9993-3D7E4F7C98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648A37B-20BF-4FA3-BD9E-5F674DE86547}"/>
              </a:ext>
            </a:extLst>
          </p:cNvPr>
          <p:cNvSpPr txBox="1">
            <a:spLocks/>
          </p:cNvSpPr>
          <p:nvPr/>
        </p:nvSpPr>
        <p:spPr>
          <a:xfrm>
            <a:off x="615950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516D7D5-F037-44EE-8266-9C13E15E8DB4}"/>
              </a:ext>
            </a:extLst>
          </p:cNvPr>
          <p:cNvSpPr txBox="1">
            <a:spLocks/>
          </p:cNvSpPr>
          <p:nvPr/>
        </p:nvSpPr>
        <p:spPr>
          <a:xfrm>
            <a:off x="2654300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B8D4748-FED1-4776-A033-F6DD17185A7A}"/>
              </a:ext>
            </a:extLst>
          </p:cNvPr>
          <p:cNvSpPr txBox="1">
            <a:spLocks/>
          </p:cNvSpPr>
          <p:nvPr/>
        </p:nvSpPr>
        <p:spPr>
          <a:xfrm>
            <a:off x="4854575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2056" name="Picture 15">
            <a:extLst>
              <a:ext uri="{FF2B5EF4-FFF2-40B4-BE49-F238E27FC236}">
                <a16:creationId xmlns:a16="http://schemas.microsoft.com/office/drawing/2014/main" id="{7712333F-E337-4DA5-8F05-D5CBBA85CD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7">
            <a:extLst>
              <a:ext uri="{FF2B5EF4-FFF2-40B4-BE49-F238E27FC236}">
                <a16:creationId xmlns:a16="http://schemas.microsoft.com/office/drawing/2014/main" id="{6532D212-F350-441A-A962-8070EF00CA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C5554FD4-FA0F-4627-BBAB-6FDCBE0B4F81}"/>
              </a:ext>
            </a:extLst>
          </p:cNvPr>
          <p:cNvSpPr txBox="1">
            <a:spLocks/>
          </p:cNvSpPr>
          <p:nvPr/>
        </p:nvSpPr>
        <p:spPr>
          <a:xfrm>
            <a:off x="7146925" y="1847850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2059" name="Picture 18">
            <a:extLst>
              <a:ext uri="{FF2B5EF4-FFF2-40B4-BE49-F238E27FC236}">
                <a16:creationId xmlns:a16="http://schemas.microsoft.com/office/drawing/2014/main" id="{CF6B2AE0-E0A5-4E6F-AC2E-A63E488757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19">
            <a:extLst>
              <a:ext uri="{FF2B5EF4-FFF2-40B4-BE49-F238E27FC236}">
                <a16:creationId xmlns:a16="http://schemas.microsoft.com/office/drawing/2014/main" id="{AE744A8B-1981-40CC-81E3-A2862A81123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412750" y="6075363"/>
            <a:ext cx="119538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Practice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0F50F14E-463B-4203-91FF-EC56B6BD44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219101"/>
              </p:ext>
            </p:extLst>
          </p:nvPr>
        </p:nvGraphicFramePr>
        <p:xfrm>
          <a:off x="2801938" y="3695307"/>
          <a:ext cx="2769393" cy="1586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3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3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631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7" marR="91447" marT="45706" marB="45706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Year 9</a:t>
                      </a:r>
                    </a:p>
                  </a:txBody>
                  <a:tcPr marL="91447" marR="91447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Year 10</a:t>
                      </a:r>
                    </a:p>
                  </a:txBody>
                  <a:tcPr marL="91447" marR="91447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338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Boys</a:t>
                      </a:r>
                    </a:p>
                  </a:txBody>
                  <a:tcPr marL="91447" marR="91447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7" marR="91447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7" marR="91447"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338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Girls</a:t>
                      </a:r>
                    </a:p>
                  </a:txBody>
                  <a:tcPr marL="91447" marR="91447" marT="45706" marB="4570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7" marR="91447" marT="45706" marB="4570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7" marR="91447"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9B78948-53BD-4C03-8E6D-70ADCD47F2D6}"/>
              </a:ext>
            </a:extLst>
          </p:cNvPr>
          <p:cNvCxnSpPr>
            <a:cxnSpLocks/>
          </p:cNvCxnSpPr>
          <p:nvPr/>
        </p:nvCxnSpPr>
        <p:spPr>
          <a:xfrm>
            <a:off x="3692525" y="3685879"/>
            <a:ext cx="1854200" cy="63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6909F73-889B-4E04-86D8-B62D251D9B37}"/>
              </a:ext>
            </a:extLst>
          </p:cNvPr>
          <p:cNvCxnSpPr>
            <a:cxnSpLocks/>
          </p:cNvCxnSpPr>
          <p:nvPr/>
        </p:nvCxnSpPr>
        <p:spPr>
          <a:xfrm>
            <a:off x="2801938" y="4206875"/>
            <a:ext cx="276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5B1804D-180D-4088-AAFC-AB3A10D5E07B}"/>
              </a:ext>
            </a:extLst>
          </p:cNvPr>
          <p:cNvCxnSpPr>
            <a:cxnSpLocks/>
          </p:cNvCxnSpPr>
          <p:nvPr/>
        </p:nvCxnSpPr>
        <p:spPr>
          <a:xfrm>
            <a:off x="2801938" y="4745038"/>
            <a:ext cx="276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FD0D58E-8895-44A2-B347-379647D528C7}"/>
              </a:ext>
            </a:extLst>
          </p:cNvPr>
          <p:cNvCxnSpPr>
            <a:cxnSpLocks/>
          </p:cNvCxnSpPr>
          <p:nvPr/>
        </p:nvCxnSpPr>
        <p:spPr>
          <a:xfrm>
            <a:off x="2801938" y="5281613"/>
            <a:ext cx="276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C924C6E-DE1E-4C96-BFEA-2639EA2E6A0A}"/>
              </a:ext>
            </a:extLst>
          </p:cNvPr>
          <p:cNvCxnSpPr>
            <a:cxnSpLocks/>
          </p:cNvCxnSpPr>
          <p:nvPr/>
        </p:nvCxnSpPr>
        <p:spPr>
          <a:xfrm>
            <a:off x="3716338" y="3657600"/>
            <a:ext cx="0" cy="162401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5AD8391-3A0D-4050-847B-09179C4ACA92}"/>
              </a:ext>
            </a:extLst>
          </p:cNvPr>
          <p:cNvCxnSpPr>
            <a:cxnSpLocks/>
          </p:cNvCxnSpPr>
          <p:nvPr/>
        </p:nvCxnSpPr>
        <p:spPr>
          <a:xfrm>
            <a:off x="4651375" y="3663950"/>
            <a:ext cx="0" cy="161766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01BD328-B74D-4EE7-9F5F-998221EFABAD}"/>
              </a:ext>
            </a:extLst>
          </p:cNvPr>
          <p:cNvCxnSpPr>
            <a:cxnSpLocks/>
          </p:cNvCxnSpPr>
          <p:nvPr/>
        </p:nvCxnSpPr>
        <p:spPr>
          <a:xfrm flipH="1">
            <a:off x="4651375" y="3663950"/>
            <a:ext cx="15875" cy="161766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9776B2F-E74B-483B-9F58-CF2971CFB49E}"/>
              </a:ext>
            </a:extLst>
          </p:cNvPr>
          <p:cNvCxnSpPr>
            <a:cxnSpLocks/>
          </p:cNvCxnSpPr>
          <p:nvPr/>
        </p:nvCxnSpPr>
        <p:spPr>
          <a:xfrm>
            <a:off x="3716338" y="3657600"/>
            <a:ext cx="0" cy="162401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B1D7CD8-2B5B-4573-B53E-C6C7078555E0}"/>
              </a:ext>
            </a:extLst>
          </p:cNvPr>
          <p:cNvCxnSpPr>
            <a:cxnSpLocks/>
          </p:cNvCxnSpPr>
          <p:nvPr/>
        </p:nvCxnSpPr>
        <p:spPr>
          <a:xfrm>
            <a:off x="2813050" y="4206875"/>
            <a:ext cx="0" cy="107473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CAA6E15-593C-40D5-A039-DF0478CEE186}"/>
              </a:ext>
            </a:extLst>
          </p:cNvPr>
          <p:cNvCxnSpPr>
            <a:cxnSpLocks/>
          </p:cNvCxnSpPr>
          <p:nvPr/>
        </p:nvCxnSpPr>
        <p:spPr>
          <a:xfrm>
            <a:off x="5570538" y="3663950"/>
            <a:ext cx="0" cy="161766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47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>
            <a:extLst>
              <a:ext uri="{FF2B5EF4-FFF2-40B4-BE49-F238E27FC236}">
                <a16:creationId xmlns:a16="http://schemas.microsoft.com/office/drawing/2014/main" id="{7CB914C3-27BC-4C06-A075-D88D967DD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0" y="55563"/>
            <a:ext cx="176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3075" name="TextBox 4">
            <a:extLst>
              <a:ext uri="{FF2B5EF4-FFF2-40B4-BE49-F238E27FC236}">
                <a16:creationId xmlns:a16="http://schemas.microsoft.com/office/drawing/2014/main" id="{8ACB748D-F0FB-4EBE-B419-E5539001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3" y="57150"/>
            <a:ext cx="1766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6565478-02CF-409E-8AFA-4C436E3F147F}"/>
              </a:ext>
            </a:extLst>
          </p:cNvPr>
          <p:cNvCxnSpPr>
            <a:cxnSpLocks/>
          </p:cNvCxnSpPr>
          <p:nvPr/>
        </p:nvCxnSpPr>
        <p:spPr>
          <a:xfrm>
            <a:off x="4397375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11F9EF7-3CD3-46B8-867E-D89008248900}"/>
              </a:ext>
            </a:extLst>
          </p:cNvPr>
          <p:cNvCxnSpPr>
            <a:cxnSpLocks/>
          </p:cNvCxnSpPr>
          <p:nvPr/>
        </p:nvCxnSpPr>
        <p:spPr>
          <a:xfrm>
            <a:off x="0" y="484188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0D4C688-3C68-4BD5-AB3C-B46BFA725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436590"/>
              </p:ext>
            </p:extLst>
          </p:nvPr>
        </p:nvGraphicFramePr>
        <p:xfrm>
          <a:off x="507800" y="1335505"/>
          <a:ext cx="2822973" cy="16252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0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0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73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40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80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20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60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13" name="TextBox 5">
            <a:extLst>
              <a:ext uri="{FF2B5EF4-FFF2-40B4-BE49-F238E27FC236}">
                <a16:creationId xmlns:a16="http://schemas.microsoft.com/office/drawing/2014/main" id="{6350ECB1-F7F3-4F9B-B394-D1D4104EA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14" y="580249"/>
            <a:ext cx="439737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 in Year 9 and 10.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Box 5">
            <a:extLst>
              <a:ext uri="{FF2B5EF4-FFF2-40B4-BE49-F238E27FC236}">
                <a16:creationId xmlns:a16="http://schemas.microsoft.com/office/drawing/2014/main" id="{74E956FB-7260-42C0-91F9-1EE1E0F78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56770"/>
            <a:ext cx="4397375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 order to facilitate social distancing the Headteacher takes a stratified sample of 50 students to attend school. Complete the table for the sample.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5">
            <a:extLst>
              <a:ext uri="{FF2B5EF4-FFF2-40B4-BE49-F238E27FC236}">
                <a16:creationId xmlns:a16="http://schemas.microsoft.com/office/drawing/2014/main" id="{B8BC1E2C-A4DB-47AB-934D-570A527FD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1789" y="523098"/>
            <a:ext cx="439737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 in Year 9 and 10.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Box 5">
            <a:extLst>
              <a:ext uri="{FF2B5EF4-FFF2-40B4-BE49-F238E27FC236}">
                <a16:creationId xmlns:a16="http://schemas.microsoft.com/office/drawing/2014/main" id="{F681617E-BD3D-4945-A42B-94F3DEC2C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6118" y="3056770"/>
            <a:ext cx="4397375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 order to facilitate social distancing the Headteacher takes a stratified sample of 50 students to attend school. Complete the table for the sample.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E540EBB-FF78-4F58-978E-163ED23D2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904039"/>
              </p:ext>
            </p:extLst>
          </p:nvPr>
        </p:nvGraphicFramePr>
        <p:xfrm>
          <a:off x="4810761" y="1286333"/>
          <a:ext cx="2822973" cy="16252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0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0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73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160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80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120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40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9A7CD68B-335B-411F-B119-D071942D6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566087"/>
              </p:ext>
            </p:extLst>
          </p:nvPr>
        </p:nvGraphicFramePr>
        <p:xfrm>
          <a:off x="1810800" y="4556218"/>
          <a:ext cx="2448000" cy="16252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73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A7CD68B-335B-411F-B119-D071942D6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426428"/>
              </p:ext>
            </p:extLst>
          </p:nvPr>
        </p:nvGraphicFramePr>
        <p:xfrm>
          <a:off x="6567846" y="4556218"/>
          <a:ext cx="2448000" cy="16252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73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219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>
            <a:extLst>
              <a:ext uri="{FF2B5EF4-FFF2-40B4-BE49-F238E27FC236}">
                <a16:creationId xmlns:a16="http://schemas.microsoft.com/office/drawing/2014/main" id="{7CB914C3-27BC-4C06-A075-D88D967DD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0" y="55563"/>
            <a:ext cx="176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3075" name="TextBox 4">
            <a:extLst>
              <a:ext uri="{FF2B5EF4-FFF2-40B4-BE49-F238E27FC236}">
                <a16:creationId xmlns:a16="http://schemas.microsoft.com/office/drawing/2014/main" id="{8ACB748D-F0FB-4EBE-B419-E5539001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3" y="57150"/>
            <a:ext cx="1766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6565478-02CF-409E-8AFA-4C436E3F147F}"/>
              </a:ext>
            </a:extLst>
          </p:cNvPr>
          <p:cNvCxnSpPr>
            <a:cxnSpLocks/>
          </p:cNvCxnSpPr>
          <p:nvPr/>
        </p:nvCxnSpPr>
        <p:spPr>
          <a:xfrm>
            <a:off x="4397375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11F9EF7-3CD3-46B8-867E-D89008248900}"/>
              </a:ext>
            </a:extLst>
          </p:cNvPr>
          <p:cNvCxnSpPr>
            <a:cxnSpLocks/>
          </p:cNvCxnSpPr>
          <p:nvPr/>
        </p:nvCxnSpPr>
        <p:spPr>
          <a:xfrm>
            <a:off x="0" y="484188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0D4C688-3C68-4BD5-AB3C-B46BFA725B8F}"/>
              </a:ext>
            </a:extLst>
          </p:cNvPr>
          <p:cNvGraphicFramePr>
            <a:graphicFrameLocks noGrp="1"/>
          </p:cNvGraphicFramePr>
          <p:nvPr/>
        </p:nvGraphicFramePr>
        <p:xfrm>
          <a:off x="507800" y="1335505"/>
          <a:ext cx="2822973" cy="16252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0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0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73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40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80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20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60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13" name="TextBox 5">
            <a:extLst>
              <a:ext uri="{FF2B5EF4-FFF2-40B4-BE49-F238E27FC236}">
                <a16:creationId xmlns:a16="http://schemas.microsoft.com/office/drawing/2014/main" id="{6350ECB1-F7F3-4F9B-B394-D1D4104EA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14" y="580249"/>
            <a:ext cx="439737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 in Year 9 and 10.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Box 5">
            <a:extLst>
              <a:ext uri="{FF2B5EF4-FFF2-40B4-BE49-F238E27FC236}">
                <a16:creationId xmlns:a16="http://schemas.microsoft.com/office/drawing/2014/main" id="{74E956FB-7260-42C0-91F9-1EE1E0F78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56770"/>
            <a:ext cx="4397375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 order to facilitate social distancing the Headteacher takes a stratified sample of 50 students to attend school. Complete the table for the sample.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A7CD68B-335B-411F-B119-D071942D6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349279"/>
              </p:ext>
            </p:extLst>
          </p:nvPr>
        </p:nvGraphicFramePr>
        <p:xfrm>
          <a:off x="1809132" y="4556218"/>
          <a:ext cx="2448000" cy="16252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73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TextBox 5">
            <a:extLst>
              <a:ext uri="{FF2B5EF4-FFF2-40B4-BE49-F238E27FC236}">
                <a16:creationId xmlns:a16="http://schemas.microsoft.com/office/drawing/2014/main" id="{B8BC1E2C-A4DB-47AB-934D-570A527FD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1789" y="523098"/>
            <a:ext cx="439737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 in Year 9 and 10.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Box 5">
            <a:extLst>
              <a:ext uri="{FF2B5EF4-FFF2-40B4-BE49-F238E27FC236}">
                <a16:creationId xmlns:a16="http://schemas.microsoft.com/office/drawing/2014/main" id="{F681617E-BD3D-4945-A42B-94F3DEC2C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6118" y="3056770"/>
            <a:ext cx="4397375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 order to facilitate social distancing the Headteacher takes a stratified sample of 50 students to attend school. Complete the table for the sample.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E540EBB-FF78-4F58-978E-163ED23D2ED3}"/>
              </a:ext>
            </a:extLst>
          </p:cNvPr>
          <p:cNvGraphicFramePr>
            <a:graphicFrameLocks noGrp="1"/>
          </p:cNvGraphicFramePr>
          <p:nvPr/>
        </p:nvGraphicFramePr>
        <p:xfrm>
          <a:off x="4810761" y="1286333"/>
          <a:ext cx="2822973" cy="16252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0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0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73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160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80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120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40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538572"/>
              </p:ext>
            </p:extLst>
          </p:nvPr>
        </p:nvGraphicFramePr>
        <p:xfrm>
          <a:off x="94414" y="4410987"/>
          <a:ext cx="150232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161">
                  <a:extLst>
                    <a:ext uri="{9D8B030D-6E8A-4147-A177-3AD203B41FA5}">
                      <a16:colId xmlns:a16="http://schemas.microsoft.com/office/drawing/2014/main" val="3699712328"/>
                    </a:ext>
                  </a:extLst>
                </a:gridCol>
                <a:gridCol w="751161">
                  <a:extLst>
                    <a:ext uri="{9D8B030D-6E8A-4147-A177-3AD203B41FA5}">
                      <a16:colId xmlns:a16="http://schemas.microsoft.com/office/drawing/2014/main" val="2359999746"/>
                    </a:ext>
                  </a:extLst>
                </a:gridCol>
              </a:tblGrid>
              <a:tr h="29005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Pop.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Sample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401987"/>
                  </a:ext>
                </a:extLst>
              </a:tr>
              <a:tr h="29005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200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424302"/>
                  </a:ext>
                </a:extLst>
              </a:tr>
              <a:tr h="29005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611856"/>
                  </a:ext>
                </a:extLst>
              </a:tr>
              <a:tr h="29005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80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967762"/>
                  </a:ext>
                </a:extLst>
              </a:tr>
              <a:tr h="29005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8092898"/>
                  </a:ext>
                </a:extLst>
              </a:tr>
              <a:tr h="29005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900959"/>
                  </a:ext>
                </a:extLst>
              </a:tr>
            </a:tbl>
          </a:graphicData>
        </a:graphic>
      </p:graphicFrame>
      <p:sp>
        <p:nvSpPr>
          <p:cNvPr id="3" name="Arc 2"/>
          <p:cNvSpPr/>
          <p:nvPr/>
        </p:nvSpPr>
        <p:spPr>
          <a:xfrm>
            <a:off x="580103" y="6151761"/>
            <a:ext cx="648929" cy="226141"/>
          </a:xfrm>
          <a:prstGeom prst="arc">
            <a:avLst>
              <a:gd name="adj1" fmla="val 21546019"/>
              <a:gd name="adj2" fmla="val 10799995"/>
            </a:avLst>
          </a:prstGeom>
          <a:ln w="127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5">
            <a:extLst>
              <a:ext uri="{FF2B5EF4-FFF2-40B4-BE49-F238E27FC236}">
                <a16:creationId xmlns:a16="http://schemas.microsoft.com/office/drawing/2014/main" id="{74E956FB-7260-42C0-91F9-1EE1E0F78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354" y="6337381"/>
            <a:ext cx="427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÷4</a:t>
            </a:r>
            <a:endParaRPr kumimoji="0" lang="en-GB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A7CD68B-335B-411F-B119-D071942D6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127431"/>
              </p:ext>
            </p:extLst>
          </p:nvPr>
        </p:nvGraphicFramePr>
        <p:xfrm>
          <a:off x="6567846" y="4556218"/>
          <a:ext cx="2448000" cy="16252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73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066555"/>
              </p:ext>
            </p:extLst>
          </p:nvPr>
        </p:nvGraphicFramePr>
        <p:xfrm>
          <a:off x="4765079" y="4410987"/>
          <a:ext cx="150232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161">
                  <a:extLst>
                    <a:ext uri="{9D8B030D-6E8A-4147-A177-3AD203B41FA5}">
                      <a16:colId xmlns:a16="http://schemas.microsoft.com/office/drawing/2014/main" val="3699712328"/>
                    </a:ext>
                  </a:extLst>
                </a:gridCol>
                <a:gridCol w="751161">
                  <a:extLst>
                    <a:ext uri="{9D8B030D-6E8A-4147-A177-3AD203B41FA5}">
                      <a16:colId xmlns:a16="http://schemas.microsoft.com/office/drawing/2014/main" val="2359999746"/>
                    </a:ext>
                  </a:extLst>
                </a:gridCol>
              </a:tblGrid>
              <a:tr h="29005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Pop.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Sample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401987"/>
                  </a:ext>
                </a:extLst>
              </a:tr>
              <a:tr h="29005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400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424302"/>
                  </a:ext>
                </a:extLst>
              </a:tr>
              <a:tr h="29005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160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611856"/>
                  </a:ext>
                </a:extLst>
              </a:tr>
              <a:tr h="29005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80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967762"/>
                  </a:ext>
                </a:extLst>
              </a:tr>
              <a:tr h="29005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120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8092898"/>
                  </a:ext>
                </a:extLst>
              </a:tr>
              <a:tr h="29005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900959"/>
                  </a:ext>
                </a:extLst>
              </a:tr>
            </a:tbl>
          </a:graphicData>
        </a:graphic>
      </p:graphicFrame>
      <p:sp>
        <p:nvSpPr>
          <p:cNvPr id="21" name="Arc 20"/>
          <p:cNvSpPr/>
          <p:nvPr/>
        </p:nvSpPr>
        <p:spPr>
          <a:xfrm>
            <a:off x="5250768" y="6151761"/>
            <a:ext cx="648929" cy="226141"/>
          </a:xfrm>
          <a:prstGeom prst="arc">
            <a:avLst>
              <a:gd name="adj1" fmla="val 21546019"/>
              <a:gd name="adj2" fmla="val 10799995"/>
            </a:avLst>
          </a:prstGeom>
          <a:ln w="127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74E956FB-7260-42C0-91F9-1EE1E0F78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7019" y="6337381"/>
            <a:ext cx="427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÷8</a:t>
            </a:r>
            <a:endParaRPr kumimoji="0" lang="en-GB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3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7" name="Rectangle 6">
            <a:extLst>
              <a:ext uri="{FF2B5EF4-FFF2-40B4-BE49-F238E27FC236}">
                <a16:creationId xmlns:a16="http://schemas.microsoft.com/office/drawing/2014/main" id="{E46884C3-5008-4451-813F-C19657D1F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34" y="1224447"/>
            <a:ext cx="26633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In order to facilitate social distancing the Headteacher takes a stratified sample of </a:t>
            </a:r>
            <a:r>
              <a:rPr lang="en-GB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250</a:t>
            </a: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students to attend school. Complete the table for the sample.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B952F0C-1101-4138-A074-0D8EC244DCDD}"/>
              </a:ext>
            </a:extLst>
          </p:cNvPr>
          <p:cNvCxnSpPr/>
          <p:nvPr/>
        </p:nvCxnSpPr>
        <p:spPr>
          <a:xfrm>
            <a:off x="2663825" y="1875940"/>
            <a:ext cx="39687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6596866-DD4B-43B0-B307-E9434E2F6F07}"/>
              </a:ext>
            </a:extLst>
          </p:cNvPr>
          <p:cNvCxnSpPr/>
          <p:nvPr/>
        </p:nvCxnSpPr>
        <p:spPr>
          <a:xfrm>
            <a:off x="5784850" y="1875940"/>
            <a:ext cx="39687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271F016-49A9-4A5A-B864-A58A2E8AA7DB}"/>
              </a:ext>
            </a:extLst>
          </p:cNvPr>
          <p:cNvCxnSpPr/>
          <p:nvPr/>
        </p:nvCxnSpPr>
        <p:spPr>
          <a:xfrm>
            <a:off x="7705725" y="2703027"/>
            <a:ext cx="0" cy="5508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91B00BD-A834-4D54-9AA2-0502DB691913}"/>
              </a:ext>
            </a:extLst>
          </p:cNvPr>
          <p:cNvCxnSpPr/>
          <p:nvPr/>
        </p:nvCxnSpPr>
        <p:spPr>
          <a:xfrm flipH="1">
            <a:off x="5837238" y="4976327"/>
            <a:ext cx="34448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EAC2E6B-378F-4F24-A55E-60D1602C8E54}"/>
              </a:ext>
            </a:extLst>
          </p:cNvPr>
          <p:cNvCxnSpPr/>
          <p:nvPr/>
        </p:nvCxnSpPr>
        <p:spPr>
          <a:xfrm flipH="1">
            <a:off x="2690813" y="4976327"/>
            <a:ext cx="34448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5">
            <a:extLst>
              <a:ext uri="{FF2B5EF4-FFF2-40B4-BE49-F238E27FC236}">
                <a16:creationId xmlns:a16="http://schemas.microsoft.com/office/drawing/2014/main" id="{ED2BF4F0-75A9-4398-819C-50F21B4A8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0" y="116818"/>
            <a:ext cx="2348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in Year 9 and 10. 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A5E99A1A-B07A-42B4-8F18-1AF6E9E7C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910296"/>
              </p:ext>
            </p:extLst>
          </p:nvPr>
        </p:nvGraphicFramePr>
        <p:xfrm>
          <a:off x="398235" y="474144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150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4B84E842-FD2A-4AFF-92ED-EC1CDA363E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240675"/>
              </p:ext>
            </p:extLst>
          </p:nvPr>
        </p:nvGraphicFramePr>
        <p:xfrm>
          <a:off x="325672" y="1930807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" name="Rectangle 6">
            <a:extLst>
              <a:ext uri="{FF2B5EF4-FFF2-40B4-BE49-F238E27FC236}">
                <a16:creationId xmlns:a16="http://schemas.microsoft.com/office/drawing/2014/main" id="{511019D8-CB5A-4A26-8A68-6ED202216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1192697"/>
            <a:ext cx="26633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In order to facilitate social distancing the Headteacher takes a stratified sample of </a:t>
            </a:r>
            <a:r>
              <a:rPr lang="en-GB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250</a:t>
            </a: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students to attend school. Complete the table for the sample.</a:t>
            </a:r>
          </a:p>
        </p:txBody>
      </p:sp>
      <p:sp>
        <p:nvSpPr>
          <p:cNvPr id="32" name="TextBox 5">
            <a:extLst>
              <a:ext uri="{FF2B5EF4-FFF2-40B4-BE49-F238E27FC236}">
                <a16:creationId xmlns:a16="http://schemas.microsoft.com/office/drawing/2014/main" id="{3F62DB35-A792-4B65-83B7-2776FBFAB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700" y="116818"/>
            <a:ext cx="2348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in Year 9 and 10. 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F932EB78-4B3B-44A3-B503-3FD9BD4F82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585431"/>
              </p:ext>
            </p:extLst>
          </p:nvPr>
        </p:nvGraphicFramePr>
        <p:xfrm>
          <a:off x="3527927" y="461057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200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150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3787B27-BECF-4BBF-AB86-49DD52DB9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688221"/>
              </p:ext>
            </p:extLst>
          </p:nvPr>
        </p:nvGraphicFramePr>
        <p:xfrm>
          <a:off x="3527927" y="1894877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5" name="Rectangle 6">
            <a:extLst>
              <a:ext uri="{FF2B5EF4-FFF2-40B4-BE49-F238E27FC236}">
                <a16:creationId xmlns:a16="http://schemas.microsoft.com/office/drawing/2014/main" id="{4391EA6A-3437-4B02-A85B-87B08274B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6088" y="1234750"/>
            <a:ext cx="26633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In order to facilitate social distancing the Headteacher takes a stratified sample of </a:t>
            </a:r>
            <a:r>
              <a:rPr lang="en-GB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50</a:t>
            </a: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students to attend school. Complete the table for the sample.</a:t>
            </a:r>
          </a:p>
        </p:txBody>
      </p:sp>
      <p:sp>
        <p:nvSpPr>
          <p:cNvPr id="37" name="TextBox 5">
            <a:extLst>
              <a:ext uri="{FF2B5EF4-FFF2-40B4-BE49-F238E27FC236}">
                <a16:creationId xmlns:a16="http://schemas.microsoft.com/office/drawing/2014/main" id="{E037E462-7892-4519-B6F7-07147B6DD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44" y="127121"/>
            <a:ext cx="2348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in Year 9 and 10. </a:t>
            </a:r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1481A252-ADFE-4FC7-9453-5EAE51D2D6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611165"/>
              </p:ext>
            </p:extLst>
          </p:nvPr>
        </p:nvGraphicFramePr>
        <p:xfrm>
          <a:off x="6580789" y="484447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150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D1B20FA7-B925-4461-9D55-E85D83F9A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6243"/>
              </p:ext>
            </p:extLst>
          </p:nvPr>
        </p:nvGraphicFramePr>
        <p:xfrm>
          <a:off x="6508226" y="1941110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" name="Rectangle 6">
            <a:extLst>
              <a:ext uri="{FF2B5EF4-FFF2-40B4-BE49-F238E27FC236}">
                <a16:creationId xmlns:a16="http://schemas.microsoft.com/office/drawing/2014/main" id="{47F02AFB-5169-4673-8BE8-4C3D38C7F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9061" y="4415246"/>
            <a:ext cx="26633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In order to facilitate social distancing the Headteacher takes a stratified sample of </a:t>
            </a:r>
            <a:r>
              <a:rPr lang="en-GB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50</a:t>
            </a: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students to attend school. Complete the table for the sample.</a:t>
            </a:r>
          </a:p>
        </p:txBody>
      </p:sp>
      <p:sp>
        <p:nvSpPr>
          <p:cNvPr id="41" name="TextBox 5">
            <a:extLst>
              <a:ext uri="{FF2B5EF4-FFF2-40B4-BE49-F238E27FC236}">
                <a16:creationId xmlns:a16="http://schemas.microsoft.com/office/drawing/2014/main" id="{270D17DA-03EA-4BA9-8AB8-FB28CC5F1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217" y="3307617"/>
            <a:ext cx="2348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in Year 9 and 10. 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9320DF16-2416-42FF-85EC-400CFC7CAF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979327"/>
              </p:ext>
            </p:extLst>
          </p:nvPr>
        </p:nvGraphicFramePr>
        <p:xfrm>
          <a:off x="6723762" y="3664943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150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ED6503EA-7FE9-4513-AD0F-78759BBC37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977660"/>
              </p:ext>
            </p:extLst>
          </p:nvPr>
        </p:nvGraphicFramePr>
        <p:xfrm>
          <a:off x="6651199" y="5121606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4" name="Rectangle 6">
            <a:extLst>
              <a:ext uri="{FF2B5EF4-FFF2-40B4-BE49-F238E27FC236}">
                <a16:creationId xmlns:a16="http://schemas.microsoft.com/office/drawing/2014/main" id="{E89B23E5-B100-42D7-8704-EC734F51F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735" y="4372462"/>
            <a:ext cx="26633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In order to facilitate social distancing the Headteacher takes a stratified sample of </a:t>
            </a:r>
            <a:r>
              <a:rPr lang="en-GB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100</a:t>
            </a: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students to attend school. Complete the table for the sample.</a:t>
            </a:r>
          </a:p>
        </p:txBody>
      </p:sp>
      <p:sp>
        <p:nvSpPr>
          <p:cNvPr id="45" name="TextBox 5">
            <a:extLst>
              <a:ext uri="{FF2B5EF4-FFF2-40B4-BE49-F238E27FC236}">
                <a16:creationId xmlns:a16="http://schemas.microsoft.com/office/drawing/2014/main" id="{BC53F007-0053-4441-B6C5-4EEDE7311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891" y="3264833"/>
            <a:ext cx="2348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in Year 9 and 10. </a:t>
            </a: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12B56242-A601-499D-B7A2-2F1B89B09C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664089"/>
              </p:ext>
            </p:extLst>
          </p:nvPr>
        </p:nvGraphicFramePr>
        <p:xfrm>
          <a:off x="3661436" y="3622159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150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9F5C8647-9729-4373-8ECE-9356F97D7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472222"/>
              </p:ext>
            </p:extLst>
          </p:nvPr>
        </p:nvGraphicFramePr>
        <p:xfrm>
          <a:off x="3588873" y="5078822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8" name="Rectangle 6">
            <a:extLst>
              <a:ext uri="{FF2B5EF4-FFF2-40B4-BE49-F238E27FC236}">
                <a16:creationId xmlns:a16="http://schemas.microsoft.com/office/drawing/2014/main" id="{17282E54-3B55-453E-A0EF-05394AC7F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945" y="4329678"/>
            <a:ext cx="26633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In order to facilitate social distancing the Headteacher takes a stratified sample of </a:t>
            </a:r>
            <a:r>
              <a:rPr lang="en-GB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</a:t>
            </a: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students to attend school. Complete the table for the sample.</a:t>
            </a:r>
          </a:p>
        </p:txBody>
      </p:sp>
      <p:sp>
        <p:nvSpPr>
          <p:cNvPr id="49" name="TextBox 5">
            <a:extLst>
              <a:ext uri="{FF2B5EF4-FFF2-40B4-BE49-F238E27FC236}">
                <a16:creationId xmlns:a16="http://schemas.microsoft.com/office/drawing/2014/main" id="{5E4E4D5C-8ED0-4E84-919C-0240E49C6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101" y="3222049"/>
            <a:ext cx="2348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in Year 9 and 10. </a:t>
            </a: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99D428D3-7D02-4893-BA14-91C2FA8CC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770783"/>
              </p:ext>
            </p:extLst>
          </p:nvPr>
        </p:nvGraphicFramePr>
        <p:xfrm>
          <a:off x="634646" y="3579375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150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431BAA77-ACF1-4309-BE5A-1F7D95BC2F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111820"/>
              </p:ext>
            </p:extLst>
          </p:nvPr>
        </p:nvGraphicFramePr>
        <p:xfrm>
          <a:off x="562083" y="5036038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342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7" name="Rectangle 6">
            <a:extLst>
              <a:ext uri="{FF2B5EF4-FFF2-40B4-BE49-F238E27FC236}">
                <a16:creationId xmlns:a16="http://schemas.microsoft.com/office/drawing/2014/main" id="{E46884C3-5008-4451-813F-C19657D1F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34" y="1224447"/>
            <a:ext cx="26633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In order to facilitate social distancing the Headteacher takes a stratified sample of </a:t>
            </a:r>
            <a:r>
              <a:rPr lang="en-GB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20</a:t>
            </a: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students to attend school. Complete the table for the sample.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B952F0C-1101-4138-A074-0D8EC244DCDD}"/>
              </a:ext>
            </a:extLst>
          </p:cNvPr>
          <p:cNvCxnSpPr/>
          <p:nvPr/>
        </p:nvCxnSpPr>
        <p:spPr>
          <a:xfrm>
            <a:off x="2663825" y="1875940"/>
            <a:ext cx="39687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6596866-DD4B-43B0-B307-E9434E2F6F07}"/>
              </a:ext>
            </a:extLst>
          </p:cNvPr>
          <p:cNvCxnSpPr/>
          <p:nvPr/>
        </p:nvCxnSpPr>
        <p:spPr>
          <a:xfrm>
            <a:off x="5784850" y="1875940"/>
            <a:ext cx="39687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271F016-49A9-4A5A-B864-A58A2E8AA7DB}"/>
              </a:ext>
            </a:extLst>
          </p:cNvPr>
          <p:cNvCxnSpPr/>
          <p:nvPr/>
        </p:nvCxnSpPr>
        <p:spPr>
          <a:xfrm>
            <a:off x="7705725" y="2703027"/>
            <a:ext cx="0" cy="5508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91B00BD-A834-4D54-9AA2-0502DB691913}"/>
              </a:ext>
            </a:extLst>
          </p:cNvPr>
          <p:cNvCxnSpPr/>
          <p:nvPr/>
        </p:nvCxnSpPr>
        <p:spPr>
          <a:xfrm flipH="1">
            <a:off x="5837238" y="4976327"/>
            <a:ext cx="34448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EAC2E6B-378F-4F24-A55E-60D1602C8E54}"/>
              </a:ext>
            </a:extLst>
          </p:cNvPr>
          <p:cNvCxnSpPr/>
          <p:nvPr/>
        </p:nvCxnSpPr>
        <p:spPr>
          <a:xfrm flipH="1">
            <a:off x="2690813" y="4976327"/>
            <a:ext cx="34448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5">
            <a:extLst>
              <a:ext uri="{FF2B5EF4-FFF2-40B4-BE49-F238E27FC236}">
                <a16:creationId xmlns:a16="http://schemas.microsoft.com/office/drawing/2014/main" id="{ED2BF4F0-75A9-4398-819C-50F21B4A8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0" y="116818"/>
            <a:ext cx="2348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in Year 9 and 10. 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A5E99A1A-B07A-42B4-8F18-1AF6E9E7C59C}"/>
              </a:ext>
            </a:extLst>
          </p:cNvPr>
          <p:cNvGraphicFramePr>
            <a:graphicFrameLocks noGrp="1"/>
          </p:cNvGraphicFramePr>
          <p:nvPr/>
        </p:nvGraphicFramePr>
        <p:xfrm>
          <a:off x="398235" y="474144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150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4B84E842-FD2A-4AFF-92ED-EC1CDA363E4E}"/>
              </a:ext>
            </a:extLst>
          </p:cNvPr>
          <p:cNvGraphicFramePr>
            <a:graphicFrameLocks noGrp="1"/>
          </p:cNvGraphicFramePr>
          <p:nvPr/>
        </p:nvGraphicFramePr>
        <p:xfrm>
          <a:off x="325672" y="1930807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" name="Rectangle 6">
            <a:extLst>
              <a:ext uri="{FF2B5EF4-FFF2-40B4-BE49-F238E27FC236}">
                <a16:creationId xmlns:a16="http://schemas.microsoft.com/office/drawing/2014/main" id="{511019D8-CB5A-4A26-8A68-6ED202216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1192697"/>
            <a:ext cx="26633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In order to facilitate social distancing the Headteacher takes a stratified sample of </a:t>
            </a:r>
            <a:r>
              <a:rPr lang="en-GB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20</a:t>
            </a: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students to attend school. Complete the table for the sample.</a:t>
            </a:r>
          </a:p>
        </p:txBody>
      </p:sp>
      <p:sp>
        <p:nvSpPr>
          <p:cNvPr id="32" name="TextBox 5">
            <a:extLst>
              <a:ext uri="{FF2B5EF4-FFF2-40B4-BE49-F238E27FC236}">
                <a16:creationId xmlns:a16="http://schemas.microsoft.com/office/drawing/2014/main" id="{3F62DB35-A792-4B65-83B7-2776FBFAB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700" y="116818"/>
            <a:ext cx="2348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in Year 9 and 10. 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F932EB78-4B3B-44A3-B503-3FD9BD4F82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992871"/>
              </p:ext>
            </p:extLst>
          </p:nvPr>
        </p:nvGraphicFramePr>
        <p:xfrm>
          <a:off x="3527927" y="461057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200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400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300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3787B27-BECF-4BBF-AB86-49DD52DB9BCA}"/>
              </a:ext>
            </a:extLst>
          </p:cNvPr>
          <p:cNvGraphicFramePr>
            <a:graphicFrameLocks noGrp="1"/>
          </p:cNvGraphicFramePr>
          <p:nvPr/>
        </p:nvGraphicFramePr>
        <p:xfrm>
          <a:off x="3527927" y="1894877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5" name="Rectangle 6">
            <a:extLst>
              <a:ext uri="{FF2B5EF4-FFF2-40B4-BE49-F238E27FC236}">
                <a16:creationId xmlns:a16="http://schemas.microsoft.com/office/drawing/2014/main" id="{4391EA6A-3437-4B02-A85B-87B08274B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6088" y="1234750"/>
            <a:ext cx="26633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In order to facilitate social distancing the Headteacher takes a stratified sample of </a:t>
            </a:r>
            <a:r>
              <a:rPr lang="en-GB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20</a:t>
            </a: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students to attend school. Complete the table for the sample.</a:t>
            </a:r>
          </a:p>
        </p:txBody>
      </p:sp>
      <p:sp>
        <p:nvSpPr>
          <p:cNvPr id="37" name="TextBox 5">
            <a:extLst>
              <a:ext uri="{FF2B5EF4-FFF2-40B4-BE49-F238E27FC236}">
                <a16:creationId xmlns:a16="http://schemas.microsoft.com/office/drawing/2014/main" id="{E037E462-7892-4519-B6F7-07147B6DD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44" y="127121"/>
            <a:ext cx="2348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in Year 9 and 10. </a:t>
            </a:r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1481A252-ADFE-4FC7-9453-5EAE51D2D6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703605"/>
              </p:ext>
            </p:extLst>
          </p:nvPr>
        </p:nvGraphicFramePr>
        <p:xfrm>
          <a:off x="6580789" y="484447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25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75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D1B20FA7-B925-4461-9D55-E85D83F9A788}"/>
              </a:ext>
            </a:extLst>
          </p:cNvPr>
          <p:cNvGraphicFramePr>
            <a:graphicFrameLocks noGrp="1"/>
          </p:cNvGraphicFramePr>
          <p:nvPr/>
        </p:nvGraphicFramePr>
        <p:xfrm>
          <a:off x="6508226" y="1941110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" name="Rectangle 6">
            <a:extLst>
              <a:ext uri="{FF2B5EF4-FFF2-40B4-BE49-F238E27FC236}">
                <a16:creationId xmlns:a16="http://schemas.microsoft.com/office/drawing/2014/main" id="{47F02AFB-5169-4673-8BE8-4C3D38C7F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9061" y="4415246"/>
            <a:ext cx="26633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In order to facilitate social distancing the Headteacher takes a stratified sample of </a:t>
            </a:r>
            <a:r>
              <a:rPr lang="en-GB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5</a:t>
            </a: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students to attend school. Complete the table for the sample.</a:t>
            </a:r>
          </a:p>
        </p:txBody>
      </p:sp>
      <p:sp>
        <p:nvSpPr>
          <p:cNvPr id="41" name="TextBox 5">
            <a:extLst>
              <a:ext uri="{FF2B5EF4-FFF2-40B4-BE49-F238E27FC236}">
                <a16:creationId xmlns:a16="http://schemas.microsoft.com/office/drawing/2014/main" id="{270D17DA-03EA-4BA9-8AB8-FB28CC5F1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217" y="3307617"/>
            <a:ext cx="2348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in Year 9 and 10. 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9320DF16-2416-42FF-85EC-400CFC7CAF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816016"/>
              </p:ext>
            </p:extLst>
          </p:nvPr>
        </p:nvGraphicFramePr>
        <p:xfrm>
          <a:off x="6723762" y="3664943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25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75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ED6503EA-7FE9-4513-AD0F-78759BBC375F}"/>
              </a:ext>
            </a:extLst>
          </p:cNvPr>
          <p:cNvGraphicFramePr>
            <a:graphicFrameLocks noGrp="1"/>
          </p:cNvGraphicFramePr>
          <p:nvPr/>
        </p:nvGraphicFramePr>
        <p:xfrm>
          <a:off x="6651199" y="5121606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4" name="Rectangle 6">
            <a:extLst>
              <a:ext uri="{FF2B5EF4-FFF2-40B4-BE49-F238E27FC236}">
                <a16:creationId xmlns:a16="http://schemas.microsoft.com/office/drawing/2014/main" id="{E89B23E5-B100-42D7-8704-EC734F51F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735" y="4372462"/>
            <a:ext cx="26633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In order to facilitate social distancing the Headteacher takes a stratified sample of </a:t>
            </a:r>
            <a:r>
              <a:rPr lang="en-GB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15</a:t>
            </a: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students to attend school. Complete the table for the sample.</a:t>
            </a:r>
          </a:p>
        </p:txBody>
      </p:sp>
      <p:sp>
        <p:nvSpPr>
          <p:cNvPr id="45" name="TextBox 5">
            <a:extLst>
              <a:ext uri="{FF2B5EF4-FFF2-40B4-BE49-F238E27FC236}">
                <a16:creationId xmlns:a16="http://schemas.microsoft.com/office/drawing/2014/main" id="{BC53F007-0053-4441-B6C5-4EEDE7311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891" y="3264833"/>
            <a:ext cx="2348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in Year 9 and 10. </a:t>
            </a: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12B56242-A601-499D-B7A2-2F1B89B09C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836338"/>
              </p:ext>
            </p:extLst>
          </p:nvPr>
        </p:nvGraphicFramePr>
        <p:xfrm>
          <a:off x="3661436" y="3622159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25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75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9F5C8647-9729-4373-8ECE-9356F97D79D2}"/>
              </a:ext>
            </a:extLst>
          </p:cNvPr>
          <p:cNvGraphicFramePr>
            <a:graphicFrameLocks noGrp="1"/>
          </p:cNvGraphicFramePr>
          <p:nvPr/>
        </p:nvGraphicFramePr>
        <p:xfrm>
          <a:off x="3588873" y="5078822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8" name="Rectangle 6">
            <a:extLst>
              <a:ext uri="{FF2B5EF4-FFF2-40B4-BE49-F238E27FC236}">
                <a16:creationId xmlns:a16="http://schemas.microsoft.com/office/drawing/2014/main" id="{17282E54-3B55-453E-A0EF-05394AC7F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945" y="4329678"/>
            <a:ext cx="26633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In order to facilitate social distancing the Headteacher takes a stratified sample of </a:t>
            </a:r>
            <a:r>
              <a:rPr lang="en-GB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12</a:t>
            </a: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students to attend school. Complete the table for the sample.</a:t>
            </a:r>
          </a:p>
        </p:txBody>
      </p:sp>
      <p:sp>
        <p:nvSpPr>
          <p:cNvPr id="49" name="TextBox 5">
            <a:extLst>
              <a:ext uri="{FF2B5EF4-FFF2-40B4-BE49-F238E27FC236}">
                <a16:creationId xmlns:a16="http://schemas.microsoft.com/office/drawing/2014/main" id="{5E4E4D5C-8ED0-4E84-919C-0240E49C6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101" y="3222049"/>
            <a:ext cx="2348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in Year 9 and 10. </a:t>
            </a: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99D428D3-7D02-4893-BA14-91C2FA8CC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283446"/>
              </p:ext>
            </p:extLst>
          </p:nvPr>
        </p:nvGraphicFramePr>
        <p:xfrm>
          <a:off x="634646" y="3579375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25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75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431BAA77-ACF1-4309-BE5A-1F7D95BC2F6E}"/>
              </a:ext>
            </a:extLst>
          </p:cNvPr>
          <p:cNvGraphicFramePr>
            <a:graphicFrameLocks noGrp="1"/>
          </p:cNvGraphicFramePr>
          <p:nvPr/>
        </p:nvGraphicFramePr>
        <p:xfrm>
          <a:off x="562083" y="5036038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40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7" name="Rectangle 6">
            <a:extLst>
              <a:ext uri="{FF2B5EF4-FFF2-40B4-BE49-F238E27FC236}">
                <a16:creationId xmlns:a16="http://schemas.microsoft.com/office/drawing/2014/main" id="{E46884C3-5008-4451-813F-C19657D1F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34" y="1224447"/>
            <a:ext cx="26633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In order to facilitate social distancing the Headteacher takes a stratified sample of </a:t>
            </a:r>
            <a:r>
              <a:rPr lang="en-GB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250</a:t>
            </a: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students to attend school. Complete the table for the sample.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B952F0C-1101-4138-A074-0D8EC244DCDD}"/>
              </a:ext>
            </a:extLst>
          </p:cNvPr>
          <p:cNvCxnSpPr/>
          <p:nvPr/>
        </p:nvCxnSpPr>
        <p:spPr>
          <a:xfrm>
            <a:off x="2663825" y="1875940"/>
            <a:ext cx="39687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6596866-DD4B-43B0-B307-E9434E2F6F07}"/>
              </a:ext>
            </a:extLst>
          </p:cNvPr>
          <p:cNvCxnSpPr/>
          <p:nvPr/>
        </p:nvCxnSpPr>
        <p:spPr>
          <a:xfrm>
            <a:off x="5784850" y="1875940"/>
            <a:ext cx="39687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271F016-49A9-4A5A-B864-A58A2E8AA7DB}"/>
              </a:ext>
            </a:extLst>
          </p:cNvPr>
          <p:cNvCxnSpPr/>
          <p:nvPr/>
        </p:nvCxnSpPr>
        <p:spPr>
          <a:xfrm>
            <a:off x="7705725" y="2703027"/>
            <a:ext cx="0" cy="5508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91B00BD-A834-4D54-9AA2-0502DB691913}"/>
              </a:ext>
            </a:extLst>
          </p:cNvPr>
          <p:cNvCxnSpPr/>
          <p:nvPr/>
        </p:nvCxnSpPr>
        <p:spPr>
          <a:xfrm flipH="1">
            <a:off x="5837238" y="4976327"/>
            <a:ext cx="34448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EAC2E6B-378F-4F24-A55E-60D1602C8E54}"/>
              </a:ext>
            </a:extLst>
          </p:cNvPr>
          <p:cNvCxnSpPr/>
          <p:nvPr/>
        </p:nvCxnSpPr>
        <p:spPr>
          <a:xfrm flipH="1">
            <a:off x="2690813" y="4976327"/>
            <a:ext cx="34448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5">
            <a:extLst>
              <a:ext uri="{FF2B5EF4-FFF2-40B4-BE49-F238E27FC236}">
                <a16:creationId xmlns:a16="http://schemas.microsoft.com/office/drawing/2014/main" id="{ED2BF4F0-75A9-4398-819C-50F21B4A8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0" y="116818"/>
            <a:ext cx="2348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in Year 9 and 10. 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A5E99A1A-B07A-42B4-8F18-1AF6E9E7C59C}"/>
              </a:ext>
            </a:extLst>
          </p:cNvPr>
          <p:cNvGraphicFramePr>
            <a:graphicFrameLocks noGrp="1"/>
          </p:cNvGraphicFramePr>
          <p:nvPr/>
        </p:nvGraphicFramePr>
        <p:xfrm>
          <a:off x="398235" y="474144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150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4B84E842-FD2A-4AFF-92ED-EC1CDA363E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621022"/>
              </p:ext>
            </p:extLst>
          </p:nvPr>
        </p:nvGraphicFramePr>
        <p:xfrm>
          <a:off x="325672" y="1930807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100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25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75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" name="Rectangle 6">
            <a:extLst>
              <a:ext uri="{FF2B5EF4-FFF2-40B4-BE49-F238E27FC236}">
                <a16:creationId xmlns:a16="http://schemas.microsoft.com/office/drawing/2014/main" id="{511019D8-CB5A-4A26-8A68-6ED202216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1192697"/>
            <a:ext cx="26633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In order to facilitate social distancing the Headteacher takes a stratified sample of </a:t>
            </a:r>
            <a:r>
              <a:rPr lang="en-GB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250</a:t>
            </a: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students to attend school. Complete the table for the sample.</a:t>
            </a:r>
          </a:p>
        </p:txBody>
      </p:sp>
      <p:sp>
        <p:nvSpPr>
          <p:cNvPr id="32" name="TextBox 5">
            <a:extLst>
              <a:ext uri="{FF2B5EF4-FFF2-40B4-BE49-F238E27FC236}">
                <a16:creationId xmlns:a16="http://schemas.microsoft.com/office/drawing/2014/main" id="{3F62DB35-A792-4B65-83B7-2776FBFAB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700" y="116818"/>
            <a:ext cx="2348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in Year 9 and 10. 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F932EB78-4B3B-44A3-B503-3FD9BD4F82C2}"/>
              </a:ext>
            </a:extLst>
          </p:cNvPr>
          <p:cNvGraphicFramePr>
            <a:graphicFrameLocks noGrp="1"/>
          </p:cNvGraphicFramePr>
          <p:nvPr/>
        </p:nvGraphicFramePr>
        <p:xfrm>
          <a:off x="3527927" y="461057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200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150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3787B27-BECF-4BBF-AB86-49DD52DB9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902249"/>
              </p:ext>
            </p:extLst>
          </p:nvPr>
        </p:nvGraphicFramePr>
        <p:xfrm>
          <a:off x="3527927" y="1894877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100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75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25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5" name="Rectangle 6">
            <a:extLst>
              <a:ext uri="{FF2B5EF4-FFF2-40B4-BE49-F238E27FC236}">
                <a16:creationId xmlns:a16="http://schemas.microsoft.com/office/drawing/2014/main" id="{4391EA6A-3437-4B02-A85B-87B08274B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6088" y="1234750"/>
            <a:ext cx="26633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In order to facilitate social distancing the Headteacher takes a stratified sample of </a:t>
            </a:r>
            <a:r>
              <a:rPr lang="en-GB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50</a:t>
            </a: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students to attend school. Complete the table for the sample.</a:t>
            </a:r>
          </a:p>
        </p:txBody>
      </p:sp>
      <p:sp>
        <p:nvSpPr>
          <p:cNvPr id="37" name="TextBox 5">
            <a:extLst>
              <a:ext uri="{FF2B5EF4-FFF2-40B4-BE49-F238E27FC236}">
                <a16:creationId xmlns:a16="http://schemas.microsoft.com/office/drawing/2014/main" id="{E037E462-7892-4519-B6F7-07147B6DD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44" y="127121"/>
            <a:ext cx="2348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in Year 9 and 10. </a:t>
            </a:r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1481A252-ADFE-4FC7-9453-5EAE51D2D693}"/>
              </a:ext>
            </a:extLst>
          </p:cNvPr>
          <p:cNvGraphicFramePr>
            <a:graphicFrameLocks noGrp="1"/>
          </p:cNvGraphicFramePr>
          <p:nvPr/>
        </p:nvGraphicFramePr>
        <p:xfrm>
          <a:off x="6580789" y="484447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150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D1B20FA7-B925-4461-9D55-E85D83F9A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06717"/>
              </p:ext>
            </p:extLst>
          </p:nvPr>
        </p:nvGraphicFramePr>
        <p:xfrm>
          <a:off x="6508226" y="1941110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" name="Rectangle 6">
            <a:extLst>
              <a:ext uri="{FF2B5EF4-FFF2-40B4-BE49-F238E27FC236}">
                <a16:creationId xmlns:a16="http://schemas.microsoft.com/office/drawing/2014/main" id="{47F02AFB-5169-4673-8BE8-4C3D38C7F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9061" y="4415246"/>
            <a:ext cx="26633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In order to facilitate social distancing the Headteacher takes a stratified sample of </a:t>
            </a:r>
            <a:r>
              <a:rPr lang="en-GB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50</a:t>
            </a: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students to attend school. Complete the table for the sample.</a:t>
            </a:r>
          </a:p>
        </p:txBody>
      </p:sp>
      <p:sp>
        <p:nvSpPr>
          <p:cNvPr id="41" name="TextBox 5">
            <a:extLst>
              <a:ext uri="{FF2B5EF4-FFF2-40B4-BE49-F238E27FC236}">
                <a16:creationId xmlns:a16="http://schemas.microsoft.com/office/drawing/2014/main" id="{270D17DA-03EA-4BA9-8AB8-FB28CC5F1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217" y="3307617"/>
            <a:ext cx="2348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in Year 9 and 10. 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9320DF16-2416-42FF-85EC-400CFC7CAF89}"/>
              </a:ext>
            </a:extLst>
          </p:cNvPr>
          <p:cNvGraphicFramePr>
            <a:graphicFrameLocks noGrp="1"/>
          </p:cNvGraphicFramePr>
          <p:nvPr/>
        </p:nvGraphicFramePr>
        <p:xfrm>
          <a:off x="6723762" y="3664943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150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ED6503EA-7FE9-4513-AD0F-78759BBC37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871652"/>
              </p:ext>
            </p:extLst>
          </p:nvPr>
        </p:nvGraphicFramePr>
        <p:xfrm>
          <a:off x="6651199" y="5121606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4" name="Rectangle 6">
            <a:extLst>
              <a:ext uri="{FF2B5EF4-FFF2-40B4-BE49-F238E27FC236}">
                <a16:creationId xmlns:a16="http://schemas.microsoft.com/office/drawing/2014/main" id="{E89B23E5-B100-42D7-8704-EC734F51F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735" y="4372462"/>
            <a:ext cx="26633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In order to facilitate social distancing the Headteacher takes a stratified sample of </a:t>
            </a:r>
            <a:r>
              <a:rPr lang="en-GB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100</a:t>
            </a: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students to attend school. Complete the table for the sample.</a:t>
            </a:r>
          </a:p>
        </p:txBody>
      </p:sp>
      <p:sp>
        <p:nvSpPr>
          <p:cNvPr id="45" name="TextBox 5">
            <a:extLst>
              <a:ext uri="{FF2B5EF4-FFF2-40B4-BE49-F238E27FC236}">
                <a16:creationId xmlns:a16="http://schemas.microsoft.com/office/drawing/2014/main" id="{BC53F007-0053-4441-B6C5-4EEDE7311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891" y="3264833"/>
            <a:ext cx="2348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in Year 9 and 10. </a:t>
            </a: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12B56242-A601-499D-B7A2-2F1B89B09CB3}"/>
              </a:ext>
            </a:extLst>
          </p:cNvPr>
          <p:cNvGraphicFramePr>
            <a:graphicFrameLocks noGrp="1"/>
          </p:cNvGraphicFramePr>
          <p:nvPr/>
        </p:nvGraphicFramePr>
        <p:xfrm>
          <a:off x="3661436" y="3622159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150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9F5C8647-9729-4373-8ECE-9356F97D7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006004"/>
              </p:ext>
            </p:extLst>
          </p:nvPr>
        </p:nvGraphicFramePr>
        <p:xfrm>
          <a:off x="3588873" y="5078822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30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8" name="Rectangle 6">
            <a:extLst>
              <a:ext uri="{FF2B5EF4-FFF2-40B4-BE49-F238E27FC236}">
                <a16:creationId xmlns:a16="http://schemas.microsoft.com/office/drawing/2014/main" id="{17282E54-3B55-453E-A0EF-05394AC7F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945" y="4329678"/>
            <a:ext cx="26633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In order to facilitate social distancing the Headteacher takes a stratified sample of </a:t>
            </a:r>
            <a:r>
              <a:rPr lang="en-GB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</a:t>
            </a: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students to attend school. Complete the table for the sample.</a:t>
            </a:r>
          </a:p>
        </p:txBody>
      </p:sp>
      <p:sp>
        <p:nvSpPr>
          <p:cNvPr id="49" name="TextBox 5">
            <a:extLst>
              <a:ext uri="{FF2B5EF4-FFF2-40B4-BE49-F238E27FC236}">
                <a16:creationId xmlns:a16="http://schemas.microsoft.com/office/drawing/2014/main" id="{5E4E4D5C-8ED0-4E84-919C-0240E49C6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101" y="3222049"/>
            <a:ext cx="2348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in Year 9 and 10. </a:t>
            </a: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99D428D3-7D02-4893-BA14-91C2FA8CC1AB}"/>
              </a:ext>
            </a:extLst>
          </p:cNvPr>
          <p:cNvGraphicFramePr>
            <a:graphicFrameLocks noGrp="1"/>
          </p:cNvGraphicFramePr>
          <p:nvPr/>
        </p:nvGraphicFramePr>
        <p:xfrm>
          <a:off x="634646" y="3579375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150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431BAA77-ACF1-4309-BE5A-1F7D95BC2F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459554"/>
              </p:ext>
            </p:extLst>
          </p:nvPr>
        </p:nvGraphicFramePr>
        <p:xfrm>
          <a:off x="562083" y="5036038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028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7" name="Rectangle 6">
            <a:extLst>
              <a:ext uri="{FF2B5EF4-FFF2-40B4-BE49-F238E27FC236}">
                <a16:creationId xmlns:a16="http://schemas.microsoft.com/office/drawing/2014/main" id="{E46884C3-5008-4451-813F-C19657D1F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34" y="1224447"/>
            <a:ext cx="26633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In order to facilitate social distancing the Headteacher takes a stratified sample of </a:t>
            </a:r>
            <a:r>
              <a:rPr lang="en-GB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20</a:t>
            </a: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students to attend school. Complete the table for the sample.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B952F0C-1101-4138-A074-0D8EC244DCDD}"/>
              </a:ext>
            </a:extLst>
          </p:cNvPr>
          <p:cNvCxnSpPr/>
          <p:nvPr/>
        </p:nvCxnSpPr>
        <p:spPr>
          <a:xfrm>
            <a:off x="2663825" y="1875940"/>
            <a:ext cx="39687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6596866-DD4B-43B0-B307-E9434E2F6F07}"/>
              </a:ext>
            </a:extLst>
          </p:cNvPr>
          <p:cNvCxnSpPr/>
          <p:nvPr/>
        </p:nvCxnSpPr>
        <p:spPr>
          <a:xfrm>
            <a:off x="5784850" y="1875940"/>
            <a:ext cx="39687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271F016-49A9-4A5A-B864-A58A2E8AA7DB}"/>
              </a:ext>
            </a:extLst>
          </p:cNvPr>
          <p:cNvCxnSpPr/>
          <p:nvPr/>
        </p:nvCxnSpPr>
        <p:spPr>
          <a:xfrm>
            <a:off x="7705725" y="2703027"/>
            <a:ext cx="0" cy="5508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91B00BD-A834-4D54-9AA2-0502DB691913}"/>
              </a:ext>
            </a:extLst>
          </p:cNvPr>
          <p:cNvCxnSpPr/>
          <p:nvPr/>
        </p:nvCxnSpPr>
        <p:spPr>
          <a:xfrm flipH="1">
            <a:off x="5837238" y="4976327"/>
            <a:ext cx="34448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EAC2E6B-378F-4F24-A55E-60D1602C8E54}"/>
              </a:ext>
            </a:extLst>
          </p:cNvPr>
          <p:cNvCxnSpPr/>
          <p:nvPr/>
        </p:nvCxnSpPr>
        <p:spPr>
          <a:xfrm flipH="1">
            <a:off x="2690813" y="4976327"/>
            <a:ext cx="34448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5">
            <a:extLst>
              <a:ext uri="{FF2B5EF4-FFF2-40B4-BE49-F238E27FC236}">
                <a16:creationId xmlns:a16="http://schemas.microsoft.com/office/drawing/2014/main" id="{ED2BF4F0-75A9-4398-819C-50F21B4A8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0" y="116818"/>
            <a:ext cx="2348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in Year 9 and 10. 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A5E99A1A-B07A-42B4-8F18-1AF6E9E7C59C}"/>
              </a:ext>
            </a:extLst>
          </p:cNvPr>
          <p:cNvGraphicFramePr>
            <a:graphicFrameLocks noGrp="1"/>
          </p:cNvGraphicFramePr>
          <p:nvPr/>
        </p:nvGraphicFramePr>
        <p:xfrm>
          <a:off x="398235" y="474144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150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4B84E842-FD2A-4AFF-92ED-EC1CDA363E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231694"/>
              </p:ext>
            </p:extLst>
          </p:nvPr>
        </p:nvGraphicFramePr>
        <p:xfrm>
          <a:off x="325672" y="1930807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" name="Rectangle 6">
            <a:extLst>
              <a:ext uri="{FF2B5EF4-FFF2-40B4-BE49-F238E27FC236}">
                <a16:creationId xmlns:a16="http://schemas.microsoft.com/office/drawing/2014/main" id="{511019D8-CB5A-4A26-8A68-6ED202216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1192697"/>
            <a:ext cx="26633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In order to facilitate social distancing the Headteacher takes a stratified sample of </a:t>
            </a:r>
            <a:r>
              <a:rPr lang="en-GB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20</a:t>
            </a: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students to attend school. Complete the table for the sample.</a:t>
            </a:r>
          </a:p>
        </p:txBody>
      </p:sp>
      <p:sp>
        <p:nvSpPr>
          <p:cNvPr id="32" name="TextBox 5">
            <a:extLst>
              <a:ext uri="{FF2B5EF4-FFF2-40B4-BE49-F238E27FC236}">
                <a16:creationId xmlns:a16="http://schemas.microsoft.com/office/drawing/2014/main" id="{3F62DB35-A792-4B65-83B7-2776FBFAB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700" y="116818"/>
            <a:ext cx="2348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in Year 9 and 10. 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F932EB78-4B3B-44A3-B503-3FD9BD4F82C2}"/>
              </a:ext>
            </a:extLst>
          </p:cNvPr>
          <p:cNvGraphicFramePr>
            <a:graphicFrameLocks noGrp="1"/>
          </p:cNvGraphicFramePr>
          <p:nvPr/>
        </p:nvGraphicFramePr>
        <p:xfrm>
          <a:off x="3527927" y="461057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200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400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300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3787B27-BECF-4BBF-AB86-49DD52DB9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262415"/>
              </p:ext>
            </p:extLst>
          </p:nvPr>
        </p:nvGraphicFramePr>
        <p:xfrm>
          <a:off x="3527927" y="1894877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5" name="Rectangle 6">
            <a:extLst>
              <a:ext uri="{FF2B5EF4-FFF2-40B4-BE49-F238E27FC236}">
                <a16:creationId xmlns:a16="http://schemas.microsoft.com/office/drawing/2014/main" id="{4391EA6A-3437-4B02-A85B-87B08274B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6088" y="1234750"/>
            <a:ext cx="26633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In order to facilitate social distancing the Headteacher takes a stratified sample of </a:t>
            </a:r>
            <a:r>
              <a:rPr lang="en-GB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20</a:t>
            </a: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students to attend school. Complete the table for the sample.</a:t>
            </a:r>
          </a:p>
        </p:txBody>
      </p:sp>
      <p:sp>
        <p:nvSpPr>
          <p:cNvPr id="37" name="TextBox 5">
            <a:extLst>
              <a:ext uri="{FF2B5EF4-FFF2-40B4-BE49-F238E27FC236}">
                <a16:creationId xmlns:a16="http://schemas.microsoft.com/office/drawing/2014/main" id="{E037E462-7892-4519-B6F7-07147B6DD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44" y="127121"/>
            <a:ext cx="2348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in Year 9 and 10. </a:t>
            </a:r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1481A252-ADFE-4FC7-9453-5EAE51D2D693}"/>
              </a:ext>
            </a:extLst>
          </p:cNvPr>
          <p:cNvGraphicFramePr>
            <a:graphicFrameLocks noGrp="1"/>
          </p:cNvGraphicFramePr>
          <p:nvPr/>
        </p:nvGraphicFramePr>
        <p:xfrm>
          <a:off x="6580789" y="484447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25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75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D1B20FA7-B925-4461-9D55-E85D83F9A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375729"/>
              </p:ext>
            </p:extLst>
          </p:nvPr>
        </p:nvGraphicFramePr>
        <p:xfrm>
          <a:off x="6508226" y="1941110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" name="Rectangle 6">
            <a:extLst>
              <a:ext uri="{FF2B5EF4-FFF2-40B4-BE49-F238E27FC236}">
                <a16:creationId xmlns:a16="http://schemas.microsoft.com/office/drawing/2014/main" id="{47F02AFB-5169-4673-8BE8-4C3D38C7F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9061" y="4415246"/>
            <a:ext cx="26633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In order to facilitate social distancing the Headteacher takes a stratified sample of </a:t>
            </a:r>
            <a:r>
              <a:rPr lang="en-GB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5</a:t>
            </a: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students to attend school. Complete the table for the sample.</a:t>
            </a:r>
          </a:p>
        </p:txBody>
      </p:sp>
      <p:sp>
        <p:nvSpPr>
          <p:cNvPr id="41" name="TextBox 5">
            <a:extLst>
              <a:ext uri="{FF2B5EF4-FFF2-40B4-BE49-F238E27FC236}">
                <a16:creationId xmlns:a16="http://schemas.microsoft.com/office/drawing/2014/main" id="{270D17DA-03EA-4BA9-8AB8-FB28CC5F1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217" y="3307617"/>
            <a:ext cx="2348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in Year 9 and 10. 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9320DF16-2416-42FF-85EC-400CFC7CAF89}"/>
              </a:ext>
            </a:extLst>
          </p:cNvPr>
          <p:cNvGraphicFramePr>
            <a:graphicFrameLocks noGrp="1"/>
          </p:cNvGraphicFramePr>
          <p:nvPr/>
        </p:nvGraphicFramePr>
        <p:xfrm>
          <a:off x="6723762" y="3664943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25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75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ED6503EA-7FE9-4513-AD0F-78759BBC37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839382"/>
              </p:ext>
            </p:extLst>
          </p:nvPr>
        </p:nvGraphicFramePr>
        <p:xfrm>
          <a:off x="6651199" y="5121606"/>
          <a:ext cx="181087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2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(0.5=) 1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(1.5=</a:t>
                      </a:r>
                      <a:r>
                        <a:rPr lang="en-GB" sz="1000" baseline="0" dirty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4" name="Rectangle 6">
            <a:extLst>
              <a:ext uri="{FF2B5EF4-FFF2-40B4-BE49-F238E27FC236}">
                <a16:creationId xmlns:a16="http://schemas.microsoft.com/office/drawing/2014/main" id="{E89B23E5-B100-42D7-8704-EC734F51F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735" y="4372462"/>
            <a:ext cx="26633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In order to facilitate social distancing the Headteacher takes a stratified sample of </a:t>
            </a:r>
            <a:r>
              <a:rPr lang="en-GB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15</a:t>
            </a: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students to attend school. Complete the table for the sample.</a:t>
            </a:r>
          </a:p>
        </p:txBody>
      </p:sp>
      <p:sp>
        <p:nvSpPr>
          <p:cNvPr id="45" name="TextBox 5">
            <a:extLst>
              <a:ext uri="{FF2B5EF4-FFF2-40B4-BE49-F238E27FC236}">
                <a16:creationId xmlns:a16="http://schemas.microsoft.com/office/drawing/2014/main" id="{BC53F007-0053-4441-B6C5-4EEDE7311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891" y="3264833"/>
            <a:ext cx="2348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in Year 9 and 10. </a:t>
            </a: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12B56242-A601-499D-B7A2-2F1B89B09CB3}"/>
              </a:ext>
            </a:extLst>
          </p:cNvPr>
          <p:cNvGraphicFramePr>
            <a:graphicFrameLocks noGrp="1"/>
          </p:cNvGraphicFramePr>
          <p:nvPr/>
        </p:nvGraphicFramePr>
        <p:xfrm>
          <a:off x="3661436" y="3622159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25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75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9F5C8647-9729-4373-8ECE-9356F97D7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539349"/>
              </p:ext>
            </p:extLst>
          </p:nvPr>
        </p:nvGraphicFramePr>
        <p:xfrm>
          <a:off x="3588873" y="5078822"/>
          <a:ext cx="1816883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(1.5=) 2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(4.5=) 4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8" name="Rectangle 6">
            <a:extLst>
              <a:ext uri="{FF2B5EF4-FFF2-40B4-BE49-F238E27FC236}">
                <a16:creationId xmlns:a16="http://schemas.microsoft.com/office/drawing/2014/main" id="{17282E54-3B55-453E-A0EF-05394AC7F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945" y="4329678"/>
            <a:ext cx="26633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In order to facilitate social distancing the Headteacher takes a stratified sample of </a:t>
            </a:r>
            <a:r>
              <a:rPr lang="en-GB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12</a:t>
            </a:r>
            <a:r>
              <a:rPr lang="en-GB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students to attend school. Complete the table for the sample.</a:t>
            </a:r>
          </a:p>
        </p:txBody>
      </p:sp>
      <p:sp>
        <p:nvSpPr>
          <p:cNvPr id="49" name="TextBox 5">
            <a:extLst>
              <a:ext uri="{FF2B5EF4-FFF2-40B4-BE49-F238E27FC236}">
                <a16:creationId xmlns:a16="http://schemas.microsoft.com/office/drawing/2014/main" id="{5E4E4D5C-8ED0-4E84-919C-0240E49C6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101" y="3222049"/>
            <a:ext cx="2348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table shows the number of students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in Year 9 and 10. </a:t>
            </a: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99D428D3-7D02-4893-BA14-91C2FA8CC1AB}"/>
              </a:ext>
            </a:extLst>
          </p:cNvPr>
          <p:cNvGraphicFramePr>
            <a:graphicFrameLocks noGrp="1"/>
          </p:cNvGraphicFramePr>
          <p:nvPr/>
        </p:nvGraphicFramePr>
        <p:xfrm>
          <a:off x="634646" y="3579375"/>
          <a:ext cx="166755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25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75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431BAA77-ACF1-4309-BE5A-1F7D95BC2F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755914"/>
              </p:ext>
            </p:extLst>
          </p:nvPr>
        </p:nvGraphicFramePr>
        <p:xfrm>
          <a:off x="562083" y="5036038"/>
          <a:ext cx="1878900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3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(2.4=) 2 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(4.8=) 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(1.2=) 1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(3.6=) 4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ED6503EA-7FE9-4513-AD0F-78759BBC37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448786"/>
              </p:ext>
            </p:extLst>
          </p:nvPr>
        </p:nvGraphicFramePr>
        <p:xfrm>
          <a:off x="6651199" y="5991760"/>
          <a:ext cx="1810876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2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(0.5=)</a:t>
                      </a:r>
                      <a:r>
                        <a:rPr lang="en-GB" sz="10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(1.5=)</a:t>
                      </a:r>
                      <a:r>
                        <a:rPr lang="en-GB" sz="1000" baseline="0" dirty="0">
                          <a:solidFill>
                            <a:srgbClr val="FF0000"/>
                          </a:solidFill>
                        </a:rPr>
                        <a:t> 2</a:t>
                      </a:r>
                      <a:endParaRPr lang="en-GB" sz="10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668934" y="5853769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or</a:t>
            </a:r>
            <a:endParaRPr lang="en-GB" dirty="0"/>
          </a:p>
        </p:txBody>
      </p:sp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9F5C8647-9729-4373-8ECE-9356F97D7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5412"/>
              </p:ext>
            </p:extLst>
          </p:nvPr>
        </p:nvGraphicFramePr>
        <p:xfrm>
          <a:off x="3586888" y="5991760"/>
          <a:ext cx="1818867" cy="7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4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(1.5=) 1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(4.5=)</a:t>
                      </a:r>
                      <a:r>
                        <a:rPr lang="en-GB" sz="10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3" name="Rectangle 52"/>
          <p:cNvSpPr/>
          <p:nvPr/>
        </p:nvSpPr>
        <p:spPr>
          <a:xfrm>
            <a:off x="3626026" y="5857161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6921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1058</TotalTime>
  <Words>1734</Words>
  <Application>Microsoft Office PowerPoint</Application>
  <PresentationFormat>On-screen Show (4:3)</PresentationFormat>
  <Paragraphs>533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Stratified Sampling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87</cp:revision>
  <dcterms:created xsi:type="dcterms:W3CDTF">2018-01-26T08:52:52Z</dcterms:created>
  <dcterms:modified xsi:type="dcterms:W3CDTF">2020-06-05T08:52:02Z</dcterms:modified>
</cp:coreProperties>
</file>