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6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C8432D-57C7-4224-BB09-BD59E1CDFAF0}" v="352" dt="2020-07-21T16:22:08.8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>
        <p:scale>
          <a:sx n="75" d="100"/>
          <a:sy n="75" d="100"/>
        </p:scale>
        <p:origin x="1038" y="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hamed Ali" userId="ac9185602131d96d" providerId="LiveId" clId="{2CC8432D-57C7-4224-BB09-BD59E1CDFAF0}"/>
    <pc:docChg chg="undo custSel addSld delSld modSld">
      <pc:chgData name="Mohamed Ali" userId="ac9185602131d96d" providerId="LiveId" clId="{2CC8432D-57C7-4224-BB09-BD59E1CDFAF0}" dt="2020-07-21T16:23:24.055" v="769" actId="6549"/>
      <pc:docMkLst>
        <pc:docMk/>
      </pc:docMkLst>
      <pc:sldChg chg="addSp modSp">
        <pc:chgData name="Mohamed Ali" userId="ac9185602131d96d" providerId="LiveId" clId="{2CC8432D-57C7-4224-BB09-BD59E1CDFAF0}" dt="2020-07-21T15:44:29.511" v="203"/>
        <pc:sldMkLst>
          <pc:docMk/>
          <pc:sldMk cId="2560371679" sldId="289"/>
        </pc:sldMkLst>
        <pc:spChg chg="add mod">
          <ac:chgData name="Mohamed Ali" userId="ac9185602131d96d" providerId="LiveId" clId="{2CC8432D-57C7-4224-BB09-BD59E1CDFAF0}" dt="2020-07-21T15:44:29.511" v="203"/>
          <ac:spMkLst>
            <pc:docMk/>
            <pc:sldMk cId="2560371679" sldId="289"/>
            <ac:spMk id="15" creationId="{4908AE2F-0A0B-49C4-9C0B-3239D7AE0DF6}"/>
          </ac:spMkLst>
        </pc:spChg>
      </pc:sldChg>
      <pc:sldChg chg="modSp mod">
        <pc:chgData name="Mohamed Ali" userId="ac9185602131d96d" providerId="LiveId" clId="{2CC8432D-57C7-4224-BB09-BD59E1CDFAF0}" dt="2020-07-21T15:35:14.609" v="12" actId="20577"/>
        <pc:sldMkLst>
          <pc:docMk/>
          <pc:sldMk cId="882340753" sldId="292"/>
        </pc:sldMkLst>
        <pc:spChg chg="mod">
          <ac:chgData name="Mohamed Ali" userId="ac9185602131d96d" providerId="LiveId" clId="{2CC8432D-57C7-4224-BB09-BD59E1CDFAF0}" dt="2020-07-21T11:35:27.814" v="0" actId="1076"/>
          <ac:spMkLst>
            <pc:docMk/>
            <pc:sldMk cId="882340753" sldId="292"/>
            <ac:spMk id="2" creationId="{DE711624-0035-47AE-AA21-47BFF7A4CE88}"/>
          </ac:spMkLst>
        </pc:spChg>
        <pc:spChg chg="mod">
          <ac:chgData name="Mohamed Ali" userId="ac9185602131d96d" providerId="LiveId" clId="{2CC8432D-57C7-4224-BB09-BD59E1CDFAF0}" dt="2020-07-21T11:35:27.814" v="0" actId="1076"/>
          <ac:spMkLst>
            <pc:docMk/>
            <pc:sldMk cId="882340753" sldId="292"/>
            <ac:spMk id="13" creationId="{FBD912B8-B2FF-4DB0-A6FF-3C59A4987280}"/>
          </ac:spMkLst>
        </pc:spChg>
        <pc:spChg chg="mod">
          <ac:chgData name="Mohamed Ali" userId="ac9185602131d96d" providerId="LiveId" clId="{2CC8432D-57C7-4224-BB09-BD59E1CDFAF0}" dt="2020-07-21T15:34:49.538" v="7" actId="20577"/>
          <ac:spMkLst>
            <pc:docMk/>
            <pc:sldMk cId="882340753" sldId="292"/>
            <ac:spMk id="17" creationId="{D63AEFCB-6EA6-47C7-98D3-EA9E5605F0C5}"/>
          </ac:spMkLst>
        </pc:spChg>
        <pc:spChg chg="mod">
          <ac:chgData name="Mohamed Ali" userId="ac9185602131d96d" providerId="LiveId" clId="{2CC8432D-57C7-4224-BB09-BD59E1CDFAF0}" dt="2020-07-21T15:35:14.609" v="12" actId="20577"/>
          <ac:spMkLst>
            <pc:docMk/>
            <pc:sldMk cId="882340753" sldId="292"/>
            <ac:spMk id="21" creationId="{852BE764-73AA-4C91-A21B-9D5FACD50086}"/>
          </ac:spMkLst>
        </pc:spChg>
        <pc:spChg chg="mod">
          <ac:chgData name="Mohamed Ali" userId="ac9185602131d96d" providerId="LiveId" clId="{2CC8432D-57C7-4224-BB09-BD59E1CDFAF0}" dt="2020-07-21T15:35:05.351" v="9" actId="20577"/>
          <ac:spMkLst>
            <pc:docMk/>
            <pc:sldMk cId="882340753" sldId="292"/>
            <ac:spMk id="22" creationId="{85F817B9-56C6-44CD-878B-22AB42F3093A}"/>
          </ac:spMkLst>
        </pc:spChg>
      </pc:sldChg>
      <pc:sldChg chg="addSp delSp modSp del mod">
        <pc:chgData name="Mohamed Ali" userId="ac9185602131d96d" providerId="LiveId" clId="{2CC8432D-57C7-4224-BB09-BD59E1CDFAF0}" dt="2020-07-21T16:00:27.939" v="501" actId="47"/>
        <pc:sldMkLst>
          <pc:docMk/>
          <pc:sldMk cId="294301012" sldId="294"/>
        </pc:sldMkLst>
        <pc:spChg chg="add del mod">
          <ac:chgData name="Mohamed Ali" userId="ac9185602131d96d" providerId="LiveId" clId="{2CC8432D-57C7-4224-BB09-BD59E1CDFAF0}" dt="2020-07-21T15:44:21.750" v="202" actId="478"/>
          <ac:spMkLst>
            <pc:docMk/>
            <pc:sldMk cId="294301012" sldId="294"/>
            <ac:spMk id="7" creationId="{4E6A6F8C-0B9F-4FE0-A379-90A499EE9B0C}"/>
          </ac:spMkLst>
        </pc:spChg>
      </pc:sldChg>
      <pc:sldChg chg="addSp delSp modSp mod modNotesTx">
        <pc:chgData name="Mohamed Ali" userId="ac9185602131d96d" providerId="LiveId" clId="{2CC8432D-57C7-4224-BB09-BD59E1CDFAF0}" dt="2020-07-21T16:23:24.055" v="769" actId="6549"/>
        <pc:sldMkLst>
          <pc:docMk/>
          <pc:sldMk cId="1450992484" sldId="295"/>
        </pc:sldMkLst>
        <pc:spChg chg="add del mod">
          <ac:chgData name="Mohamed Ali" userId="ac9185602131d96d" providerId="LiveId" clId="{2CC8432D-57C7-4224-BB09-BD59E1CDFAF0}" dt="2020-07-21T15:44:18.346" v="201" actId="478"/>
          <ac:spMkLst>
            <pc:docMk/>
            <pc:sldMk cId="1450992484" sldId="295"/>
            <ac:spMk id="3" creationId="{E0126F93-B0C7-453B-BFE9-5FF70A7B5F40}"/>
          </ac:spMkLst>
        </pc:spChg>
        <pc:graphicFrameChg chg="mod modGraphic">
          <ac:chgData name="Mohamed Ali" userId="ac9185602131d96d" providerId="LiveId" clId="{2CC8432D-57C7-4224-BB09-BD59E1CDFAF0}" dt="2020-07-21T16:22:43.811" v="767" actId="113"/>
          <ac:graphicFrameMkLst>
            <pc:docMk/>
            <pc:sldMk cId="1450992484" sldId="295"/>
            <ac:graphicFrameMk id="2" creationId="{2215DF90-AFA1-467E-A339-5289BBAD4BA7}"/>
          </ac:graphicFrameMkLst>
        </pc:graphicFrameChg>
      </pc:sldChg>
      <pc:sldChg chg="modSp add mod modNotesTx">
        <pc:chgData name="Mohamed Ali" userId="ac9185602131d96d" providerId="LiveId" clId="{2CC8432D-57C7-4224-BB09-BD59E1CDFAF0}" dt="2020-07-21T16:23:18.871" v="768" actId="6549"/>
        <pc:sldMkLst>
          <pc:docMk/>
          <pc:sldMk cId="3380487013" sldId="296"/>
        </pc:sldMkLst>
        <pc:graphicFrameChg chg="mod modGraphic">
          <ac:chgData name="Mohamed Ali" userId="ac9185602131d96d" providerId="LiveId" clId="{2CC8432D-57C7-4224-BB09-BD59E1CDFAF0}" dt="2020-07-21T16:22:35.203" v="754" actId="113"/>
          <ac:graphicFrameMkLst>
            <pc:docMk/>
            <pc:sldMk cId="3380487013" sldId="296"/>
            <ac:graphicFrameMk id="2" creationId="{2215DF90-AFA1-467E-A339-5289BBAD4BA7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Extension: </a:t>
            </a:r>
          </a:p>
          <a:p>
            <a:r>
              <a:rPr lang="en-GB" dirty="0"/>
              <a:t>1- Using the formula, Find y, when x = …..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2- Sketch the final Formula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628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Extension: </a:t>
            </a:r>
          </a:p>
          <a:p>
            <a:r>
              <a:rPr lang="en-GB" dirty="0"/>
              <a:t>1- Using the formula, Find y, when x = …..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2- Sketch the final Formula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439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2176" y="139976"/>
            <a:ext cx="8611437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Direct / Inverse Proportion (x and y)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175176" y="4551714"/>
                <a:ext cx="2652037" cy="233910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/>
                      <m:t>∝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x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</a:t>
                </a:r>
                <a:r>
                  <a:rPr kumimoji="0" lang="en-GB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en-GB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Wingdings" panose="05000000000000000000" pitchFamily="2" charset="2"/>
                  </a:rPr>
                  <a:t>    y = </a:t>
                </a:r>
                <a:r>
                  <a:rPr kumimoji="0" lang="en-GB" sz="2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Wingdings" panose="05000000000000000000" pitchFamily="2" charset="2"/>
                  </a:rPr>
                  <a:t>k</a:t>
                </a:r>
                <a:r>
                  <a:rPr kumimoji="0" lang="en-GB" sz="2400" b="0" i="0" u="none" strike="noStrike" kern="1200" cap="none" spc="0" normalizeH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Wingdings" panose="05000000000000000000" pitchFamily="2" charset="2"/>
                  </a:rPr>
                  <a:t>x</a:t>
                </a:r>
                <a:endParaRPr kumimoji="0" lang="en-GB" sz="2400" b="0" i="0" u="none" strike="noStrike" kern="1200" cap="none" spc="0" normalizeH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Wingdings" panose="05000000000000000000" pitchFamily="2" charset="2"/>
                </a:endParaRPr>
              </a:p>
              <a:p>
                <a:pPr lvl="0"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24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400"/>
                      <m:t>∝</m:t>
                    </m:r>
                  </m:oMath>
                </a14:m>
                <a:r>
                  <a:rPr lang="en-GB" sz="2400" dirty="0">
                    <a:solidFill>
                      <a:prstClr val="white"/>
                    </a:solidFill>
                  </a:rPr>
                  <a:t> </a:t>
                </a:r>
                <a:r>
                  <a:rPr lang="en-GB" sz="2400" dirty="0">
                    <a:solidFill>
                      <a:srgbClr val="FF0000"/>
                    </a:solidFill>
                  </a:rPr>
                  <a:t>x</a:t>
                </a:r>
                <a:r>
                  <a:rPr lang="en-GB" sz="2400" baseline="30000" dirty="0">
                    <a:solidFill>
                      <a:srgbClr val="FF0000"/>
                    </a:solidFill>
                  </a:rPr>
                  <a:t>2</a:t>
                </a:r>
                <a:r>
                  <a:rPr lang="en-GB" sz="2400" dirty="0">
                    <a:solidFill>
                      <a:prstClr val="white"/>
                    </a:solidFill>
                  </a:rPr>
                  <a:t>   </a:t>
                </a:r>
                <a:r>
                  <a:rPr lang="en-GB" sz="2400" dirty="0">
                    <a:solidFill>
                      <a:prstClr val="white"/>
                    </a:solidFill>
                    <a:sym typeface="Wingdings" panose="05000000000000000000" pitchFamily="2" charset="2"/>
                  </a:rPr>
                  <a:t>    y = k</a:t>
                </a:r>
                <a:r>
                  <a:rPr lang="en-GB" sz="2400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x</a:t>
                </a:r>
                <a:r>
                  <a:rPr lang="en-GB" sz="2400" baseline="30000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2</a:t>
                </a:r>
              </a:p>
              <a:p>
                <a:pPr>
                  <a:defRPr/>
                </a:pPr>
                <a:endParaRPr lang="en-GB" sz="2400" baseline="30000" dirty="0">
                  <a:solidFill>
                    <a:srgbClr val="FF0000"/>
                  </a:solidFill>
                  <a:sym typeface="Wingdings" panose="05000000000000000000" pitchFamily="2" charset="2"/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24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400"/>
                      <m:t>∝</m:t>
                    </m:r>
                  </m:oMath>
                </a14:m>
                <a:r>
                  <a:rPr lang="en-GB" sz="2400" dirty="0">
                    <a:solidFill>
                      <a:prstClr val="white"/>
                    </a:solidFill>
                  </a:rPr>
                  <a:t> </a:t>
                </a:r>
                <a:r>
                  <a:rPr lang="en-GB" sz="2400" dirty="0">
                    <a:solidFill>
                      <a:schemeClr val="bg1"/>
                    </a:solidFill>
                  </a:rPr>
                  <a:t>1</a:t>
                </a:r>
                <a:r>
                  <a:rPr lang="en-GB" sz="2400" dirty="0">
                    <a:solidFill>
                      <a:srgbClr val="FF0000"/>
                    </a:solidFill>
                  </a:rPr>
                  <a:t>/x</a:t>
                </a:r>
                <a:r>
                  <a:rPr lang="en-GB" sz="2400" dirty="0">
                    <a:solidFill>
                      <a:prstClr val="white"/>
                    </a:solidFill>
                  </a:rPr>
                  <a:t>   </a:t>
                </a:r>
                <a:r>
                  <a:rPr lang="en-GB" sz="2400" dirty="0">
                    <a:solidFill>
                      <a:prstClr val="white"/>
                    </a:solidFill>
                    <a:sym typeface="Wingdings" panose="05000000000000000000" pitchFamily="2" charset="2"/>
                  </a:rPr>
                  <a:t>    y = k</a:t>
                </a:r>
                <a:r>
                  <a:rPr lang="en-GB" sz="2400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/x</a:t>
                </a:r>
              </a:p>
              <a:p>
                <a:pPr>
                  <a:defRPr/>
                </a:pPr>
                <a:endParaRPr lang="en-GB" sz="2400" baseline="30000" dirty="0">
                  <a:solidFill>
                    <a:srgbClr val="FF0000"/>
                  </a:solidFill>
                  <a:sym typeface="Wingdings" panose="05000000000000000000" pitchFamily="2" charset="2"/>
                </a:endParaRPr>
              </a:p>
              <a:p>
                <a:pPr lvl="0"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5176" y="4551714"/>
                <a:ext cx="2652037" cy="2339102"/>
              </a:xfrm>
              <a:prstGeom prst="rect">
                <a:avLst/>
              </a:prstGeom>
              <a:blipFill>
                <a:blip r:embed="rId7"/>
                <a:stretch>
                  <a:fillRect l="-4138" t="-4439" r="-2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4908AE2F-0A0B-49C4-9C0B-3239D7AE0DF6}"/>
              </a:ext>
            </a:extLst>
          </p:cNvPr>
          <p:cNvSpPr txBox="1"/>
          <p:nvPr/>
        </p:nvSpPr>
        <p:spPr>
          <a:xfrm>
            <a:off x="6794150" y="6488668"/>
            <a:ext cx="234985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@engmohamedosama</a:t>
            </a:r>
          </a:p>
        </p:txBody>
      </p:sp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6794150" y="6488668"/>
            <a:ext cx="234985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@engmohamedosama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DE711624-0035-47AE-AA21-47BFF7A4CE88}"/>
                  </a:ext>
                </a:extLst>
              </p:cNvPr>
              <p:cNvSpPr/>
              <p:nvPr/>
            </p:nvSpPr>
            <p:spPr>
              <a:xfrm>
                <a:off x="143287" y="1364085"/>
                <a:ext cx="224850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is</m:t>
                    </m:r>
                    <m:r>
                      <m:rPr>
                        <m:nor/>
                      </m:rPr>
                      <a:rPr lang="en-GB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porportional</m:t>
                    </m:r>
                    <m:r>
                      <m:rPr>
                        <m:nor/>
                      </m:rPr>
                      <a:rPr lang="en-GB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to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</a:rPr>
                  <a:t> x</a:t>
                </a:r>
                <a:endParaRPr lang="en-GB" dirty="0">
                  <a:solidFill>
                    <a:schemeClr val="tx1"/>
                  </a:solidFill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DE711624-0035-47AE-AA21-47BFF7A4CE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287" y="1364085"/>
                <a:ext cx="2248501" cy="369332"/>
              </a:xfrm>
              <a:prstGeom prst="rect">
                <a:avLst/>
              </a:prstGeom>
              <a:blipFill>
                <a:blip r:embed="rId2"/>
                <a:stretch>
                  <a:fillRect t="-10000" r="-163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BD912B8-B2FF-4DB0-A6FF-3C59A4987280}"/>
                  </a:ext>
                </a:extLst>
              </p:cNvPr>
              <p:cNvSpPr/>
              <p:nvPr/>
            </p:nvSpPr>
            <p:spPr>
              <a:xfrm>
                <a:off x="4745982" y="1364085"/>
                <a:ext cx="22236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:r>
                  <a:rPr lang="en-GB" dirty="0">
                    <a:solidFill>
                      <a:schemeClr val="tx1"/>
                    </a:solidFill>
                  </a:rPr>
                  <a:t>y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is</m:t>
                    </m:r>
                    <m:r>
                      <m:rPr>
                        <m:nor/>
                      </m:rPr>
                      <a:rPr lang="en-GB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porportional</m:t>
                    </m:r>
                    <m:r>
                      <m:rPr>
                        <m:nor/>
                      </m:rPr>
                      <a:rPr lang="en-GB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to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</a:rPr>
                  <a:t> x</a:t>
                </a:r>
                <a:endParaRPr lang="en-GB" dirty="0">
                  <a:solidFill>
                    <a:schemeClr val="tx1"/>
                  </a:solidFill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BD912B8-B2FF-4DB0-A6FF-3C59A49872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982" y="1364085"/>
                <a:ext cx="2223686" cy="369332"/>
              </a:xfrm>
              <a:prstGeom prst="rect">
                <a:avLst/>
              </a:prstGeom>
              <a:blipFill>
                <a:blip r:embed="rId3"/>
                <a:stretch>
                  <a:fillRect l="-2473" t="-10000" r="-1374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88B454E-8DF8-4079-94F8-09FA336774B4}"/>
                  </a:ext>
                </a:extLst>
              </p:cNvPr>
              <p:cNvSpPr/>
              <p:nvPr/>
            </p:nvSpPr>
            <p:spPr>
              <a:xfrm>
                <a:off x="57452" y="3620365"/>
                <a:ext cx="306686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:r>
                  <a:rPr lang="en-GB" dirty="0">
                    <a:solidFill>
                      <a:schemeClr val="tx1"/>
                    </a:solidFill>
                  </a:rPr>
                  <a:t>y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is</m:t>
                    </m:r>
                    <m:r>
                      <m:rPr>
                        <m:nor/>
                      </m:rPr>
                      <a:rPr lang="en-GB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inversly</m:t>
                    </m:r>
                    <m:r>
                      <m:rPr>
                        <m:nor/>
                      </m:rPr>
                      <a:rPr lang="en-GB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porportional</m:t>
                    </m:r>
                    <m:r>
                      <m:rPr>
                        <m:nor/>
                      </m:rPr>
                      <a:rPr lang="en-GB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to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</a:rPr>
                  <a:t> x</a:t>
                </a:r>
                <a:endParaRPr lang="en-GB" dirty="0">
                  <a:solidFill>
                    <a:schemeClr val="tx1"/>
                  </a:solidFill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88B454E-8DF8-4079-94F8-09FA336774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52" y="3620365"/>
                <a:ext cx="3066865" cy="369332"/>
              </a:xfrm>
              <a:prstGeom prst="rect">
                <a:avLst/>
              </a:prstGeom>
              <a:blipFill>
                <a:blip r:embed="rId4"/>
                <a:stretch>
                  <a:fillRect l="-1587" t="-10000" r="-794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63AEFCB-6EA6-47C7-98D3-EA9E5605F0C5}"/>
                  </a:ext>
                </a:extLst>
              </p:cNvPr>
              <p:cNvSpPr/>
              <p:nvPr/>
            </p:nvSpPr>
            <p:spPr>
              <a:xfrm>
                <a:off x="4538585" y="3620365"/>
                <a:ext cx="309789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is</m:t>
                    </m:r>
                    <m:r>
                      <m:rPr>
                        <m:nor/>
                      </m:rPr>
                      <a:rPr lang="en-GB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inversly</m:t>
                    </m:r>
                    <m:r>
                      <m:rPr>
                        <m:nor/>
                      </m:rPr>
                      <a:rPr lang="en-GB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porportional</m:t>
                    </m:r>
                    <m:r>
                      <m:rPr>
                        <m:nor/>
                      </m:rPr>
                      <a:rPr lang="en-GB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to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</a:rPr>
                  <a:t> x</a:t>
                </a:r>
                <a:endParaRPr lang="en-GB" dirty="0">
                  <a:solidFill>
                    <a:schemeClr val="tx1"/>
                  </a:solidFill>
                  <a:sym typeface="Wingdings" panose="05000000000000000000" pitchFamily="2" charset="2"/>
                </a:endParaRPr>
              </a:p>
            </p:txBody>
          </p:sp>
        </mc:Choice>
        <mc:Fallback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63AEFCB-6EA6-47C7-98D3-EA9E5605F0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8585" y="3620365"/>
                <a:ext cx="3097899" cy="369332"/>
              </a:xfrm>
              <a:prstGeom prst="rect">
                <a:avLst/>
              </a:prstGeom>
              <a:blipFill>
                <a:blip r:embed="rId5"/>
                <a:stretch>
                  <a:fillRect t="-10000" r="-591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7FFE3C5-F5F0-4E77-AB08-9E3F07F451B5}"/>
                  </a:ext>
                </a:extLst>
              </p:cNvPr>
              <p:cNvSpPr/>
              <p:nvPr/>
            </p:nvSpPr>
            <p:spPr>
              <a:xfrm>
                <a:off x="108975" y="679092"/>
                <a:ext cx="3927489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3000" b="0" i="0" dirty="0" smtClean="0">
                        <a:latin typeface="Cambria Math" panose="02040503050406030204" pitchFamily="18" charset="0"/>
                      </a:rPr>
                      <m:t>Write</m:t>
                    </m:r>
                    <m:r>
                      <m:rPr>
                        <m:nor/>
                      </m:rPr>
                      <a:rPr lang="en-GB" sz="30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3000" b="0" i="0" dirty="0" smtClean="0">
                        <a:latin typeface="Cambria Math" panose="02040503050406030204" pitchFamily="18" charset="0"/>
                      </a:rPr>
                      <m:t>a</m:t>
                    </m:r>
                    <m:r>
                      <m:rPr>
                        <m:nor/>
                      </m:rPr>
                      <a:rPr lang="en-GB" sz="30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3000" b="0" i="0" dirty="0" smtClean="0">
                        <a:latin typeface="Cambria Math" panose="02040503050406030204" pitchFamily="18" charset="0"/>
                      </a:rPr>
                      <m:t>Formula</m:t>
                    </m:r>
                    <m:r>
                      <m:rPr>
                        <m:nor/>
                      </m:rPr>
                      <a:rPr lang="en-GB" sz="30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3000" b="0" i="0" dirty="0" smtClean="0">
                        <a:latin typeface="Cambria Math" panose="02040503050406030204" pitchFamily="18" charset="0"/>
                      </a:rPr>
                      <m:t>for</m:t>
                    </m:r>
                  </m:oMath>
                </a14:m>
                <a:r>
                  <a:rPr lang="en-GB" sz="3000" dirty="0"/>
                  <a:t>: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7FFE3C5-F5F0-4E77-AB08-9E3F07F451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975" y="679092"/>
                <a:ext cx="3927489" cy="553998"/>
              </a:xfrm>
              <a:prstGeom prst="rect">
                <a:avLst/>
              </a:prstGeom>
              <a:blipFill>
                <a:blip r:embed="rId6"/>
                <a:stretch>
                  <a:fillRect t="-13187" b="-34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73B0A08-4777-4654-A5A8-0772BD310C48}"/>
                  </a:ext>
                </a:extLst>
              </p:cNvPr>
              <p:cNvSpPr/>
              <p:nvPr/>
            </p:nvSpPr>
            <p:spPr>
              <a:xfrm>
                <a:off x="4541320" y="679092"/>
                <a:ext cx="3927489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3000" b="0" i="0" dirty="0" smtClean="0">
                        <a:latin typeface="Cambria Math" panose="02040503050406030204" pitchFamily="18" charset="0"/>
                      </a:rPr>
                      <m:t>Write</m:t>
                    </m:r>
                    <m:r>
                      <m:rPr>
                        <m:nor/>
                      </m:rPr>
                      <a:rPr lang="en-GB" sz="30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3000" b="0" i="0" dirty="0" smtClean="0">
                        <a:latin typeface="Cambria Math" panose="02040503050406030204" pitchFamily="18" charset="0"/>
                      </a:rPr>
                      <m:t>a</m:t>
                    </m:r>
                    <m:r>
                      <m:rPr>
                        <m:nor/>
                      </m:rPr>
                      <a:rPr lang="en-GB" sz="30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3000" b="0" i="0" dirty="0" smtClean="0">
                        <a:latin typeface="Cambria Math" panose="02040503050406030204" pitchFamily="18" charset="0"/>
                      </a:rPr>
                      <m:t>Formula</m:t>
                    </m:r>
                    <m:r>
                      <m:rPr>
                        <m:nor/>
                      </m:rPr>
                      <a:rPr lang="en-GB" sz="30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3000" b="0" i="0" dirty="0" smtClean="0">
                        <a:latin typeface="Cambria Math" panose="02040503050406030204" pitchFamily="18" charset="0"/>
                      </a:rPr>
                      <m:t>for</m:t>
                    </m:r>
                  </m:oMath>
                </a14:m>
                <a:r>
                  <a:rPr lang="en-GB" sz="3000" dirty="0"/>
                  <a:t>:</a:t>
                </a: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73B0A08-4777-4654-A5A8-0772BD310C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1320" y="679092"/>
                <a:ext cx="3927489" cy="553998"/>
              </a:xfrm>
              <a:prstGeom prst="rect">
                <a:avLst/>
              </a:prstGeom>
              <a:blipFill>
                <a:blip r:embed="rId7"/>
                <a:stretch>
                  <a:fillRect t="-13187" b="-34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52BE764-73AA-4C91-A21B-9D5FACD50086}"/>
                  </a:ext>
                </a:extLst>
              </p:cNvPr>
              <p:cNvSpPr txBox="1"/>
              <p:nvPr/>
            </p:nvSpPr>
            <p:spPr>
              <a:xfrm>
                <a:off x="4453389" y="6374069"/>
                <a:ext cx="2226809" cy="4001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=4    </m:t>
                    </m:r>
                    <m:r>
                      <a:rPr kumimoji="0" lang="en-GB" sz="2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GB" sz="2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𝑦</m:t>
                    </m:r>
                    <m:r>
                      <a:rPr kumimoji="0" lang="en-GB" sz="2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8</a:t>
                </a: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52BE764-73AA-4C91-A21B-9D5FACD500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3389" y="6374069"/>
                <a:ext cx="2226809" cy="400110"/>
              </a:xfrm>
              <a:prstGeom prst="rect">
                <a:avLst/>
              </a:prstGeom>
              <a:blipFill>
                <a:blip r:embed="rId8"/>
                <a:stretch>
                  <a:fillRect t="-24615" b="-523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5F817B9-56C6-44CD-878B-22AB42F3093A}"/>
                  </a:ext>
                </a:extLst>
              </p:cNvPr>
              <p:cNvSpPr txBox="1"/>
              <p:nvPr/>
            </p:nvSpPr>
            <p:spPr>
              <a:xfrm>
                <a:off x="108975" y="6414294"/>
                <a:ext cx="2226809" cy="4001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    </m:t>
                      </m:r>
                      <m:r>
                        <a:rPr kumimoji="0" lang="en-GB" sz="2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=4</m:t>
                      </m:r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5F817B9-56C6-44CD-878B-22AB42F309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975" y="6414294"/>
                <a:ext cx="2226809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2215DF90-AFA1-467E-A339-5289BBAD4BA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94856571"/>
                  </p:ext>
                </p:extLst>
              </p:nvPr>
            </p:nvGraphicFramePr>
            <p:xfrm>
              <a:off x="40682" y="1"/>
              <a:ext cx="9001718" cy="6813233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3502618">
                      <a:extLst>
                        <a:ext uri="{9D8B030D-6E8A-4147-A177-3AD203B41FA5}">
                          <a16:colId xmlns:a16="http://schemas.microsoft.com/office/drawing/2014/main" val="863620049"/>
                        </a:ext>
                      </a:extLst>
                    </a:gridCol>
                    <a:gridCol w="1231900">
                      <a:extLst>
                        <a:ext uri="{9D8B030D-6E8A-4147-A177-3AD203B41FA5}">
                          <a16:colId xmlns:a16="http://schemas.microsoft.com/office/drawing/2014/main" val="4105902719"/>
                        </a:ext>
                      </a:extLst>
                    </a:gridCol>
                    <a:gridCol w="1384300">
                      <a:extLst>
                        <a:ext uri="{9D8B030D-6E8A-4147-A177-3AD203B41FA5}">
                          <a16:colId xmlns:a16="http://schemas.microsoft.com/office/drawing/2014/main" val="4160849047"/>
                        </a:ext>
                      </a:extLst>
                    </a:gridCol>
                    <a:gridCol w="1409700">
                      <a:extLst>
                        <a:ext uri="{9D8B030D-6E8A-4147-A177-3AD203B41FA5}">
                          <a16:colId xmlns:a16="http://schemas.microsoft.com/office/drawing/2014/main" val="3525512176"/>
                        </a:ext>
                      </a:extLst>
                    </a:gridCol>
                    <a:gridCol w="1473200">
                      <a:extLst>
                        <a:ext uri="{9D8B030D-6E8A-4147-A177-3AD203B41FA5}">
                          <a16:colId xmlns:a16="http://schemas.microsoft.com/office/drawing/2014/main" val="1165192430"/>
                        </a:ext>
                      </a:extLst>
                    </a:gridCol>
                  </a:tblGrid>
                  <a:tr h="62515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Type</a:t>
                          </a:r>
                          <a:endParaRPr lang="en-GB" i="1" dirty="0"/>
                        </a:p>
                      </a:txBody>
                      <a:tcPr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Statement</a:t>
                          </a:r>
                          <a:endParaRPr lang="en-GB" b="1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i="1" dirty="0"/>
                            <a:t>k-Formula</a:t>
                          </a:r>
                        </a:p>
                      </a:txBody>
                      <a:tcPr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k value</a:t>
                          </a:r>
                        </a:p>
                        <a:p>
                          <a:pPr algn="ctr"/>
                          <a:r>
                            <a:rPr lang="en-GB" dirty="0"/>
                            <a:t>x = 2 , y = 4</a:t>
                          </a:r>
                          <a:endParaRPr lang="en-GB" i="1" dirty="0"/>
                        </a:p>
                      </a:txBody>
                      <a:tcPr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i="1" dirty="0"/>
                            <a:t>Final </a:t>
                          </a:r>
                        </a:p>
                        <a:p>
                          <a:pPr algn="ctr"/>
                          <a:r>
                            <a:rPr lang="en-GB" i="1" dirty="0"/>
                            <a:t>Formula</a:t>
                          </a:r>
                        </a:p>
                      </a:txBody>
                      <a:tcPr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00396768"/>
                      </a:ext>
                    </a:extLst>
                  </a:tr>
                  <a:tr h="608941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y is proportional to 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80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1800" b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GB">
                                  <a:solidFill>
                                    <a:schemeClr val="tx1"/>
                                  </a:solidFill>
                                </a:rPr>
                                <m:t>∝</m:t>
                              </m:r>
                            </m:oMath>
                          </a14:m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</a:rPr>
                            <a:t> x 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b="0" dirty="0" smtClean="0">
                                    <a:solidFill>
                                      <a:schemeClr val="tx1"/>
                                    </a:solidFill>
                                  </a:rPr>
                                  <m:t>=</m:t>
                                </m:r>
                                <m:r>
                                  <m:rPr>
                                    <m:nor/>
                                  </m:rPr>
                                  <a:rPr lang="en-GB" b="0" i="0" dirty="0" smtClean="0">
                                    <a:solidFill>
                                      <a:schemeClr val="tx1"/>
                                    </a:solidFill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b="0" dirty="0" smtClean="0">
                                    <a:solidFill>
                                      <a:schemeClr val="tx1"/>
                                    </a:solidFill>
                                  </a:rPr>
                                  <m:t>k</m:t>
                                </m:r>
                                <m:r>
                                  <m:rPr>
                                    <m:nor/>
                                  </m:rPr>
                                  <a:rPr lang="en-GB" b="0" dirty="0" smtClean="0">
                                    <a:solidFill>
                                      <a:schemeClr val="tx1"/>
                                    </a:solidFill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b="0" dirty="0" smtClean="0">
                                    <a:solidFill>
                                      <a:schemeClr val="tx1"/>
                                    </a:solidFill>
                                  </a:rPr>
                                  <m:t>x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46737023"/>
                      </a:ext>
                    </a:extLst>
                  </a:tr>
                  <a:tr h="62515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/>
                            <a:t>x is proportional to y</a:t>
                          </a:r>
                        </a:p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93114837"/>
                      </a:ext>
                    </a:extLst>
                  </a:tr>
                  <a:tr h="59798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y is inversely proportional to 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80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1800" b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GB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∝</m:t>
                              </m:r>
                              <m:r>
                                <m:rPr>
                                  <m:nor/>
                                </m:rPr>
                                <a:rPr lang="en-GB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en-GB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 </a:t>
                          </a:r>
                          <a:endParaRPr lang="en-GB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b="0" dirty="0" smtClean="0">
                                    <a:solidFill>
                                      <a:schemeClr val="tx1"/>
                                    </a:solidFill>
                                  </a:rPr>
                                  <m:t>=</m:t>
                                </m:r>
                                <m:r>
                                  <m:rPr>
                                    <m:nor/>
                                  </m:rPr>
                                  <a:rPr lang="en-GB" b="0" i="0" dirty="0" smtClean="0">
                                    <a:solidFill>
                                      <a:schemeClr val="tx1"/>
                                    </a:solidFill>
                                  </a:rPr>
                                  <m:t> </m:t>
                                </m:r>
                                <m:f>
                                  <m:fPr>
                                    <m:ctrlP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01865463"/>
                      </a:ext>
                    </a:extLst>
                  </a:tr>
                  <a:tr h="63842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x is inversely proportional to 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3314632"/>
                      </a:ext>
                    </a:extLst>
                  </a:tr>
                  <a:tr h="62515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y is proportional to the square of 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aseline="30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aseline="30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aseline="30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78735709"/>
                      </a:ext>
                    </a:extLst>
                  </a:tr>
                  <a:tr h="62515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x is proportional to the square of 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3000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aseline="30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aseline="30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7818369"/>
                      </a:ext>
                    </a:extLst>
                  </a:tr>
                  <a:tr h="62812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x is proportional to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rad>
                            </m:oMath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aseline="30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aseline="30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42837428"/>
                      </a:ext>
                    </a:extLst>
                  </a:tr>
                  <a:tr h="642828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Y is inversely proportional to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oMath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10660730"/>
                      </a:ext>
                    </a:extLst>
                  </a:tr>
                  <a:tr h="53503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Y is proportional to x</a:t>
                          </a:r>
                          <a:r>
                            <a:rPr lang="en-GB" baseline="30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3000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aseline="30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aseline="30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8112370"/>
                      </a:ext>
                    </a:extLst>
                  </a:tr>
                  <a:tr h="617141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x is proportional to 3 more than y</a:t>
                          </a:r>
                          <a:endParaRPr lang="en-GB" baseline="30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3000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aseline="30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aseline="30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8418764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2215DF90-AFA1-467E-A339-5289BBAD4BA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94856571"/>
                  </p:ext>
                </p:extLst>
              </p:nvPr>
            </p:nvGraphicFramePr>
            <p:xfrm>
              <a:off x="40682" y="1"/>
              <a:ext cx="9001718" cy="6813233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3502618">
                      <a:extLst>
                        <a:ext uri="{9D8B030D-6E8A-4147-A177-3AD203B41FA5}">
                          <a16:colId xmlns:a16="http://schemas.microsoft.com/office/drawing/2014/main" val="863620049"/>
                        </a:ext>
                      </a:extLst>
                    </a:gridCol>
                    <a:gridCol w="1231900">
                      <a:extLst>
                        <a:ext uri="{9D8B030D-6E8A-4147-A177-3AD203B41FA5}">
                          <a16:colId xmlns:a16="http://schemas.microsoft.com/office/drawing/2014/main" val="4105902719"/>
                        </a:ext>
                      </a:extLst>
                    </a:gridCol>
                    <a:gridCol w="1384300">
                      <a:extLst>
                        <a:ext uri="{9D8B030D-6E8A-4147-A177-3AD203B41FA5}">
                          <a16:colId xmlns:a16="http://schemas.microsoft.com/office/drawing/2014/main" val="4160849047"/>
                        </a:ext>
                      </a:extLst>
                    </a:gridCol>
                    <a:gridCol w="1409700">
                      <a:extLst>
                        <a:ext uri="{9D8B030D-6E8A-4147-A177-3AD203B41FA5}">
                          <a16:colId xmlns:a16="http://schemas.microsoft.com/office/drawing/2014/main" val="3525512176"/>
                        </a:ext>
                      </a:extLst>
                    </a:gridCol>
                    <a:gridCol w="1473200">
                      <a:extLst>
                        <a:ext uri="{9D8B030D-6E8A-4147-A177-3AD203B41FA5}">
                          <a16:colId xmlns:a16="http://schemas.microsoft.com/office/drawing/2014/main" val="1165192430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Type</a:t>
                          </a:r>
                          <a:endParaRPr lang="en-GB" i="1" dirty="0"/>
                        </a:p>
                      </a:txBody>
                      <a:tcPr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Statement</a:t>
                          </a:r>
                          <a:endParaRPr lang="en-GB" b="1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i="1" dirty="0"/>
                            <a:t>k-Formula</a:t>
                          </a:r>
                        </a:p>
                      </a:txBody>
                      <a:tcPr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k value</a:t>
                          </a:r>
                        </a:p>
                        <a:p>
                          <a:pPr algn="ctr"/>
                          <a:r>
                            <a:rPr lang="en-GB" dirty="0"/>
                            <a:t>x = 2 , y = 4</a:t>
                          </a:r>
                          <a:endParaRPr lang="en-GB" i="1" dirty="0"/>
                        </a:p>
                      </a:txBody>
                      <a:tcPr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i="1" dirty="0"/>
                            <a:t>Final </a:t>
                          </a:r>
                        </a:p>
                        <a:p>
                          <a:pPr algn="ctr"/>
                          <a:r>
                            <a:rPr lang="en-GB" i="1" dirty="0"/>
                            <a:t>Formula</a:t>
                          </a:r>
                        </a:p>
                      </a:txBody>
                      <a:tcPr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00396768"/>
                      </a:ext>
                    </a:extLst>
                  </a:tr>
                  <a:tr h="608941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y is proportional to 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85149" t="-110000" r="-348020" b="-91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41228" t="-110000" r="-208333" b="-91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46737023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/>
                            <a:t>x is proportional to y</a:t>
                          </a:r>
                        </a:p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93114837"/>
                      </a:ext>
                    </a:extLst>
                  </a:tr>
                  <a:tr h="6122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y is inversely proportional to 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85149" t="-315000" r="-348020" b="-7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41228" t="-315000" r="-208333" b="-7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01865463"/>
                      </a:ext>
                    </a:extLst>
                  </a:tr>
                  <a:tr h="63842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x is inversely proportional to 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3314632"/>
                      </a:ext>
                    </a:extLst>
                  </a:tr>
                  <a:tr h="62515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y is proportional to the square of 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aseline="30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aseline="30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aseline="30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78735709"/>
                      </a:ext>
                    </a:extLst>
                  </a:tr>
                  <a:tr h="62515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x is proportional to the square of 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3000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aseline="30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aseline="30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7818369"/>
                      </a:ext>
                    </a:extLst>
                  </a:tr>
                  <a:tr h="6281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74" t="-703883" r="-157391" b="-2883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aseline="30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aseline="30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42837428"/>
                      </a:ext>
                    </a:extLst>
                  </a:tr>
                  <a:tr h="64282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74" t="-781132" r="-157391" b="-1801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10660730"/>
                      </a:ext>
                    </a:extLst>
                  </a:tr>
                  <a:tr h="53503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Y is proportional to x</a:t>
                          </a:r>
                          <a:r>
                            <a:rPr lang="en-GB" baseline="30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3000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aseline="30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aseline="30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8112370"/>
                      </a:ext>
                    </a:extLst>
                  </a:tr>
                  <a:tr h="617141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x is proportional to 3 more than y</a:t>
                          </a:r>
                          <a:endParaRPr lang="en-GB" baseline="30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3000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aseline="30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baseline="30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8418764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80487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2215DF90-AFA1-467E-A339-5289BBAD4BA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70959700"/>
                  </p:ext>
                </p:extLst>
              </p:nvPr>
            </p:nvGraphicFramePr>
            <p:xfrm>
              <a:off x="40682" y="1"/>
              <a:ext cx="9001718" cy="6967563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3375618">
                      <a:extLst>
                        <a:ext uri="{9D8B030D-6E8A-4147-A177-3AD203B41FA5}">
                          <a16:colId xmlns:a16="http://schemas.microsoft.com/office/drawing/2014/main" val="863620049"/>
                        </a:ext>
                      </a:extLst>
                    </a:gridCol>
                    <a:gridCol w="1358900">
                      <a:extLst>
                        <a:ext uri="{9D8B030D-6E8A-4147-A177-3AD203B41FA5}">
                          <a16:colId xmlns:a16="http://schemas.microsoft.com/office/drawing/2014/main" val="4105902719"/>
                        </a:ext>
                      </a:extLst>
                    </a:gridCol>
                    <a:gridCol w="1384300">
                      <a:extLst>
                        <a:ext uri="{9D8B030D-6E8A-4147-A177-3AD203B41FA5}">
                          <a16:colId xmlns:a16="http://schemas.microsoft.com/office/drawing/2014/main" val="4160849047"/>
                        </a:ext>
                      </a:extLst>
                    </a:gridCol>
                    <a:gridCol w="1409700">
                      <a:extLst>
                        <a:ext uri="{9D8B030D-6E8A-4147-A177-3AD203B41FA5}">
                          <a16:colId xmlns:a16="http://schemas.microsoft.com/office/drawing/2014/main" val="3525512176"/>
                        </a:ext>
                      </a:extLst>
                    </a:gridCol>
                    <a:gridCol w="1473200">
                      <a:extLst>
                        <a:ext uri="{9D8B030D-6E8A-4147-A177-3AD203B41FA5}">
                          <a16:colId xmlns:a16="http://schemas.microsoft.com/office/drawing/2014/main" val="1165192430"/>
                        </a:ext>
                      </a:extLst>
                    </a:gridCol>
                  </a:tblGrid>
                  <a:tr h="62515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Type</a:t>
                          </a:r>
                          <a:endParaRPr lang="en-GB" i="1" dirty="0"/>
                        </a:p>
                      </a:txBody>
                      <a:tcPr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i="1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Statement</a:t>
                          </a:r>
                          <a:endParaRPr lang="en-GB" b="1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i="1" dirty="0"/>
                            <a:t>k-Formula</a:t>
                          </a:r>
                        </a:p>
                      </a:txBody>
                      <a:tcPr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k value</a:t>
                          </a:r>
                        </a:p>
                        <a:p>
                          <a:pPr algn="ctr"/>
                          <a:r>
                            <a:rPr lang="en-GB" dirty="0"/>
                            <a:t>x = 2 , y = 4</a:t>
                          </a:r>
                          <a:endParaRPr lang="en-GB" i="1" dirty="0"/>
                        </a:p>
                      </a:txBody>
                      <a:tcPr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i="1" dirty="0"/>
                            <a:t>Final </a:t>
                          </a:r>
                        </a:p>
                        <a:p>
                          <a:pPr algn="ctr"/>
                          <a:r>
                            <a:rPr lang="en-GB" i="1" dirty="0"/>
                            <a:t>Formula</a:t>
                          </a:r>
                        </a:p>
                      </a:txBody>
                      <a:tcPr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00396768"/>
                      </a:ext>
                    </a:extLst>
                  </a:tr>
                  <a:tr h="608941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y is proportional to 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80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1800" b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GB">
                                  <a:solidFill>
                                    <a:schemeClr val="tx1"/>
                                  </a:solidFill>
                                </a:rPr>
                                <m:t>∝</m:t>
                              </m:r>
                            </m:oMath>
                          </a14:m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</a:rPr>
                            <a:t> x 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b="0" dirty="0" smtClean="0">
                                    <a:solidFill>
                                      <a:schemeClr val="tx1"/>
                                    </a:solidFill>
                                  </a:rPr>
                                  <m:t>=</m:t>
                                </m:r>
                                <m:r>
                                  <m:rPr>
                                    <m:nor/>
                                  </m:rPr>
                                  <a:rPr lang="en-GB" b="0" i="0" dirty="0" smtClean="0">
                                    <a:solidFill>
                                      <a:schemeClr val="tx1"/>
                                    </a:solidFill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b="0" dirty="0" smtClean="0">
                                    <a:solidFill>
                                      <a:schemeClr val="tx1"/>
                                    </a:solidFill>
                                  </a:rPr>
                                  <m:t>k</m:t>
                                </m:r>
                                <m:r>
                                  <m:rPr>
                                    <m:nor/>
                                  </m:rPr>
                                  <a:rPr lang="en-GB" b="0" dirty="0" smtClean="0">
                                    <a:solidFill>
                                      <a:schemeClr val="tx1"/>
                                    </a:solidFill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b="0" dirty="0" smtClean="0">
                                    <a:solidFill>
                                      <a:schemeClr val="tx1"/>
                                    </a:solidFill>
                                  </a:rPr>
                                  <m:t>x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k</m:t>
                                </m:r>
                                <m:r>
                                  <a:rPr lang="en-GB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=2 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46737023"/>
                      </a:ext>
                    </a:extLst>
                  </a:tr>
                  <a:tr h="62515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/>
                            <a:t>x is proportional to y</a:t>
                          </a:r>
                        </a:p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GB" sz="1800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  <m:r>
                                <a:rPr lang="en-GB" sz="1800" b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GB">
                                  <a:solidFill>
                                    <a:schemeClr val="tx1"/>
                                  </a:solidFill>
                                </a:rPr>
                                <m:t>∝</m:t>
                              </m:r>
                            </m:oMath>
                          </a14:m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</a:rPr>
                            <a:t> y 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x</m:t>
                                </m:r>
                                <m:r>
                                  <a:rPr lang="en-GB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b="0" dirty="0" smtClean="0">
                                    <a:solidFill>
                                      <a:schemeClr val="tx1"/>
                                    </a:solidFill>
                                  </a:rPr>
                                  <m:t>=</m:t>
                                </m:r>
                                <m:r>
                                  <m:rPr>
                                    <m:nor/>
                                  </m:rPr>
                                  <a:rPr lang="en-GB" b="0" i="0" dirty="0" smtClean="0">
                                    <a:solidFill>
                                      <a:schemeClr val="tx1"/>
                                    </a:solidFill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b="0" dirty="0" smtClean="0">
                                    <a:solidFill>
                                      <a:schemeClr val="tx1"/>
                                    </a:solidFill>
                                  </a:rPr>
                                  <m:t>k</m:t>
                                </m:r>
                                <m:r>
                                  <m:rPr>
                                    <m:nor/>
                                  </m:rPr>
                                  <a:rPr lang="en-GB" b="0" dirty="0" smtClean="0">
                                    <a:solidFill>
                                      <a:schemeClr val="tx1"/>
                                    </a:solidFill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b="0" i="0" dirty="0" smtClean="0">
                                    <a:solidFill>
                                      <a:schemeClr val="tx1"/>
                                    </a:solidFill>
                                  </a:rPr>
                                  <m:t>y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k</m:t>
                                </m:r>
                                <m:r>
                                  <a:rPr lang="en-GB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0.5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93114837"/>
                      </a:ext>
                    </a:extLst>
                  </a:tr>
                  <a:tr h="59798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y is inversely proportional to 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80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1800" b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GB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∝</m:t>
                              </m:r>
                              <m:r>
                                <m:rPr>
                                  <m:nor/>
                                </m:rPr>
                                <a:rPr lang="en-GB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en-GB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 </a:t>
                          </a:r>
                          <a:endParaRPr lang="en-GB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b="0" dirty="0" smtClean="0">
                                    <a:solidFill>
                                      <a:schemeClr val="tx1"/>
                                    </a:solidFill>
                                  </a:rPr>
                                  <m:t>=</m:t>
                                </m:r>
                                <m:r>
                                  <m:rPr>
                                    <m:nor/>
                                  </m:rPr>
                                  <a:rPr lang="en-GB" b="0" i="0" dirty="0" smtClean="0">
                                    <a:solidFill>
                                      <a:schemeClr val="tx1"/>
                                    </a:solidFill>
                                  </a:rPr>
                                  <m:t> </m:t>
                                </m:r>
                                <m:f>
                                  <m:fPr>
                                    <m:ctrlP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b="0" dirty="0" smtClean="0">
                                    <a:solidFill>
                                      <a:schemeClr val="tx1"/>
                                    </a:solidFill>
                                  </a:rPr>
                                  <m:t>=</m:t>
                                </m:r>
                                <m:r>
                                  <m:rPr>
                                    <m:nor/>
                                  </m:rPr>
                                  <a:rPr lang="en-GB" b="0" i="0" dirty="0" smtClean="0">
                                    <a:solidFill>
                                      <a:schemeClr val="tx1"/>
                                    </a:solidFill>
                                  </a:rPr>
                                  <m:t> </m:t>
                                </m:r>
                                <m:f>
                                  <m:fPr>
                                    <m:ctrlP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01865463"/>
                      </a:ext>
                    </a:extLst>
                  </a:tr>
                  <a:tr h="63842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x is inversely proportional to 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sz="1800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x</m:t>
                                </m:r>
                                <m:r>
                                  <a:rPr lang="en-GB" sz="1800" b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∝</m:t>
                                </m:r>
                                <m:r>
                                  <m:rPr>
                                    <m:nor/>
                                  </m:rPr>
                                  <a:rPr lang="en-GB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𝑦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sz="1800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x</m:t>
                                </m:r>
                                <m:r>
                                  <a:rPr lang="en-GB" sz="1800" b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800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nor/>
                                  </m:rPr>
                                  <a:rPr lang="en-GB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𝑦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sz="1800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x</m:t>
                                </m:r>
                                <m:r>
                                  <a:rPr lang="en-GB" sz="1800" b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800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nor/>
                                  </m:rPr>
                                  <a:rPr lang="en-GB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𝑦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3314632"/>
                      </a:ext>
                    </a:extLst>
                  </a:tr>
                  <a:tr h="62515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y is proportional to the square of 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sz="1800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y</m:t>
                                </m:r>
                                <m:r>
                                  <a:rPr lang="en-GB" sz="1800" b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>
                                    <a:solidFill>
                                      <a:schemeClr val="tx1"/>
                                    </a:solidFill>
                                  </a:rPr>
                                  <m:t>∝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aseline="30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sz="1800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y</m:t>
                                </m:r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aseline="30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=16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sz="1800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y</m:t>
                                </m:r>
                                <m: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aseline="30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78735709"/>
                      </a:ext>
                    </a:extLst>
                  </a:tr>
                  <a:tr h="625152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x is proportional to the square of 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sz="1800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x</m:t>
                                </m:r>
                                <m:r>
                                  <a:rPr lang="en-GB" sz="1800" b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>
                                    <a:solidFill>
                                      <a:schemeClr val="tx1"/>
                                    </a:solidFill>
                                  </a:rPr>
                                  <m:t>∝</m:t>
                                </m:r>
                                <m:r>
                                  <m:rPr>
                                    <m:nor/>
                                  </m:rPr>
                                  <a:rPr lang="en-GB" b="0" i="0" smtClean="0">
                                    <a:solidFill>
                                      <a:schemeClr val="tx1"/>
                                    </a:solidFill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aseline="3000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3000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sz="1800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x</m:t>
                                </m:r>
                                <m:r>
                                  <a:rPr lang="en-GB" sz="1800" b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800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nor/>
                                  </m:rPr>
                                  <a:rPr lang="en-GB" b="0" i="0" smtClean="0">
                                    <a:solidFill>
                                      <a:schemeClr val="tx1"/>
                                    </a:solidFill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b="0" i="0" smtClean="0">
                                    <a:solidFill>
                                      <a:schemeClr val="tx1"/>
                                    </a:solidFill>
                                  </a:rPr>
                                  <m:t>k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aseline="30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sz="1800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x</m:t>
                                </m:r>
                                <m:r>
                                  <a:rPr lang="en-GB" sz="1800" b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800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nor/>
                                  </m:rPr>
                                  <a:rPr lang="en-GB" b="0" i="0" smtClean="0">
                                    <a:solidFill>
                                      <a:schemeClr val="tx1"/>
                                    </a:solidFill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aseline="30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7818369"/>
                      </a:ext>
                    </a:extLst>
                  </a:tr>
                  <a:tr h="62812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x is proportional to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rad>
                            </m:oMath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sz="1800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x</m:t>
                                </m:r>
                                <m:r>
                                  <a:rPr lang="en-GB" sz="1800" b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>
                                    <a:solidFill>
                                      <a:schemeClr val="tx1"/>
                                    </a:solidFill>
                                  </a:rPr>
                                  <m:t>∝</m:t>
                                </m:r>
                                <m:r>
                                  <m:rPr>
                                    <m:nor/>
                                  </m:rPr>
                                  <a:rPr lang="en-GB" b="0" i="0" smtClean="0">
                                    <a:solidFill>
                                      <a:schemeClr val="tx1"/>
                                    </a:solidFill>
                                  </a:rPr>
                                  <m:t> 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GB" baseline="3000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sz="1800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x</m:t>
                                </m:r>
                                <m:r>
                                  <a:rPr lang="en-GB" sz="1800" b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800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nor/>
                                  </m:rPr>
                                  <a:rPr lang="en-GB" b="0" i="0" smtClean="0">
                                    <a:solidFill>
                                      <a:schemeClr val="tx1"/>
                                    </a:solidFill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b="0" i="0" smtClean="0">
                                    <a:solidFill>
                                      <a:schemeClr val="tx1"/>
                                    </a:solidFill>
                                  </a:rPr>
                                  <m:t>k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GB" baseline="30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sz="1800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x</m:t>
                                </m:r>
                                <m:r>
                                  <a:rPr lang="en-GB" sz="1800" b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800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nor/>
                                  </m:rPr>
                                  <a:rPr lang="en-GB" b="0" i="0" smtClean="0">
                                    <a:solidFill>
                                      <a:schemeClr val="tx1"/>
                                    </a:solidFill>
                                  </a:rPr>
                                  <m:t> 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GB" baseline="30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42837428"/>
                      </a:ext>
                    </a:extLst>
                  </a:tr>
                  <a:tr h="642828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Y is inversely proportional to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oMath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800" b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∝</m:t>
                                </m:r>
                                <m:r>
                                  <m:rPr>
                                    <m:nor/>
                                  </m:rPr>
                                  <a:rPr lang="en-GB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800" b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800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nor/>
                                  </m:rPr>
                                  <a:rPr lang="en-GB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=4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800" b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800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nor/>
                                  </m:rPr>
                                  <a:rPr lang="en-GB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10660730"/>
                      </a:ext>
                    </a:extLst>
                  </a:tr>
                  <a:tr h="53503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Y is proportional to x</a:t>
                          </a:r>
                          <a:r>
                            <a:rPr lang="en-GB" baseline="30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sz="1800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y</m:t>
                                </m:r>
                                <m:r>
                                  <a:rPr lang="en-GB" sz="1800" b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>
                                    <a:solidFill>
                                      <a:schemeClr val="tx1"/>
                                    </a:solidFill>
                                  </a:rPr>
                                  <m:t>∝</m:t>
                                </m:r>
                                <m:r>
                                  <m:rPr>
                                    <m:nor/>
                                  </m:rPr>
                                  <a:rPr lang="en-GB" b="0" i="0" smtClean="0">
                                    <a:solidFill>
                                      <a:schemeClr val="tx1"/>
                                    </a:solidFill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aseline="3000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3000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sz="1800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y</m:t>
                                </m:r>
                                <m:r>
                                  <a:rPr lang="en-GB" sz="1800" b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800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nor/>
                                  </m:rPr>
                                  <a:rPr lang="en-GB" b="0" i="0" smtClean="0">
                                    <a:solidFill>
                                      <a:schemeClr val="tx1"/>
                                    </a:solidFill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b="0" i="0" smtClean="0">
                                    <a:solidFill>
                                      <a:schemeClr val="tx1"/>
                                    </a:solidFill>
                                  </a:rPr>
                                  <m:t>k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aseline="30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=2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sz="1800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y</m:t>
                                </m:r>
                                <m:r>
                                  <a:rPr lang="en-GB" sz="1800" b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800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nor/>
                                  </m:rPr>
                                  <a:rPr lang="en-GB" b="0" i="0" smtClean="0">
                                    <a:solidFill>
                                      <a:schemeClr val="tx1"/>
                                    </a:solidFill>
                                  </a:rPr>
                                  <m:t> 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baseline="30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68112370"/>
                      </a:ext>
                    </a:extLst>
                  </a:tr>
                  <a:tr h="617141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x is proportional to 3 more than y</a:t>
                          </a:r>
                          <a:endParaRPr lang="en-GB" baseline="30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sz="1800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x</m:t>
                                </m:r>
                                <m:r>
                                  <a:rPr lang="en-GB" sz="1800" b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>
                                    <a:solidFill>
                                      <a:schemeClr val="tx1"/>
                                    </a:solidFill>
                                  </a:rPr>
                                  <m:t>∝</m:t>
                                </m:r>
                                <m:r>
                                  <m:rPr>
                                    <m:nor/>
                                  </m:rPr>
                                  <a:rPr lang="en-GB" b="0" i="0" smtClean="0">
                                    <a:solidFill>
                                      <a:schemeClr val="tx1"/>
                                    </a:solidFill>
                                  </a:rPr>
                                  <m:t> (</m:t>
                                </m:r>
                                <m:r>
                                  <m:rPr>
                                    <m:nor/>
                                  </m:rPr>
                                  <a:rPr lang="en-GB" b="0" i="0" smtClean="0">
                                    <a:solidFill>
                                      <a:schemeClr val="tx1"/>
                                    </a:solidFill>
                                  </a:rPr>
                                  <m:t>y</m:t>
                                </m:r>
                                <m:r>
                                  <m:rPr>
                                    <m:nor/>
                                  </m:rPr>
                                  <a:rPr lang="en-GB" b="0" i="0" smtClean="0">
                                    <a:solidFill>
                                      <a:schemeClr val="tx1"/>
                                    </a:solidFill>
                                  </a:rPr>
                                  <m:t>+3)</m:t>
                                </m:r>
                              </m:oMath>
                            </m:oMathPara>
                          </a14:m>
                          <a:endParaRPr lang="en-GB" baseline="3000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3000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sz="1800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x</m:t>
                                </m:r>
                                <m:r>
                                  <a:rPr lang="en-GB" sz="1800" b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nor/>
                                  </m:rP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k</m:t>
                                </m:r>
                                <m:r>
                                  <m:rPr>
                                    <m:nor/>
                                  </m:rP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nor/>
                                  </m:rP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y</m:t>
                                </m:r>
                                <m:r>
                                  <m:rPr>
                                    <m:nor/>
                                  </m:rP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+3)</m:t>
                                </m:r>
                              </m:oMath>
                            </m:oMathPara>
                          </a14:m>
                          <a:endParaRPr lang="en-GB" baseline="30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sz="1800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x</m:t>
                                </m:r>
                                <m:r>
                                  <a:rPr lang="en-GB" sz="1800" b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8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8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  <m:r>
                                  <m:rPr>
                                    <m:nor/>
                                  </m:rP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nor/>
                                  </m:rP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y</m:t>
                                </m:r>
                                <m:r>
                                  <m:rPr>
                                    <m:nor/>
                                  </m:rPr>
                                  <a:rPr lang="en-GB" sz="1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+3)</m:t>
                                </m:r>
                              </m:oMath>
                            </m:oMathPara>
                          </a14:m>
                          <a:endParaRPr lang="en-GB" baseline="30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8418764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2215DF90-AFA1-467E-A339-5289BBAD4BA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70959700"/>
                  </p:ext>
                </p:extLst>
              </p:nvPr>
            </p:nvGraphicFramePr>
            <p:xfrm>
              <a:off x="40682" y="1"/>
              <a:ext cx="9001718" cy="6967563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3375618">
                      <a:extLst>
                        <a:ext uri="{9D8B030D-6E8A-4147-A177-3AD203B41FA5}">
                          <a16:colId xmlns:a16="http://schemas.microsoft.com/office/drawing/2014/main" val="863620049"/>
                        </a:ext>
                      </a:extLst>
                    </a:gridCol>
                    <a:gridCol w="1358900">
                      <a:extLst>
                        <a:ext uri="{9D8B030D-6E8A-4147-A177-3AD203B41FA5}">
                          <a16:colId xmlns:a16="http://schemas.microsoft.com/office/drawing/2014/main" val="4105902719"/>
                        </a:ext>
                      </a:extLst>
                    </a:gridCol>
                    <a:gridCol w="1384300">
                      <a:extLst>
                        <a:ext uri="{9D8B030D-6E8A-4147-A177-3AD203B41FA5}">
                          <a16:colId xmlns:a16="http://schemas.microsoft.com/office/drawing/2014/main" val="4160849047"/>
                        </a:ext>
                      </a:extLst>
                    </a:gridCol>
                    <a:gridCol w="1409700">
                      <a:extLst>
                        <a:ext uri="{9D8B030D-6E8A-4147-A177-3AD203B41FA5}">
                          <a16:colId xmlns:a16="http://schemas.microsoft.com/office/drawing/2014/main" val="3525512176"/>
                        </a:ext>
                      </a:extLst>
                    </a:gridCol>
                    <a:gridCol w="1473200">
                      <a:extLst>
                        <a:ext uri="{9D8B030D-6E8A-4147-A177-3AD203B41FA5}">
                          <a16:colId xmlns:a16="http://schemas.microsoft.com/office/drawing/2014/main" val="1165192430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Type</a:t>
                          </a:r>
                          <a:endParaRPr lang="en-GB" i="1" dirty="0"/>
                        </a:p>
                      </a:txBody>
                      <a:tcPr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i="1" kern="1200" dirty="0">
                              <a:solidFill>
                                <a:schemeClr val="tx1"/>
                              </a:solidFill>
                              <a:effectLst/>
                            </a:rPr>
                            <a:t>Statement</a:t>
                          </a:r>
                          <a:endParaRPr lang="en-GB" b="1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i="1" dirty="0"/>
                            <a:t>k-Formula</a:t>
                          </a:r>
                        </a:p>
                      </a:txBody>
                      <a:tcPr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k value</a:t>
                          </a:r>
                        </a:p>
                        <a:p>
                          <a:pPr algn="ctr"/>
                          <a:r>
                            <a:rPr lang="en-GB" dirty="0"/>
                            <a:t>x = 2 , y = 4</a:t>
                          </a:r>
                          <a:endParaRPr lang="en-GB" i="1" dirty="0"/>
                        </a:p>
                      </a:txBody>
                      <a:tcPr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i="1" dirty="0"/>
                            <a:t>Final </a:t>
                          </a:r>
                        </a:p>
                        <a:p>
                          <a:pPr algn="ctr"/>
                          <a:r>
                            <a:rPr lang="en-GB" i="1" dirty="0"/>
                            <a:t>Formula</a:t>
                          </a:r>
                        </a:p>
                      </a:txBody>
                      <a:tcPr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00396768"/>
                      </a:ext>
                    </a:extLst>
                  </a:tr>
                  <a:tr h="608941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y is proportional to 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48879" t="-110000" r="-315247" b="-941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41228" t="-110000" r="-208333" b="-941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35498" t="-110000" r="-105628" b="-941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11157" t="-110000" r="-826" b="-941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46737023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/>
                            <a:t>x is proportional to y</a:t>
                          </a:r>
                        </a:p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48879" t="-200000" r="-315247" b="-7961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41228" t="-200000" r="-208333" b="-7961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35498" t="-200000" r="-105628" b="-7961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11157" t="-200000" r="-826" b="-7961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3114837"/>
                      </a:ext>
                    </a:extLst>
                  </a:tr>
                  <a:tr h="6122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y is inversely proportional to 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48879" t="-315000" r="-315247" b="-73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41228" t="-315000" r="-208333" b="-73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35498" t="-315000" r="-105628" b="-73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11157" t="-315000" r="-826" b="-736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01865463"/>
                      </a:ext>
                    </a:extLst>
                  </a:tr>
                  <a:tr h="65913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x is inversely proportional to 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48879" t="-384259" r="-315247" b="-5814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41228" t="-384259" r="-208333" b="-5814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35498" t="-384259" r="-105628" b="-5814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11157" t="-384259" r="-826" b="-5814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3314632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y is proportional to the square of 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48879" t="-498095" r="-315247" b="-4980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41228" t="-498095" r="-208333" b="-4980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35498" t="-498095" r="-105628" b="-4980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11157" t="-498095" r="-826" b="-4980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78735709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x is proportional to the square of 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48879" t="-598095" r="-315247" b="-3980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41228" t="-598095" r="-208333" b="-3980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35498" t="-598095" r="-105628" b="-3980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11157" t="-598095" r="-826" b="-3980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57818369"/>
                      </a:ext>
                    </a:extLst>
                  </a:tr>
                  <a:tr h="641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81" t="-691509" r="-167148" b="-2943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48879" t="-691509" r="-315247" b="-2943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41228" t="-691509" r="-208333" b="-2943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35498" t="-691509" r="-105628" b="-2943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11157" t="-691509" r="-826" b="-29434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42837428"/>
                      </a:ext>
                    </a:extLst>
                  </a:tr>
                  <a:tr h="72078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81" t="-711017" r="-167148" b="-1644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48879" t="-711017" r="-315247" b="-1644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41228" t="-711017" r="-208333" b="-1644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35498" t="-711017" r="-105628" b="-1644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11157" t="-711017" r="-826" b="-1644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10660730"/>
                      </a:ext>
                    </a:extLst>
                  </a:tr>
                  <a:tr h="54781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Y is proportional to x</a:t>
                          </a:r>
                          <a:r>
                            <a:rPr lang="en-GB" baseline="30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48879" t="-1063333" r="-315247" b="-11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41228" t="-1063333" r="-208333" b="-11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35498" t="-1063333" r="-105628" b="-11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11157" t="-1063333" r="-826" b="-11555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8112370"/>
                      </a:ext>
                    </a:extLst>
                  </a:tr>
                  <a:tr h="617141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x is proportional to 3 more than y</a:t>
                          </a:r>
                          <a:endParaRPr lang="en-GB" baseline="30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48879" t="-1036634" r="-315247" b="-29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41228" t="-1036634" r="-208333" b="-29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35498" t="-1036634" r="-105628" b="-29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11157" t="-1036634" r="-826" b="-29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8418764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50992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2554</TotalTime>
  <Words>445</Words>
  <Application>Microsoft Office PowerPoint</Application>
  <PresentationFormat>On-screen Show (4:3)</PresentationFormat>
  <Paragraphs>111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Direct / Inverse Proportion (x and y)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Mohammed Al-baroodi</cp:lastModifiedBy>
  <cp:revision>116</cp:revision>
  <dcterms:created xsi:type="dcterms:W3CDTF">2018-01-26T08:52:52Z</dcterms:created>
  <dcterms:modified xsi:type="dcterms:W3CDTF">2020-07-21T16:23:46Z</dcterms:modified>
</cp:coreProperties>
</file>