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7" r:id="rId2"/>
    <p:sldId id="278" r:id="rId3"/>
    <p:sldId id="29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47" d="100"/>
          <a:sy n="47" d="100"/>
        </p:scale>
        <p:origin x="4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42A38-23DF-44C4-A930-6CFC6B0CA8D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7DF95-FCD9-4766-99C2-67023D996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20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1B3B-AE09-410B-8178-CAC0A3DCE93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D66B-DB4C-4E19-BA8D-49F3CFB4BC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02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1B3B-AE09-410B-8178-CAC0A3DCE93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D66B-DB4C-4E19-BA8D-49F3CFB4BC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57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1B3B-AE09-410B-8178-CAC0A3DCE93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D66B-DB4C-4E19-BA8D-49F3CFB4BC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01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1B3B-AE09-410B-8178-CAC0A3DCE93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D66B-DB4C-4E19-BA8D-49F3CFB4BC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5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1B3B-AE09-410B-8178-CAC0A3DCE93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D66B-DB4C-4E19-BA8D-49F3CFB4BC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76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1B3B-AE09-410B-8178-CAC0A3DCE93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D66B-DB4C-4E19-BA8D-49F3CFB4BC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08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1B3B-AE09-410B-8178-CAC0A3DCE93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D66B-DB4C-4E19-BA8D-49F3CFB4BC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46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1B3B-AE09-410B-8178-CAC0A3DCE93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D66B-DB4C-4E19-BA8D-49F3CFB4BC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01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1B3B-AE09-410B-8178-CAC0A3DCE93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D66B-DB4C-4E19-BA8D-49F3CFB4BC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9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1B3B-AE09-410B-8178-CAC0A3DCE93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D66B-DB4C-4E19-BA8D-49F3CFB4BC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67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1B3B-AE09-410B-8178-CAC0A3DCE93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D66B-DB4C-4E19-BA8D-49F3CFB4BC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25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81B3B-AE09-410B-8178-CAC0A3DCE93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5D66B-DB4C-4E19-BA8D-49F3CFB4BC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84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030278-4A39-45BE-9D9E-C3BD71AC615C}"/>
              </a:ext>
            </a:extLst>
          </p:cNvPr>
          <p:cNvSpPr txBox="1"/>
          <p:nvPr/>
        </p:nvSpPr>
        <p:spPr>
          <a:xfrm>
            <a:off x="2829638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43200-DDEF-4BAD-B2F2-811DADFCC3C0}"/>
              </a:ext>
            </a:extLst>
          </p:cNvPr>
          <p:cNvSpPr txBox="1"/>
          <p:nvPr/>
        </p:nvSpPr>
        <p:spPr>
          <a:xfrm>
            <a:off x="7614918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5E9AA2D-0AB5-4C50-9975-26996791D718}"/>
              </a:ext>
            </a:extLst>
          </p:cNvPr>
          <p:cNvCxnSpPr>
            <a:cxnSpLocks/>
          </p:cNvCxnSpPr>
          <p:nvPr/>
        </p:nvCxnSpPr>
        <p:spPr>
          <a:xfrm>
            <a:off x="619198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DECF5A5-8F82-44BB-8542-29C5A0F6D421}"/>
              </a:ext>
            </a:extLst>
          </p:cNvPr>
          <p:cNvCxnSpPr>
            <a:cxnSpLocks/>
          </p:cNvCxnSpPr>
          <p:nvPr/>
        </p:nvCxnSpPr>
        <p:spPr>
          <a:xfrm>
            <a:off x="1793966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31C4DEA-2BAA-49C7-831F-B2B60C08092C}"/>
                  </a:ext>
                </a:extLst>
              </p:cNvPr>
              <p:cNvSpPr txBox="1"/>
              <p:nvPr/>
            </p:nvSpPr>
            <p:spPr>
              <a:xfrm>
                <a:off x="2100619" y="2684294"/>
                <a:ext cx="282744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1, 2</m:t>
                          </m:r>
                        </m:e>
                      </m:d>
                      <m: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(4, 6)</m:t>
                      </m:r>
                    </m:oMath>
                  </m:oMathPara>
                </a14:m>
                <a:endParaRPr kumimoji="0" lang="en-GB" sz="32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31C4DEA-2BAA-49C7-831F-B2B60C080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619" y="2684294"/>
                <a:ext cx="2827441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D72CA37-06AC-4D39-830E-53D390C83ECC}"/>
                  </a:ext>
                </a:extLst>
              </p:cNvPr>
              <p:cNvSpPr txBox="1"/>
              <p:nvPr/>
            </p:nvSpPr>
            <p:spPr>
              <a:xfrm>
                <a:off x="1882671" y="3858477"/>
                <a:ext cx="336124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−1, 13</m:t>
                          </m:r>
                        </m:e>
                      </m:d>
                      <m:r>
                        <a:rPr lang="en-GB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3200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GB" sz="3200" b="0" i="0" smtClean="0">
                          <a:latin typeface="Cambria Math" panose="02040503050406030204" pitchFamily="18" charset="0"/>
                        </a:rPr>
                        <m:t> (4, 1)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D72CA37-06AC-4D39-830E-53D390C83E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671" y="3858477"/>
                <a:ext cx="336124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B474AF6-2532-4407-BF17-DA14795421D6}"/>
              </a:ext>
            </a:extLst>
          </p:cNvPr>
          <p:cNvSpPr txBox="1"/>
          <p:nvPr/>
        </p:nvSpPr>
        <p:spPr>
          <a:xfrm>
            <a:off x="1372267" y="687628"/>
            <a:ext cx="4627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Find the length of the line segments between the given points.  Give your answers as simplified surds: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DD33B68-62D1-430A-9FC2-6E2C90C4F26F}"/>
                  </a:ext>
                </a:extLst>
              </p:cNvPr>
              <p:cNvSpPr txBox="1"/>
              <p:nvPr/>
            </p:nvSpPr>
            <p:spPr>
              <a:xfrm>
                <a:off x="2149570" y="5032660"/>
                <a:ext cx="282744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0" smtClean="0">
                              <a:latin typeface="Cambria Math" panose="02040503050406030204" pitchFamily="18" charset="0"/>
                            </a:rPr>
                            <m:t>1, 2</m:t>
                          </m:r>
                        </m:e>
                      </m:d>
                      <m:r>
                        <a:rPr lang="en-GB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3200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GB" sz="3200" b="0" i="0" smtClean="0">
                          <a:latin typeface="Cambria Math" panose="02040503050406030204" pitchFamily="18" charset="0"/>
                        </a:rPr>
                        <m:t> (3, 5)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DD33B68-62D1-430A-9FC2-6E2C90C4F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570" y="5032660"/>
                <a:ext cx="2827441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81202F6-5166-48CF-AEC1-C81910C1DCE9}"/>
                  </a:ext>
                </a:extLst>
              </p:cNvPr>
              <p:cNvSpPr txBox="1"/>
              <p:nvPr/>
            </p:nvSpPr>
            <p:spPr>
              <a:xfrm>
                <a:off x="7567357" y="2684294"/>
                <a:ext cx="282744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1, 2</m:t>
                          </m:r>
                        </m:e>
                      </m:d>
                      <m: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(5, 5)</m:t>
                      </m:r>
                    </m:oMath>
                  </m:oMathPara>
                </a14:m>
                <a:endParaRPr kumimoji="0" lang="en-GB" sz="32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81202F6-5166-48CF-AEC1-C81910C1D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7357" y="2684294"/>
                <a:ext cx="2827441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EE5E626-F383-4333-9089-835148463A46}"/>
                  </a:ext>
                </a:extLst>
              </p:cNvPr>
              <p:cNvSpPr txBox="1"/>
              <p:nvPr/>
            </p:nvSpPr>
            <p:spPr>
              <a:xfrm>
                <a:off x="7349409" y="3858477"/>
                <a:ext cx="389504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−5, 10</m:t>
                          </m:r>
                        </m:e>
                      </m: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3200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GB" sz="3200" b="0" i="0" smtClean="0">
                          <a:latin typeface="Cambria Math" panose="02040503050406030204" pitchFamily="18" charset="0"/>
                        </a:rPr>
                        <m:t> (−13, 4)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EE5E626-F383-4333-9089-835148463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409" y="3858477"/>
                <a:ext cx="3895041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D9E42F28-43E3-42E4-BEDE-E1D551D2F958}"/>
              </a:ext>
            </a:extLst>
          </p:cNvPr>
          <p:cNvSpPr txBox="1"/>
          <p:nvPr/>
        </p:nvSpPr>
        <p:spPr>
          <a:xfrm>
            <a:off x="6839005" y="687628"/>
            <a:ext cx="4627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Find the length of the line segments between the given points.  Give your answers as simplified surds: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94EC743-C773-4FA3-9A7B-A7A98779D1C5}"/>
                  </a:ext>
                </a:extLst>
              </p:cNvPr>
              <p:cNvSpPr txBox="1"/>
              <p:nvPr/>
            </p:nvSpPr>
            <p:spPr>
              <a:xfrm>
                <a:off x="7616308" y="5032660"/>
                <a:ext cx="313361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0" smtClean="0">
                              <a:latin typeface="Cambria Math" panose="02040503050406030204" pitchFamily="18" charset="0"/>
                            </a:rPr>
                            <m:t>1, 2</m:t>
                          </m:r>
                        </m:e>
                      </m:d>
                      <m:r>
                        <a:rPr lang="en-GB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3200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GB" sz="3200" b="0" i="0" smtClean="0">
                          <a:latin typeface="Cambria Math" panose="02040503050406030204" pitchFamily="18" charset="0"/>
                        </a:rPr>
                        <m:t> (−1, 5)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94EC743-C773-4FA3-9A7B-A7A98779D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6308" y="5032660"/>
                <a:ext cx="3133615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11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CF02F0C-EA4E-4E13-A516-737F48BD6730}"/>
                  </a:ext>
                </a:extLst>
              </p:cNvPr>
              <p:cNvSpPr/>
              <p:nvPr/>
            </p:nvSpPr>
            <p:spPr>
              <a:xfrm>
                <a:off x="604183" y="1441125"/>
                <a:ext cx="3896247" cy="5262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0, 0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6, 8</m:t>
                        </m:r>
                      </m:e>
                    </m:d>
                  </m:oMath>
                </a14:m>
                <a:endParaRPr lang="en-GB" sz="2400" b="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2.</a:t>
                </a: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0, 0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−6, 8</m:t>
                        </m:r>
                      </m:e>
                    </m:d>
                  </m:oMath>
                </a14:m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latin typeface="Cambria Math" panose="02040503050406030204" pitchFamily="18" charset="0"/>
                  </a:rPr>
                  <a:t>3.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0, 0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6, −8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4.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0, 0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−6,− 8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5.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7, 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6.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8, 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defTabSz="457200">
                  <a:defRPr/>
                </a:pPr>
                <a:r>
                  <a:rPr lang="en-GB" sz="2400" dirty="0"/>
                  <a:t>7.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8, 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CF02F0C-EA4E-4E13-A516-737F48BD67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83" y="1441125"/>
                <a:ext cx="3896247" cy="5262979"/>
              </a:xfrm>
              <a:prstGeom prst="rect">
                <a:avLst/>
              </a:prstGeom>
              <a:blipFill>
                <a:blip r:embed="rId2"/>
                <a:stretch>
                  <a:fillRect l="-2347" t="-9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CB50AFA-D7F1-4677-9848-53B14B2E9F33}"/>
                  </a:ext>
                </a:extLst>
              </p:cNvPr>
              <p:cNvSpPr/>
              <p:nvPr/>
            </p:nvSpPr>
            <p:spPr>
              <a:xfrm>
                <a:off x="4232801" y="1441125"/>
                <a:ext cx="4216400" cy="5262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lvl="0" indent="-457200" defTabSz="457200">
                  <a:buAutoNum type="arabicPeriod" startAt="8"/>
                  <a:defRPr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0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24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i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i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0">
                            <a:latin typeface="Cambria Math" panose="02040503050406030204" pitchFamily="18" charset="0"/>
                          </a:rPr>
                          <m:t>8, </m:t>
                        </m:r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i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</m:oMath>
                </a14:m>
                <a:endParaRPr lang="en-GB" sz="2400" dirty="0"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buAutoNum type="arabicPeriod" startAt="8"/>
                  <a:defRPr/>
                </a:pPr>
                <a:endParaRPr lang="en-GB" sz="2400" b="0" dirty="0"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buAutoNum type="arabicPeriod" startAt="8"/>
                  <a:defRPr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8, 12</m:t>
                        </m:r>
                      </m:e>
                    </m:d>
                  </m:oMath>
                </a14:m>
                <a:endParaRPr lang="en-GB" sz="2400" b="0" dirty="0"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latin typeface="Cambria Math" panose="02040503050406030204" pitchFamily="18" charset="0"/>
                  </a:rPr>
                  <a:t>10.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15, 1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8, 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11.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15, 23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8,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12.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−16, 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13.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−17, 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defTabSz="457200">
                  <a:defRPr/>
                </a:pPr>
                <a:r>
                  <a:rPr lang="en-GB" sz="2400" dirty="0"/>
                  <a:t>14.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−8, 10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17, 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CB50AFA-D7F1-4677-9848-53B14B2E9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801" y="1441125"/>
                <a:ext cx="4216400" cy="5262979"/>
              </a:xfrm>
              <a:prstGeom prst="rect">
                <a:avLst/>
              </a:prstGeom>
              <a:blipFill>
                <a:blip r:embed="rId3"/>
                <a:stretch>
                  <a:fillRect l="-2168" t="-6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3178238-551F-4C64-99F3-0A676D30D5A9}"/>
              </a:ext>
            </a:extLst>
          </p:cNvPr>
          <p:cNvSpPr txBox="1"/>
          <p:nvPr/>
        </p:nvSpPr>
        <p:spPr>
          <a:xfrm>
            <a:off x="184803" y="191729"/>
            <a:ext cx="2117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u="sng" dirty="0"/>
              <a:t>TASK: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FF0E95-96C9-412E-9FB4-D460F1EDA4FC}"/>
              </a:ext>
            </a:extLst>
          </p:cNvPr>
          <p:cNvSpPr txBox="1"/>
          <p:nvPr/>
        </p:nvSpPr>
        <p:spPr>
          <a:xfrm>
            <a:off x="2185639" y="238386"/>
            <a:ext cx="9300117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Find the length of the line segments between the given points.  Give your answers as simplified surds, where appropriate: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DCAE17-7E88-4E86-8166-2DF3BE4C82E9}"/>
              </a:ext>
            </a:extLst>
          </p:cNvPr>
          <p:cNvSpPr txBox="1"/>
          <p:nvPr/>
        </p:nvSpPr>
        <p:spPr>
          <a:xfrm>
            <a:off x="8449201" y="1619545"/>
            <a:ext cx="3233854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EXTENSION:</a:t>
            </a:r>
          </a:p>
          <a:p>
            <a:endParaRPr lang="en-GB" sz="2400" b="1" u="sng" dirty="0"/>
          </a:p>
          <a:p>
            <a:r>
              <a:rPr lang="en-GB" sz="2400" dirty="0"/>
              <a:t>Point A is at (1, 2).  The distance between Point A and Point B is 10 units.</a:t>
            </a:r>
          </a:p>
          <a:p>
            <a:endParaRPr lang="en-GB" sz="2400" dirty="0"/>
          </a:p>
          <a:p>
            <a:r>
              <a:rPr lang="en-GB" sz="2400" dirty="0"/>
              <a:t>Find all the possible co-ordinates of Point B.</a:t>
            </a:r>
          </a:p>
        </p:txBody>
      </p:sp>
    </p:spTree>
    <p:extLst>
      <p:ext uri="{BB962C8B-B14F-4D97-AF65-F5344CB8AC3E}">
        <p14:creationId xmlns:p14="http://schemas.microsoft.com/office/powerpoint/2010/main" val="345701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56EF91E-85B5-459D-B5C5-452779E6D755}"/>
              </a:ext>
            </a:extLst>
          </p:cNvPr>
          <p:cNvSpPr txBox="1"/>
          <p:nvPr/>
        </p:nvSpPr>
        <p:spPr>
          <a:xfrm>
            <a:off x="363221" y="292091"/>
            <a:ext cx="3896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u="sng" dirty="0"/>
              <a:t>SOLUTIONS: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87DC47F-4464-4227-B8A9-562E0AB9E16D}"/>
                  </a:ext>
                </a:extLst>
              </p:cNvPr>
              <p:cNvSpPr/>
              <p:nvPr/>
            </p:nvSpPr>
            <p:spPr>
              <a:xfrm>
                <a:off x="604183" y="1441125"/>
                <a:ext cx="3896247" cy="5262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0, 0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6, 8</m:t>
                        </m:r>
                      </m:e>
                    </m:d>
                  </m:oMath>
                </a14:m>
                <a:endParaRPr lang="en-GB" sz="2400" b="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2.</a:t>
                </a: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0, 0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−6, 8</m:t>
                        </m:r>
                      </m:e>
                    </m:d>
                  </m:oMath>
                </a14:m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latin typeface="Cambria Math" panose="02040503050406030204" pitchFamily="18" charset="0"/>
                  </a:rPr>
                  <a:t>3.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0, 0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6, −8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4.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0, 0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−6,− 8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5.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7, 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6.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8, 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defTabSz="457200">
                  <a:defRPr/>
                </a:pPr>
                <a:r>
                  <a:rPr lang="en-GB" sz="2400" dirty="0"/>
                  <a:t>7.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8, 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87DC47F-4464-4227-B8A9-562E0AB9E1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83" y="1441125"/>
                <a:ext cx="3896247" cy="5262979"/>
              </a:xfrm>
              <a:prstGeom prst="rect">
                <a:avLst/>
              </a:prstGeom>
              <a:blipFill>
                <a:blip r:embed="rId2"/>
                <a:stretch>
                  <a:fillRect l="-2347" t="-9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AF5D4EC-8992-410E-82B5-8DB4F2DAFEB0}"/>
                  </a:ext>
                </a:extLst>
              </p:cNvPr>
              <p:cNvSpPr/>
              <p:nvPr/>
            </p:nvSpPr>
            <p:spPr>
              <a:xfrm>
                <a:off x="5938937" y="1441125"/>
                <a:ext cx="4216400" cy="5262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lvl="0" indent="-457200" defTabSz="457200">
                  <a:buAutoNum type="arabicPeriod" startAt="8"/>
                  <a:defRPr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0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24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i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i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0">
                            <a:latin typeface="Cambria Math" panose="02040503050406030204" pitchFamily="18" charset="0"/>
                          </a:rPr>
                          <m:t>8, </m:t>
                        </m:r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i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</m:oMath>
                </a14:m>
                <a:endParaRPr lang="en-GB" sz="2400" dirty="0"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buAutoNum type="arabicPeriod" startAt="8"/>
                  <a:defRPr/>
                </a:pPr>
                <a:endParaRPr lang="en-GB" sz="2400" b="0" dirty="0"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buAutoNum type="arabicPeriod" startAt="8"/>
                  <a:defRPr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8, 12</m:t>
                        </m:r>
                      </m:e>
                    </m:d>
                  </m:oMath>
                </a14:m>
                <a:endParaRPr lang="en-GB" sz="2400" b="0" dirty="0"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latin typeface="Cambria Math" panose="02040503050406030204" pitchFamily="18" charset="0"/>
                  </a:rPr>
                  <a:t>10.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15, 1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8, 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11.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15, 23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8,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12.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−16, 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13.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−17, 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e>
                    </m:d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defTabSz="457200">
                  <a:defRPr/>
                </a:pPr>
                <a:r>
                  <a:rPr lang="en-GB" sz="2400" dirty="0"/>
                  <a:t>14.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−8, 10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17, 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AF5D4EC-8992-410E-82B5-8DB4F2DAFE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937" y="1441125"/>
                <a:ext cx="4216400" cy="5262979"/>
              </a:xfrm>
              <a:prstGeom prst="rect">
                <a:avLst/>
              </a:prstGeom>
              <a:blipFill>
                <a:blip r:embed="rId3"/>
                <a:stretch>
                  <a:fillRect l="-2168" t="-6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F968F1B2-45F5-4F07-81FE-97B9713BB5F7}"/>
              </a:ext>
            </a:extLst>
          </p:cNvPr>
          <p:cNvSpPr/>
          <p:nvPr/>
        </p:nvSpPr>
        <p:spPr>
          <a:xfrm>
            <a:off x="3795325" y="1441124"/>
            <a:ext cx="17133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B94C1E6-ADA0-4906-B3D7-D8C5F80C3BBF}"/>
                  </a:ext>
                </a:extLst>
              </p:cNvPr>
              <p:cNvSpPr/>
              <p:nvPr/>
            </p:nvSpPr>
            <p:spPr>
              <a:xfrm>
                <a:off x="4378679" y="1441124"/>
                <a:ext cx="841004" cy="5032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FF0000"/>
                    </a:solidFill>
                  </a:rPr>
                  <a:t>10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FF0000"/>
                    </a:solidFill>
                  </a:rPr>
                  <a:t>10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FF0000"/>
                    </a:solidFill>
                  </a:rPr>
                  <a:t>10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FF0000"/>
                    </a:solidFill>
                  </a:rPr>
                  <a:t>10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FF0000"/>
                    </a:solidFill>
                  </a:rPr>
                  <a:t>10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130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B94C1E6-ADA0-4906-B3D7-D8C5F80C3B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679" y="1441124"/>
                <a:ext cx="841004" cy="5032083"/>
              </a:xfrm>
              <a:prstGeom prst="rect">
                <a:avLst/>
              </a:prstGeom>
              <a:blipFill>
                <a:blip r:embed="rId4"/>
                <a:stretch>
                  <a:fillRect l="-10870" t="-9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CAA5FE8-C96D-4DAF-B45C-28FA68000392}"/>
                  </a:ext>
                </a:extLst>
              </p:cNvPr>
              <p:cNvSpPr/>
              <p:nvPr/>
            </p:nvSpPr>
            <p:spPr>
              <a:xfrm>
                <a:off x="9814540" y="1270659"/>
                <a:ext cx="841004" cy="5249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170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170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170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170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CAA5FE8-C96D-4DAF-B45C-28FA680003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4540" y="1270659"/>
                <a:ext cx="841004" cy="52497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162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294</Words>
  <Application>Microsoft Office PowerPoint</Application>
  <PresentationFormat>Widescreen</PresentationFormat>
  <Paragraphs>96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Company>Gumley House School FCJ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Williamson</dc:creator>
  <cp:lastModifiedBy>Craig Barton</cp:lastModifiedBy>
  <cp:revision>38</cp:revision>
  <dcterms:created xsi:type="dcterms:W3CDTF">2019-09-06T15:32:53Z</dcterms:created>
  <dcterms:modified xsi:type="dcterms:W3CDTF">2020-07-14T11:07:28Z</dcterms:modified>
</cp:coreProperties>
</file>