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Nth term of a quadratic sequence: simple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482701" y="3885622"/>
                <a:ext cx="21255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1, 4, 9, 16, 25, 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701" y="3885622"/>
                <a:ext cx="2125582" cy="369332"/>
              </a:xfrm>
              <a:prstGeom prst="rect">
                <a:avLst/>
              </a:prstGeom>
              <a:blipFill>
                <a:blip r:embed="rId7"/>
                <a:stretch>
                  <a:fillRect l="-2865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362279" y="4589667"/>
                <a:ext cx="22281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 5, 10, 17, 26, 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2279" y="4589667"/>
                <a:ext cx="2228174" cy="369332"/>
              </a:xfrm>
              <a:prstGeom prst="rect">
                <a:avLst/>
              </a:prstGeom>
              <a:blipFill>
                <a:blip r:embed="rId8"/>
                <a:stretch>
                  <a:fillRect l="-3014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285138" y="5293712"/>
                <a:ext cx="22874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3, 0, 5, 12, 21, 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5138" y="5293712"/>
                <a:ext cx="2287485" cy="369332"/>
              </a:xfrm>
              <a:prstGeom prst="rect">
                <a:avLst/>
              </a:prstGeom>
              <a:blipFill>
                <a:blip r:embed="rId9"/>
                <a:stretch>
                  <a:fillRect l="-533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7A1926C-0223-473F-B8CD-CDEC2B7B0F86}"/>
                  </a:ext>
                </a:extLst>
              </p:cNvPr>
              <p:cNvSpPr txBox="1"/>
              <p:nvPr/>
            </p:nvSpPr>
            <p:spPr>
              <a:xfrm>
                <a:off x="0" y="506198"/>
                <a:ext cx="439801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𝑖𝑛𝑑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𝑛𝑡h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𝑓𝑜𝑙𝑙𝑜𝑤𝑖𝑛𝑔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GB" b="0" dirty="0"/>
              </a:p>
              <a:p>
                <a:pPr algn="ctr"/>
                <a:endParaRPr lang="en-GB" b="0" dirty="0"/>
              </a:p>
              <a:p>
                <a:pPr algn="ctr"/>
                <a:r>
                  <a:rPr lang="en-GB" dirty="0"/>
                  <a:t>4, 7, 12, 19, 28, …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7A1926C-0223-473F-B8CD-CDEC2B7B0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6198"/>
                <a:ext cx="4398016" cy="923330"/>
              </a:xfrm>
              <a:prstGeom prst="rect">
                <a:avLst/>
              </a:prstGeom>
              <a:blipFill>
                <a:blip r:embed="rId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7E53ED-AE6E-42F2-B870-5C59A2A47255}"/>
                  </a:ext>
                </a:extLst>
              </p:cNvPr>
              <p:cNvSpPr txBox="1"/>
              <p:nvPr/>
            </p:nvSpPr>
            <p:spPr>
              <a:xfrm>
                <a:off x="4745982" y="570403"/>
                <a:ext cx="439801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𝑖𝑛𝑑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𝑛𝑡h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𝑓𝑜𝑙𝑙𝑜𝑤𝑖𝑛𝑔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GB" b="0" dirty="0"/>
              </a:p>
              <a:p>
                <a:pPr algn="ctr"/>
                <a:endParaRPr lang="en-GB" b="0" dirty="0"/>
              </a:p>
              <a:p>
                <a:pPr algn="ctr"/>
                <a:r>
                  <a:rPr lang="en-GB" dirty="0"/>
                  <a:t>0, 3, 8, 15, 24, …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7E53ED-AE6E-42F2-B870-5C59A2A472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2" y="570403"/>
                <a:ext cx="4398016" cy="923330"/>
              </a:xfrm>
              <a:prstGeom prst="rect">
                <a:avLst/>
              </a:prstGeom>
              <a:blipFill>
                <a:blip r:embed="rId3"/>
                <a:stretch>
                  <a:fillRect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154B62-E2D1-42E5-BA1A-7EDC9F493376}"/>
              </a:ext>
            </a:extLst>
          </p:cNvPr>
          <p:cNvSpPr txBox="1"/>
          <p:nvPr/>
        </p:nvSpPr>
        <p:spPr>
          <a:xfrm>
            <a:off x="191331" y="1345098"/>
            <a:ext cx="574364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0" i="1" dirty="0">
                <a:latin typeface="Berlin Sans FB" panose="020E0602020502020306" pitchFamily="34" charset="0"/>
              </a:rPr>
              <a:t>For the following, find the nth term;</a:t>
            </a:r>
          </a:p>
          <a:p>
            <a:endParaRPr lang="en-GB" sz="2800" i="1" dirty="0">
              <a:latin typeface="Berlin Sans FB" panose="020E0602020502020306" pitchFamily="34" charset="0"/>
            </a:endParaRPr>
          </a:p>
          <a:p>
            <a:pPr marL="514350" indent="-514350">
              <a:buAutoNum type="arabicPeriod"/>
            </a:pPr>
            <a:r>
              <a:rPr lang="en-GB" sz="2800" b="0" i="1" dirty="0">
                <a:latin typeface="Berlin Sans FB" panose="020E0602020502020306" pitchFamily="34" charset="0"/>
              </a:rPr>
              <a:t>1, 4, 9, 16, 25, 36, …</a:t>
            </a:r>
          </a:p>
          <a:p>
            <a:pPr marL="514350" indent="-514350">
              <a:buAutoNum type="arabicPeriod"/>
            </a:pPr>
            <a:r>
              <a:rPr lang="en-GB" sz="2800" i="1" dirty="0">
                <a:latin typeface="Berlin Sans FB" panose="020E0602020502020306" pitchFamily="34" charset="0"/>
              </a:rPr>
              <a:t>6, 9, 14, 21, 30, 41, …</a:t>
            </a:r>
          </a:p>
          <a:p>
            <a:pPr marL="514350" indent="-514350">
              <a:buAutoNum type="arabicPeriod"/>
            </a:pPr>
            <a:r>
              <a:rPr lang="en-GB" sz="2800" i="1" dirty="0">
                <a:latin typeface="Berlin Sans FB" panose="020E0602020502020306" pitchFamily="34" charset="0"/>
              </a:rPr>
              <a:t>4, 7, 12, 19, 28, 39, …</a:t>
            </a:r>
          </a:p>
          <a:p>
            <a:pPr marL="514350" indent="-514350">
              <a:buAutoNum type="arabicPeriod"/>
            </a:pPr>
            <a:r>
              <a:rPr lang="en-GB" sz="2800" b="0" i="1" dirty="0">
                <a:latin typeface="Berlin Sans FB" panose="020E0602020502020306" pitchFamily="34" charset="0"/>
              </a:rPr>
              <a:t>-2, 1, 6, 13, 22, 33, … </a:t>
            </a:r>
          </a:p>
          <a:p>
            <a:pPr marL="514350" indent="-514350">
              <a:buAutoNum type="arabicPeriod"/>
            </a:pPr>
            <a:r>
              <a:rPr lang="en-GB" sz="2800" i="1" dirty="0">
                <a:latin typeface="Berlin Sans FB" panose="020E0602020502020306" pitchFamily="34" charset="0"/>
              </a:rPr>
              <a:t>-1.5, 1.5, 6.5, 13.5, 22.5, 33.5, …</a:t>
            </a:r>
          </a:p>
          <a:p>
            <a:pPr marL="514350" indent="-514350">
              <a:buAutoNum type="arabicPeriod"/>
            </a:pPr>
            <a:r>
              <a:rPr lang="en-GB" sz="2800" b="0" i="1" dirty="0">
                <a:latin typeface="Berlin Sans FB" panose="020E0602020502020306" pitchFamily="34" charset="0"/>
              </a:rPr>
              <a:t>-3, 3, 13, 27, 45, 67, …</a:t>
            </a:r>
          </a:p>
          <a:p>
            <a:pPr marL="514350" indent="-514350">
              <a:buAutoNum type="arabicPeriod"/>
            </a:pPr>
            <a:r>
              <a:rPr lang="en-GB" sz="2800" i="1" dirty="0">
                <a:latin typeface="Berlin Sans FB" panose="020E0602020502020306" pitchFamily="34" charset="0"/>
              </a:rPr>
              <a:t>0, 6, 16, 30, 48, 70, …</a:t>
            </a:r>
          </a:p>
          <a:p>
            <a:pPr marL="514350" indent="-514350">
              <a:buAutoNum type="arabicPeriod"/>
            </a:pPr>
            <a:r>
              <a:rPr lang="en-GB" sz="2800" b="0" i="1" dirty="0">
                <a:latin typeface="Berlin Sans FB" panose="020E0602020502020306" pitchFamily="34" charset="0"/>
              </a:rPr>
              <a:t>5, 11, 21, 35, 53, 75, …</a:t>
            </a:r>
          </a:p>
          <a:p>
            <a:pPr marL="514350" indent="-514350">
              <a:buAutoNum type="arabicPeriod"/>
            </a:pPr>
            <a:endParaRPr lang="en-GB" sz="2800" b="0" i="1" dirty="0">
              <a:latin typeface="Berlin Sans FB" panose="020E0602020502020306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154B62-E2D1-42E5-BA1A-7EDC9F493376}"/>
              </a:ext>
            </a:extLst>
          </p:cNvPr>
          <p:cNvSpPr txBox="1"/>
          <p:nvPr/>
        </p:nvSpPr>
        <p:spPr>
          <a:xfrm>
            <a:off x="191331" y="1345098"/>
            <a:ext cx="574364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0" i="1" dirty="0">
                <a:latin typeface="Berlin Sans FB" panose="020E0602020502020306" pitchFamily="34" charset="0"/>
              </a:rPr>
              <a:t>For the following, find the nth term;</a:t>
            </a:r>
          </a:p>
          <a:p>
            <a:endParaRPr lang="en-GB" sz="2800" i="1" dirty="0">
              <a:latin typeface="Berlin Sans FB" panose="020E0602020502020306" pitchFamily="34" charset="0"/>
            </a:endParaRPr>
          </a:p>
          <a:p>
            <a:pPr marL="514350" indent="-514350">
              <a:buAutoNum type="arabicPeriod"/>
            </a:pPr>
            <a:r>
              <a:rPr lang="en-GB" sz="2800" b="0" i="1" dirty="0">
                <a:latin typeface="Berlin Sans FB" panose="020E0602020502020306" pitchFamily="34" charset="0"/>
              </a:rPr>
              <a:t>1, 4, 9, 16, 25, 36, …</a:t>
            </a:r>
          </a:p>
          <a:p>
            <a:pPr marL="514350" indent="-514350">
              <a:buAutoNum type="arabicPeriod"/>
            </a:pPr>
            <a:r>
              <a:rPr lang="en-GB" sz="2800" i="1" dirty="0">
                <a:latin typeface="Berlin Sans FB" panose="020E0602020502020306" pitchFamily="34" charset="0"/>
              </a:rPr>
              <a:t>6, 9, 14, 21, 30, 41, …</a:t>
            </a:r>
          </a:p>
          <a:p>
            <a:pPr marL="514350" indent="-514350">
              <a:buAutoNum type="arabicPeriod"/>
            </a:pPr>
            <a:r>
              <a:rPr lang="en-GB" sz="2800" i="1" dirty="0">
                <a:latin typeface="Berlin Sans FB" panose="020E0602020502020306" pitchFamily="34" charset="0"/>
              </a:rPr>
              <a:t>4, 7, 12, 19, 28, 39, …</a:t>
            </a:r>
          </a:p>
          <a:p>
            <a:pPr marL="514350" indent="-514350">
              <a:buAutoNum type="arabicPeriod"/>
            </a:pPr>
            <a:r>
              <a:rPr lang="en-GB" sz="2800" b="0" i="1" dirty="0">
                <a:latin typeface="Berlin Sans FB" panose="020E0602020502020306" pitchFamily="34" charset="0"/>
              </a:rPr>
              <a:t>-2, 1, 6, 13, 22, 33, … </a:t>
            </a:r>
          </a:p>
          <a:p>
            <a:pPr marL="514350" indent="-514350">
              <a:buAutoNum type="arabicPeriod"/>
            </a:pPr>
            <a:r>
              <a:rPr lang="en-GB" sz="2800" i="1" dirty="0">
                <a:latin typeface="Berlin Sans FB" panose="020E0602020502020306" pitchFamily="34" charset="0"/>
              </a:rPr>
              <a:t>-1.5, 1.5, 6.5, 13.5, 22.5, 33.5, …</a:t>
            </a:r>
          </a:p>
          <a:p>
            <a:pPr marL="514350" indent="-514350">
              <a:buAutoNum type="arabicPeriod"/>
            </a:pPr>
            <a:r>
              <a:rPr lang="en-GB" sz="2800" b="0" i="1" dirty="0">
                <a:latin typeface="Berlin Sans FB" panose="020E0602020502020306" pitchFamily="34" charset="0"/>
              </a:rPr>
              <a:t>-3, 3, 13, 27, 45, 67, …</a:t>
            </a:r>
          </a:p>
          <a:p>
            <a:pPr marL="514350" indent="-514350">
              <a:buAutoNum type="arabicPeriod"/>
            </a:pPr>
            <a:r>
              <a:rPr lang="en-GB" sz="2800" i="1" dirty="0">
                <a:latin typeface="Berlin Sans FB" panose="020E0602020502020306" pitchFamily="34" charset="0"/>
              </a:rPr>
              <a:t>0, 6, 16, 30, 48, 70, …</a:t>
            </a:r>
          </a:p>
          <a:p>
            <a:pPr marL="514350" indent="-514350">
              <a:buAutoNum type="arabicPeriod"/>
            </a:pPr>
            <a:r>
              <a:rPr lang="en-GB" sz="2800" b="0" i="1" dirty="0">
                <a:latin typeface="Berlin Sans FB" panose="020E0602020502020306" pitchFamily="34" charset="0"/>
              </a:rPr>
              <a:t>5, 11, 21, 35, 53, 75, …</a:t>
            </a:r>
          </a:p>
          <a:p>
            <a:pPr marL="514350" indent="-514350">
              <a:buAutoNum type="arabicPeriod"/>
            </a:pPr>
            <a:endParaRPr lang="en-GB" sz="2800" b="0" i="1" dirty="0">
              <a:latin typeface="Berlin Sans FB" panose="020E0602020502020306" pitchFamily="34" charset="0"/>
            </a:endParaRPr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5D00F6C-A5B3-4FB3-ADE9-B9C4A8733D7F}"/>
                  </a:ext>
                </a:extLst>
              </p:cNvPr>
              <p:cNvSpPr txBox="1"/>
              <p:nvPr/>
            </p:nvSpPr>
            <p:spPr>
              <a:xfrm>
                <a:off x="3935736" y="2235171"/>
                <a:ext cx="6465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5D00F6C-A5B3-4FB3-ADE9-B9C4A8733D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736" y="2235171"/>
                <a:ext cx="646523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4B9837-471C-4C4A-93F9-7E1F8C26F452}"/>
                  </a:ext>
                </a:extLst>
              </p:cNvPr>
              <p:cNvSpPr txBox="1"/>
              <p:nvPr/>
            </p:nvSpPr>
            <p:spPr>
              <a:xfrm>
                <a:off x="3952989" y="2652812"/>
                <a:ext cx="12725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4B9837-471C-4C4A-93F9-7E1F8C26F4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989" y="2652812"/>
                <a:ext cx="127252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96A272C-5222-4263-9A18-D2AAE2557EA7}"/>
                  </a:ext>
                </a:extLst>
              </p:cNvPr>
              <p:cNvSpPr txBox="1"/>
              <p:nvPr/>
            </p:nvSpPr>
            <p:spPr>
              <a:xfrm>
                <a:off x="3935736" y="3070453"/>
                <a:ext cx="12725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96A272C-5222-4263-9A18-D2AAE2557E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736" y="3070453"/>
                <a:ext cx="127252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D51693C-7E0A-4590-9595-1E64864BEED2}"/>
                  </a:ext>
                </a:extLst>
              </p:cNvPr>
              <p:cNvSpPr txBox="1"/>
              <p:nvPr/>
            </p:nvSpPr>
            <p:spPr>
              <a:xfrm>
                <a:off x="3935736" y="3490361"/>
                <a:ext cx="12725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D51693C-7E0A-4590-9595-1E64864BE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736" y="3490361"/>
                <a:ext cx="127252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0654DB1-7751-4206-AED1-1FEBB5AF73D2}"/>
                  </a:ext>
                </a:extLst>
              </p:cNvPr>
              <p:cNvSpPr txBox="1"/>
              <p:nvPr/>
            </p:nvSpPr>
            <p:spPr>
              <a:xfrm>
                <a:off x="5025801" y="3905735"/>
                <a:ext cx="15450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−2.5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0654DB1-7751-4206-AED1-1FEBB5AF73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801" y="3905735"/>
                <a:ext cx="154503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54D352B-8137-4CB3-A33E-E07025986A97}"/>
                  </a:ext>
                </a:extLst>
              </p:cNvPr>
              <p:cNvSpPr txBox="1"/>
              <p:nvPr/>
            </p:nvSpPr>
            <p:spPr>
              <a:xfrm>
                <a:off x="4118200" y="4342690"/>
                <a:ext cx="14713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54D352B-8137-4CB3-A33E-E07025986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200" y="4342690"/>
                <a:ext cx="14713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DB5454F-9A8A-4BB1-952A-0F03C311FCEA}"/>
                  </a:ext>
                </a:extLst>
              </p:cNvPr>
              <p:cNvSpPr txBox="1"/>
              <p:nvPr/>
            </p:nvSpPr>
            <p:spPr>
              <a:xfrm>
                <a:off x="4116109" y="4775349"/>
                <a:ext cx="14713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DB5454F-9A8A-4BB1-952A-0F03C311F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109" y="4775349"/>
                <a:ext cx="14713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F6164F1-5748-4652-8D19-17B869562F56}"/>
                  </a:ext>
                </a:extLst>
              </p:cNvPr>
              <p:cNvSpPr txBox="1"/>
              <p:nvPr/>
            </p:nvSpPr>
            <p:spPr>
              <a:xfrm>
                <a:off x="4114018" y="5212304"/>
                <a:ext cx="14713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F6164F1-5748-4652-8D19-17B869562F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018" y="5212304"/>
                <a:ext cx="147130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777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365</Words>
  <Application>Microsoft Office PowerPoint</Application>
  <PresentationFormat>On-screen Show (4:3)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Cambria Math</vt:lpstr>
      <vt:lpstr>Office Theme</vt:lpstr>
      <vt:lpstr>Nth term of a quadratic sequence: simple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Bannister</dc:creator>
  <cp:lastModifiedBy>Craig Barton</cp:lastModifiedBy>
  <cp:revision>115</cp:revision>
  <dcterms:created xsi:type="dcterms:W3CDTF">2018-01-26T08:52:52Z</dcterms:created>
  <dcterms:modified xsi:type="dcterms:W3CDTF">2020-09-03T06:46:02Z</dcterms:modified>
</cp:coreProperties>
</file>