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8"/>
  </p:notesMasterIdLst>
  <p:sldIdLst>
    <p:sldId id="298" r:id="rId5"/>
    <p:sldId id="1827" r:id="rId6"/>
    <p:sldId id="302" r:id="rId7"/>
    <p:sldId id="1763" r:id="rId8"/>
    <p:sldId id="1833" r:id="rId9"/>
    <p:sldId id="1829" r:id="rId10"/>
    <p:sldId id="1830" r:id="rId11"/>
    <p:sldId id="1831" r:id="rId12"/>
    <p:sldId id="1834" r:id="rId13"/>
    <p:sldId id="1835" r:id="rId14"/>
    <p:sldId id="1836" r:id="rId15"/>
    <p:sldId id="1837" r:id="rId16"/>
    <p:sldId id="1838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02DD6A-5E81-4D30-999A-1B2EBD5BA810}" v="10" dt="2020-10-06T16:10:15.3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14" autoAdjust="0"/>
    <p:restoredTop sz="78168" autoAdjust="0"/>
  </p:normalViewPr>
  <p:slideViewPr>
    <p:cSldViewPr snapToGrid="0">
      <p:cViewPr varScale="1">
        <p:scale>
          <a:sx n="89" d="100"/>
          <a:sy n="89" d="100"/>
        </p:scale>
        <p:origin x="238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et Annetts" userId="S::annettsj@developebp.co.uk::b65550d3-ec95-4337-ab57-9f1c66bbd3bb" providerId="AD" clId="Web-{AE02DD6A-5E81-4D30-999A-1B2EBD5BA810}"/>
    <pc:docChg chg="modSld">
      <pc:chgData name="Janet Annetts" userId="S::annettsj@developebp.co.uk::b65550d3-ec95-4337-ab57-9f1c66bbd3bb" providerId="AD" clId="Web-{AE02DD6A-5E81-4D30-999A-1B2EBD5BA810}" dt="2020-10-06T16:10:15.367" v="9" actId="20577"/>
      <pc:docMkLst>
        <pc:docMk/>
      </pc:docMkLst>
      <pc:sldChg chg="modSp">
        <pc:chgData name="Janet Annetts" userId="S::annettsj@developebp.co.uk::b65550d3-ec95-4337-ab57-9f1c66bbd3bb" providerId="AD" clId="Web-{AE02DD6A-5E81-4D30-999A-1B2EBD5BA810}" dt="2020-10-06T16:10:15.351" v="8" actId="20577"/>
        <pc:sldMkLst>
          <pc:docMk/>
          <pc:sldMk cId="2655636191" sldId="298"/>
        </pc:sldMkLst>
        <pc:spChg chg="mod">
          <ac:chgData name="Janet Annetts" userId="S::annettsj@developebp.co.uk::b65550d3-ec95-4337-ab57-9f1c66bbd3bb" providerId="AD" clId="Web-{AE02DD6A-5E81-4D30-999A-1B2EBD5BA810}" dt="2020-10-06T16:10:15.351" v="8" actId="20577"/>
          <ac:spMkLst>
            <pc:docMk/>
            <pc:sldMk cId="2655636191" sldId="298"/>
            <ac:spMk id="2" creationId="{AAA97DEB-F45C-4041-AC68-4037D512EC3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GB" dirty="0"/>
              <a:t>Simplify</a:t>
            </a:r>
            <a:r>
              <a:rPr lang="en-GB" baseline="0" dirty="0"/>
              <a:t> formative assessment for teachers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Immediately demonstrate students’ level of understanding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Teachers share questions and students share explanations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Focused not on what a student got wrong but why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27B325-0292-40A6-BC31-D7B6E61146EB}" type="slidenum"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6434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91126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GB" dirty="0"/>
              <a:t>Simplify</a:t>
            </a:r>
            <a:r>
              <a:rPr lang="en-GB" baseline="0" dirty="0"/>
              <a:t> formative assessment for teachers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Immediately demonstrate students’ level of understanding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Teachers share questions and students share explanations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Focused not on what a student got wrong but why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27B325-0292-40A6-BC31-D7B6E61146EB}" type="slidenum"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7433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GB" dirty="0"/>
              <a:t>Simplify</a:t>
            </a:r>
            <a:r>
              <a:rPr lang="en-GB" baseline="0" dirty="0"/>
              <a:t> formative assessment for teachers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Immediately demonstrate students’ level of understanding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Teachers share questions and students share explanations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Focused not on what a student got wrong but why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27B325-0292-40A6-BC31-D7B6E61146EB}" type="slidenum"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03607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24614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GB" dirty="0"/>
              <a:t>Simplify</a:t>
            </a:r>
            <a:r>
              <a:rPr lang="en-GB" baseline="0" dirty="0"/>
              <a:t> formative assessment for teachers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Immediately demonstrate students’ level of understanding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Teachers share questions and students share explanations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Focused not on what a student got wrong but why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27B325-0292-40A6-BC31-D7B6E61146EB}" type="slidenum"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708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GB" dirty="0"/>
              <a:t>Simplify</a:t>
            </a:r>
            <a:r>
              <a:rPr lang="en-GB" baseline="0" dirty="0"/>
              <a:t> formative assessment for teachers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Immediately demonstrate students’ level of understanding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Teachers share questions and students share explanations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Focused not on what a student got wrong but why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27B325-0292-40A6-BC31-D7B6E61146EB}" type="slidenum"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30368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43742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GB" dirty="0"/>
              <a:t>Simplify</a:t>
            </a:r>
            <a:r>
              <a:rPr lang="en-GB" baseline="0" dirty="0"/>
              <a:t> formative assessment for teachers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Immediately demonstrate students’ level of understanding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Teachers share questions and students share explanations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Focused not on what a student got wrong but why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27B325-0292-40A6-BC31-D7B6E61146EB}" type="slidenum"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722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1.png"/><Relationship Id="rId7" Type="http://schemas.openxmlformats.org/officeDocument/2006/relationships/image" Target="../media/image3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3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1689" y="229541"/>
            <a:ext cx="7360620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Multiplying: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3 exercises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872681F6-A05D-4038-B276-8F41DB3AD56F}"/>
                  </a:ext>
                </a:extLst>
              </p:cNvPr>
              <p:cNvSpPr txBox="1"/>
              <p:nvPr/>
            </p:nvSpPr>
            <p:spPr>
              <a:xfrm>
                <a:off x="2057400" y="3910816"/>
                <a:ext cx="564642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0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23 </m:t>
                      </m:r>
                      <m:r>
                        <m:rPr>
                          <m:sty m:val="p"/>
                        </m:rPr>
                        <a:rPr lang="en-GB" sz="2400" b="0" i="0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b="0" i="0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43=</m:t>
                      </m:r>
                      <m:d>
                        <m:dPr>
                          <m:ctrlP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0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20+3</m:t>
                          </m:r>
                        </m:e>
                      </m:d>
                      <m:r>
                        <a:rPr lang="en-GB" sz="2400" b="0" i="0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400" b="0" i="0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(40+3)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872681F6-A05D-4038-B276-8F41DB3AD5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3910816"/>
                <a:ext cx="5646420" cy="461665"/>
              </a:xfrm>
              <a:prstGeom prst="rect">
                <a:avLst/>
              </a:prstGeom>
              <a:blipFill>
                <a:blip r:embed="rId7"/>
                <a:stretch>
                  <a:fillRect b="-18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40BBCF6-08B8-44C5-A496-C24930B700DD}"/>
                  </a:ext>
                </a:extLst>
              </p:cNvPr>
              <p:cNvSpPr txBox="1"/>
              <p:nvPr/>
            </p:nvSpPr>
            <p:spPr>
              <a:xfrm>
                <a:off x="3096543" y="4700360"/>
                <a:ext cx="336783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825F15A7-03F4-43D7-82C5-3E23DA2F108C}" type="mathplaceholder">
                        <a:rPr lang="en-GB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40BBCF6-08B8-44C5-A496-C24930B700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6543" y="4700360"/>
                <a:ext cx="3367839" cy="461665"/>
              </a:xfrm>
              <a:prstGeom prst="rect">
                <a:avLst/>
              </a:prstGeom>
              <a:blipFill>
                <a:blip r:embed="rId8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4B3BE19-8739-4292-BA60-3DB785C57B6B}"/>
                  </a:ext>
                </a:extLst>
              </p:cNvPr>
              <p:cNvSpPr txBox="1"/>
              <p:nvPr/>
            </p:nvSpPr>
            <p:spPr>
              <a:xfrm>
                <a:off x="3096544" y="5455057"/>
                <a:ext cx="3367839" cy="4669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𝑟𝑠</m:t>
                          </m:r>
                        </m:e>
                      </m:rad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4B3BE19-8739-4292-BA60-3DB785C57B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6544" y="5455057"/>
                <a:ext cx="3367839" cy="466987"/>
              </a:xfrm>
              <a:prstGeom prst="rect">
                <a:avLst/>
              </a:prstGeom>
              <a:blipFill>
                <a:blip r:embed="rId9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1689" y="229541"/>
            <a:ext cx="7360620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Multiplying two-digit numbers by a double-digits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872681F6-A05D-4038-B276-8F41DB3AD56F}"/>
                  </a:ext>
                </a:extLst>
              </p:cNvPr>
              <p:cNvSpPr txBox="1"/>
              <p:nvPr/>
            </p:nvSpPr>
            <p:spPr>
              <a:xfrm>
                <a:off x="3410862" y="3910816"/>
                <a:ext cx="277351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14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×27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872681F6-A05D-4038-B276-8F41DB3AD5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0862" y="3910816"/>
                <a:ext cx="2773519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40BBCF6-08B8-44C5-A496-C24930B700DD}"/>
                  </a:ext>
                </a:extLst>
              </p:cNvPr>
              <p:cNvSpPr txBox="1"/>
              <p:nvPr/>
            </p:nvSpPr>
            <p:spPr>
              <a:xfrm>
                <a:off x="3096543" y="4700360"/>
                <a:ext cx="336783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23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×35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40BBCF6-08B8-44C5-A496-C24930B700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6543" y="4700360"/>
                <a:ext cx="3367839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4B3BE19-8739-4292-BA60-3DB785C57B6B}"/>
                  </a:ext>
                </a:extLst>
              </p:cNvPr>
              <p:cNvSpPr txBox="1"/>
              <p:nvPr/>
            </p:nvSpPr>
            <p:spPr>
              <a:xfrm>
                <a:off x="3096544" y="5455057"/>
                <a:ext cx="3367839" cy="4669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×37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4B3BE19-8739-4292-BA60-3DB785C57B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6544" y="5455057"/>
                <a:ext cx="3367839" cy="4669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1738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1" y="54965"/>
            <a:ext cx="2180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@MathsJanet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0C992B5-2202-47A5-8275-955A991F04C9}"/>
              </a:ext>
            </a:extLst>
          </p:cNvPr>
          <p:cNvSpPr txBox="1"/>
          <p:nvPr/>
        </p:nvSpPr>
        <p:spPr>
          <a:xfrm>
            <a:off x="317387" y="609866"/>
            <a:ext cx="38151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Multiply two-digit numbers by a single digit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F7528AA-64FA-4ECF-BB70-D364916726C1}"/>
                  </a:ext>
                </a:extLst>
              </p:cNvPr>
              <p:cNvSpPr txBox="1"/>
              <p:nvPr/>
            </p:nvSpPr>
            <p:spPr>
              <a:xfrm>
                <a:off x="609918" y="1575508"/>
                <a:ext cx="277351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a) 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×27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F7528AA-64FA-4ECF-BB70-D364916726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918" y="1575508"/>
                <a:ext cx="2773519" cy="461665"/>
              </a:xfrm>
              <a:prstGeom prst="rect">
                <a:avLst/>
              </a:prstGeom>
              <a:blipFill>
                <a:blip r:embed="rId2"/>
                <a:stretch>
                  <a:fillRect l="-3297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E56E70D-0D03-4C90-8255-BFE05636B425}"/>
                  </a:ext>
                </a:extLst>
              </p:cNvPr>
              <p:cNvSpPr txBox="1"/>
              <p:nvPr/>
            </p:nvSpPr>
            <p:spPr>
              <a:xfrm>
                <a:off x="606114" y="2970087"/>
                <a:ext cx="336783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b)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23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×35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E56E70D-0D03-4C90-8255-BFE05636B4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114" y="2970087"/>
                <a:ext cx="3367839" cy="461665"/>
              </a:xfrm>
              <a:prstGeom prst="rect">
                <a:avLst/>
              </a:prstGeom>
              <a:blipFill>
                <a:blip r:embed="rId3"/>
                <a:stretch>
                  <a:fillRect l="-2712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DF25B47B-3F70-4BE0-AAA0-ED829804CE31}"/>
                  </a:ext>
                </a:extLst>
              </p:cNvPr>
              <p:cNvSpPr txBox="1"/>
              <p:nvPr/>
            </p:nvSpPr>
            <p:spPr>
              <a:xfrm>
                <a:off x="5334139" y="1511586"/>
                <a:ext cx="236846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a) 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×47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DF25B47B-3F70-4BE0-AAA0-ED829804CE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139" y="1511586"/>
                <a:ext cx="2368466" cy="461665"/>
              </a:xfrm>
              <a:prstGeom prst="rect">
                <a:avLst/>
              </a:prstGeom>
              <a:blipFill>
                <a:blip r:embed="rId4"/>
                <a:stretch>
                  <a:fillRect l="-3856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8D829DC-0C0A-49B7-98E2-148ED7F47F86}"/>
                  </a:ext>
                </a:extLst>
              </p:cNvPr>
              <p:cNvSpPr txBox="1"/>
              <p:nvPr/>
            </p:nvSpPr>
            <p:spPr>
              <a:xfrm>
                <a:off x="5330335" y="2906165"/>
                <a:ext cx="287599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b)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35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×23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8D829DC-0C0A-49B7-98E2-148ED7F47F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0335" y="2906165"/>
                <a:ext cx="2875990" cy="461665"/>
              </a:xfrm>
              <a:prstGeom prst="rect">
                <a:avLst/>
              </a:prstGeom>
              <a:blipFill>
                <a:blip r:embed="rId5"/>
                <a:stretch>
                  <a:fillRect l="-3178"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0B45691-B75C-4BF0-BBF1-60837B6F4C24}"/>
                  </a:ext>
                </a:extLst>
              </p:cNvPr>
              <p:cNvSpPr txBox="1"/>
              <p:nvPr/>
            </p:nvSpPr>
            <p:spPr>
              <a:xfrm>
                <a:off x="609918" y="4429218"/>
                <a:ext cx="336783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c) </a:t>
                </a:r>
                <a14:m>
                  <m:oMath xmlns:m="http://schemas.openxmlformats.org/officeDocument/2006/math">
                    <m:r>
                      <a:rPr lang="en-GB" sz="240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×37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0B45691-B75C-4BF0-BBF1-60837B6F4C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918" y="4429218"/>
                <a:ext cx="3367839" cy="461665"/>
              </a:xfrm>
              <a:prstGeom prst="rect">
                <a:avLst/>
              </a:prstGeom>
              <a:blipFill>
                <a:blip r:embed="rId6"/>
                <a:stretch>
                  <a:fillRect l="-2712"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08C37C6E-1847-4C57-B482-2532B44E0EA8}"/>
                  </a:ext>
                </a:extLst>
              </p:cNvPr>
              <p:cNvSpPr txBox="1"/>
              <p:nvPr/>
            </p:nvSpPr>
            <p:spPr>
              <a:xfrm>
                <a:off x="5284494" y="4429217"/>
                <a:ext cx="336783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c)  </a:t>
                </a:r>
                <a14:m>
                  <m:oMath xmlns:m="http://schemas.openxmlformats.org/officeDocument/2006/math"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9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×47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08C37C6E-1847-4C57-B482-2532B44E0E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4494" y="4429217"/>
                <a:ext cx="3367839" cy="461665"/>
              </a:xfrm>
              <a:prstGeom prst="rect">
                <a:avLst/>
              </a:prstGeom>
              <a:blipFill>
                <a:blip r:embed="rId7"/>
                <a:stretch>
                  <a:fillRect l="-2899"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BC4619DA-F71F-43E3-B190-02FC224CA2F5}"/>
              </a:ext>
            </a:extLst>
          </p:cNvPr>
          <p:cNvSpPr txBox="1"/>
          <p:nvPr/>
        </p:nvSpPr>
        <p:spPr>
          <a:xfrm>
            <a:off x="4663455" y="599127"/>
            <a:ext cx="38151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Multiply two-digit numbers by a single digit</a:t>
            </a:r>
          </a:p>
        </p:txBody>
      </p:sp>
    </p:spTree>
    <p:extLst>
      <p:ext uri="{BB962C8B-B14F-4D97-AF65-F5344CB8AC3E}">
        <p14:creationId xmlns:p14="http://schemas.microsoft.com/office/powerpoint/2010/main" val="4109687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4" grpId="0"/>
      <p:bldP spid="25" grpId="0"/>
      <p:bldP spid="26" grpId="0"/>
      <p:bldP spid="27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67544" y="999892"/>
                <a:ext cx="2538619" cy="55092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32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×23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defTabSz="457200">
                  <a:lnSpc>
                    <a:spcPct val="200000"/>
                  </a:lnSpc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23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×23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23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×17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defTabSz="457200">
                  <a:lnSpc>
                    <a:spcPct val="200000"/>
                  </a:lnSpc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46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×17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40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×17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defTabSz="457200">
                  <a:lnSpc>
                    <a:spcPct val="200000"/>
                  </a:lnSpc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19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×50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5</m:t>
                      </m:r>
                      <m:r>
                        <a:rPr lang="en-GB" sz="2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9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×10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 noProof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9</m:t>
                      </m:r>
                      <m:r>
                        <a:rPr lang="en-GB" sz="2200" b="0" i="1" noProof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8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×71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999892"/>
                <a:ext cx="2538619" cy="55092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2E109E45-3BEC-40AF-B287-5C8EEAB777FB}"/>
              </a:ext>
            </a:extLst>
          </p:cNvPr>
          <p:cNvSpPr txBox="1"/>
          <p:nvPr/>
        </p:nvSpPr>
        <p:spPr>
          <a:xfrm>
            <a:off x="467544" y="476672"/>
            <a:ext cx="8532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Multiply two-digit numbers by a single digit: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956778F-5DD3-4A4B-92EB-16B45E799073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@MathsJanet</a:t>
            </a:r>
          </a:p>
        </p:txBody>
      </p:sp>
    </p:spTree>
    <p:extLst>
      <p:ext uri="{BB962C8B-B14F-4D97-AF65-F5344CB8AC3E}">
        <p14:creationId xmlns:p14="http://schemas.microsoft.com/office/powerpoint/2010/main" val="36998327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67544" y="999892"/>
                <a:ext cx="2538619" cy="55092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32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×23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defTabSz="457200">
                  <a:lnSpc>
                    <a:spcPct val="200000"/>
                  </a:lnSpc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23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×23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23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×17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defTabSz="457200">
                  <a:lnSpc>
                    <a:spcPct val="200000"/>
                  </a:lnSpc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46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×17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40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×17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defTabSz="457200">
                  <a:lnSpc>
                    <a:spcPct val="200000"/>
                  </a:lnSpc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19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×50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5</m:t>
                      </m:r>
                      <m:r>
                        <a:rPr lang="en-GB" sz="2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9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×10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 noProof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9</m:t>
                      </m:r>
                      <m:r>
                        <a:rPr lang="en-GB" sz="2200" b="0" i="1" noProof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8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×71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999892"/>
                <a:ext cx="2538619" cy="55092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2E109E45-3BEC-40AF-B287-5C8EEAB777FB}"/>
              </a:ext>
            </a:extLst>
          </p:cNvPr>
          <p:cNvSpPr txBox="1"/>
          <p:nvPr/>
        </p:nvSpPr>
        <p:spPr>
          <a:xfrm>
            <a:off x="467544" y="476672"/>
            <a:ext cx="8532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Multiply two-digit numbers by a single digit: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956778F-5DD3-4A4B-92EB-16B45E799073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@MathsJanet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9B465937-4119-4988-9CF2-43B2078C3D65}"/>
                  </a:ext>
                </a:extLst>
              </p:cNvPr>
              <p:cNvSpPr/>
              <p:nvPr/>
            </p:nvSpPr>
            <p:spPr>
              <a:xfrm>
                <a:off x="2837364" y="999892"/>
                <a:ext cx="5255076" cy="55092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32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×23=736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defTabSz="457200">
                  <a:lnSpc>
                    <a:spcPct val="200000"/>
                  </a:lnSpc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23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×23=529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23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×17=391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defTabSz="457200">
                  <a:lnSpc>
                    <a:spcPct val="200000"/>
                  </a:lnSpc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46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×17=782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40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×17=680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defTabSz="457200">
                  <a:lnSpc>
                    <a:spcPct val="200000"/>
                  </a:lnSpc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19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×50=950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5</m:t>
                      </m:r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9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×10=590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 noProof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9</m:t>
                      </m:r>
                      <m:r>
                        <a:rPr lang="en-GB" sz="2200" b="0" i="1" noProof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8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×71=6958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9B465937-4119-4988-9CF2-43B2078C3D6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7364" y="999892"/>
                <a:ext cx="5255076" cy="55092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1059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1689" y="229541"/>
            <a:ext cx="7360620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Multiplying two-digit numbers by a single digit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872681F6-A05D-4038-B276-8F41DB3AD56F}"/>
                  </a:ext>
                </a:extLst>
              </p:cNvPr>
              <p:cNvSpPr txBox="1"/>
              <p:nvPr/>
            </p:nvSpPr>
            <p:spPr>
              <a:xfrm>
                <a:off x="3410862" y="3910816"/>
                <a:ext cx="277351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34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×2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872681F6-A05D-4038-B276-8F41DB3AD5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0862" y="3910816"/>
                <a:ext cx="2773519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40BBCF6-08B8-44C5-A496-C24930B700DD}"/>
                  </a:ext>
                </a:extLst>
              </p:cNvPr>
              <p:cNvSpPr txBox="1"/>
              <p:nvPr/>
            </p:nvSpPr>
            <p:spPr>
              <a:xfrm>
                <a:off x="3096543" y="4700360"/>
                <a:ext cx="336783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23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×5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40BBCF6-08B8-44C5-A496-C24930B700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6543" y="4700360"/>
                <a:ext cx="3367839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4B3BE19-8739-4292-BA60-3DB785C57B6B}"/>
                  </a:ext>
                </a:extLst>
              </p:cNvPr>
              <p:cNvSpPr txBox="1"/>
              <p:nvPr/>
            </p:nvSpPr>
            <p:spPr>
              <a:xfrm>
                <a:off x="3096544" y="5455057"/>
                <a:ext cx="3367839" cy="4669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79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×3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4B3BE19-8739-4292-BA60-3DB785C57B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6544" y="5455057"/>
                <a:ext cx="3367839" cy="4669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8802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1" y="54965"/>
            <a:ext cx="2180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@MathsJanet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0C992B5-2202-47A5-8275-955A991F04C9}"/>
              </a:ext>
            </a:extLst>
          </p:cNvPr>
          <p:cNvSpPr txBox="1"/>
          <p:nvPr/>
        </p:nvSpPr>
        <p:spPr>
          <a:xfrm>
            <a:off x="317387" y="609866"/>
            <a:ext cx="38151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Multiply two-digit numbers by a single digit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F7528AA-64FA-4ECF-BB70-D364916726C1}"/>
                  </a:ext>
                </a:extLst>
              </p:cNvPr>
              <p:cNvSpPr txBox="1"/>
              <p:nvPr/>
            </p:nvSpPr>
            <p:spPr>
              <a:xfrm>
                <a:off x="609918" y="1575508"/>
                <a:ext cx="277351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a)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34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×2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F7528AA-64FA-4ECF-BB70-D364916726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918" y="1575508"/>
                <a:ext cx="2773519" cy="461665"/>
              </a:xfrm>
              <a:prstGeom prst="rect">
                <a:avLst/>
              </a:prstGeom>
              <a:blipFill>
                <a:blip r:embed="rId2"/>
                <a:stretch>
                  <a:fillRect l="-3297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E56E70D-0D03-4C90-8255-BFE05636B425}"/>
                  </a:ext>
                </a:extLst>
              </p:cNvPr>
              <p:cNvSpPr txBox="1"/>
              <p:nvPr/>
            </p:nvSpPr>
            <p:spPr>
              <a:xfrm>
                <a:off x="606114" y="2970087"/>
                <a:ext cx="336783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b)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23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×5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E56E70D-0D03-4C90-8255-BFE05636B4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114" y="2970087"/>
                <a:ext cx="3367839" cy="461665"/>
              </a:xfrm>
              <a:prstGeom prst="rect">
                <a:avLst/>
              </a:prstGeom>
              <a:blipFill>
                <a:blip r:embed="rId3"/>
                <a:stretch>
                  <a:fillRect l="-2712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DF25B47B-3F70-4BE0-AAA0-ED829804CE31}"/>
                  </a:ext>
                </a:extLst>
              </p:cNvPr>
              <p:cNvSpPr txBox="1"/>
              <p:nvPr/>
            </p:nvSpPr>
            <p:spPr>
              <a:xfrm>
                <a:off x="5334139" y="1511586"/>
                <a:ext cx="236846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a) 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×2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DF25B47B-3F70-4BE0-AAA0-ED829804CE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139" y="1511586"/>
                <a:ext cx="2368466" cy="461665"/>
              </a:xfrm>
              <a:prstGeom prst="rect">
                <a:avLst/>
              </a:prstGeom>
              <a:blipFill>
                <a:blip r:embed="rId4"/>
                <a:stretch>
                  <a:fillRect l="-3856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8D829DC-0C0A-49B7-98E2-148ED7F47F86}"/>
                  </a:ext>
                </a:extLst>
              </p:cNvPr>
              <p:cNvSpPr txBox="1"/>
              <p:nvPr/>
            </p:nvSpPr>
            <p:spPr>
              <a:xfrm>
                <a:off x="5330335" y="2906165"/>
                <a:ext cx="287599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b)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32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×5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8D829DC-0C0A-49B7-98E2-148ED7F47F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0335" y="2906165"/>
                <a:ext cx="2875990" cy="461665"/>
              </a:xfrm>
              <a:prstGeom prst="rect">
                <a:avLst/>
              </a:prstGeom>
              <a:blipFill>
                <a:blip r:embed="rId5"/>
                <a:stretch>
                  <a:fillRect l="-3178"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0B45691-B75C-4BF0-BBF1-60837B6F4C24}"/>
                  </a:ext>
                </a:extLst>
              </p:cNvPr>
              <p:cNvSpPr txBox="1"/>
              <p:nvPr/>
            </p:nvSpPr>
            <p:spPr>
              <a:xfrm>
                <a:off x="609918" y="4429218"/>
                <a:ext cx="336783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c) 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7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9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×3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0B45691-B75C-4BF0-BBF1-60837B6F4C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918" y="4429218"/>
                <a:ext cx="3367839" cy="461665"/>
              </a:xfrm>
              <a:prstGeom prst="rect">
                <a:avLst/>
              </a:prstGeom>
              <a:blipFill>
                <a:blip r:embed="rId6"/>
                <a:stretch>
                  <a:fillRect l="-2712"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08C37C6E-1847-4C57-B482-2532B44E0EA8}"/>
                  </a:ext>
                </a:extLst>
              </p:cNvPr>
              <p:cNvSpPr txBox="1"/>
              <p:nvPr/>
            </p:nvSpPr>
            <p:spPr>
              <a:xfrm>
                <a:off x="5284494" y="4429217"/>
                <a:ext cx="336783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c)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97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×3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08C37C6E-1847-4C57-B482-2532B44E0E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4494" y="4429217"/>
                <a:ext cx="3367839" cy="461665"/>
              </a:xfrm>
              <a:prstGeom prst="rect">
                <a:avLst/>
              </a:prstGeom>
              <a:blipFill>
                <a:blip r:embed="rId7"/>
                <a:stretch>
                  <a:fillRect l="-2899"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BC4619DA-F71F-43E3-B190-02FC224CA2F5}"/>
              </a:ext>
            </a:extLst>
          </p:cNvPr>
          <p:cNvSpPr txBox="1"/>
          <p:nvPr/>
        </p:nvSpPr>
        <p:spPr>
          <a:xfrm>
            <a:off x="4663455" y="599127"/>
            <a:ext cx="38151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Multiply two-digit numbers by a single digit</a:t>
            </a:r>
          </a:p>
        </p:txBody>
      </p:sp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4" grpId="0"/>
      <p:bldP spid="25" grpId="0"/>
      <p:bldP spid="26" grpId="0"/>
      <p:bldP spid="27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67544" y="999892"/>
                <a:ext cx="2538619" cy="55092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32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×2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defTabSz="457200">
                  <a:lnSpc>
                    <a:spcPct val="200000"/>
                  </a:lnSpc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23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×2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23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×4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defTabSz="457200">
                  <a:lnSpc>
                    <a:spcPct val="200000"/>
                  </a:lnSpc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46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×4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46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×5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defTabSz="457200">
                  <a:lnSpc>
                    <a:spcPct val="200000"/>
                  </a:lnSpc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5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×46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4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×64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87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×8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999892"/>
                <a:ext cx="2538619" cy="55092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2E109E45-3BEC-40AF-B287-5C8EEAB777FB}"/>
              </a:ext>
            </a:extLst>
          </p:cNvPr>
          <p:cNvSpPr txBox="1"/>
          <p:nvPr/>
        </p:nvSpPr>
        <p:spPr>
          <a:xfrm>
            <a:off x="467544" y="476672"/>
            <a:ext cx="8532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Multiply two-digit numbers by a single digit: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956778F-5DD3-4A4B-92EB-16B45E799073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@MathsJanet</a:t>
            </a:r>
          </a:p>
        </p:txBody>
      </p:sp>
    </p:spTree>
    <p:extLst>
      <p:ext uri="{BB962C8B-B14F-4D97-AF65-F5344CB8AC3E}">
        <p14:creationId xmlns:p14="http://schemas.microsoft.com/office/powerpoint/2010/main" val="965658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67544" y="999892"/>
                <a:ext cx="2538619" cy="55092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32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×2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defTabSz="457200">
                  <a:lnSpc>
                    <a:spcPct val="200000"/>
                  </a:lnSpc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23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×2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23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×4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defTabSz="457200">
                  <a:lnSpc>
                    <a:spcPct val="200000"/>
                  </a:lnSpc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46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×4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46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×5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defTabSz="457200">
                  <a:lnSpc>
                    <a:spcPct val="200000"/>
                  </a:lnSpc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5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×46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4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×64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87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×8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999892"/>
                <a:ext cx="2538619" cy="55092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2E109E45-3BEC-40AF-B287-5C8EEAB777FB}"/>
              </a:ext>
            </a:extLst>
          </p:cNvPr>
          <p:cNvSpPr txBox="1"/>
          <p:nvPr/>
        </p:nvSpPr>
        <p:spPr>
          <a:xfrm>
            <a:off x="467544" y="476672"/>
            <a:ext cx="8532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Multiply two-digit numbers by a single digit: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956778F-5DD3-4A4B-92EB-16B45E799073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@MathsJanet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D951D70C-F3B7-409A-9DC0-E92366ED8409}"/>
                  </a:ext>
                </a:extLst>
              </p:cNvPr>
              <p:cNvSpPr/>
              <p:nvPr/>
            </p:nvSpPr>
            <p:spPr>
              <a:xfrm>
                <a:off x="2553968" y="999892"/>
                <a:ext cx="5129346" cy="55092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30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×2+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2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×2=60+4=64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defTabSz="457200">
                  <a:lnSpc>
                    <a:spcPct val="200000"/>
                  </a:lnSpc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20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×2+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3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×2=40+6=46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20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×4+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3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×4=80+12=92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defTabSz="457200">
                  <a:lnSpc>
                    <a:spcPct val="200000"/>
                  </a:lnSpc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40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×4+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6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×4=160+24=184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40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×5+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6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×5=200+30=230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defTabSz="457200">
                  <a:lnSpc>
                    <a:spcPct val="200000"/>
                  </a:lnSpc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5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×40+5×6=200+30=230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4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×60+4×4=240+16=256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80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×8+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7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×8=640+56=706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D951D70C-F3B7-409A-9DC0-E92366ED84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3968" y="999892"/>
                <a:ext cx="5129346" cy="55092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8023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1689" y="229541"/>
            <a:ext cx="7360620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Multiplying two-digit numbers by a single digit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872681F6-A05D-4038-B276-8F41DB3AD56F}"/>
                  </a:ext>
                </a:extLst>
              </p:cNvPr>
              <p:cNvSpPr txBox="1"/>
              <p:nvPr/>
            </p:nvSpPr>
            <p:spPr>
              <a:xfrm>
                <a:off x="3410862" y="3910816"/>
                <a:ext cx="277351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34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×7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872681F6-A05D-4038-B276-8F41DB3AD5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0862" y="3910816"/>
                <a:ext cx="2773519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40BBCF6-08B8-44C5-A496-C24930B700DD}"/>
                  </a:ext>
                </a:extLst>
              </p:cNvPr>
              <p:cNvSpPr txBox="1"/>
              <p:nvPr/>
            </p:nvSpPr>
            <p:spPr>
              <a:xfrm>
                <a:off x="3096543" y="4700360"/>
                <a:ext cx="336783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23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40BBCF6-08B8-44C5-A496-C24930B700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6543" y="4700360"/>
                <a:ext cx="3367839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4B3BE19-8739-4292-BA60-3DB785C57B6B}"/>
                  </a:ext>
                </a:extLst>
              </p:cNvPr>
              <p:cNvSpPr txBox="1"/>
              <p:nvPr/>
            </p:nvSpPr>
            <p:spPr>
              <a:xfrm>
                <a:off x="3096544" y="5455057"/>
                <a:ext cx="3367839" cy="4669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69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4B3BE19-8739-4292-BA60-3DB785C57B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6544" y="5455057"/>
                <a:ext cx="3367839" cy="4669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0965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1" y="54965"/>
            <a:ext cx="2180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@MathsJanet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0C992B5-2202-47A5-8275-955A991F04C9}"/>
              </a:ext>
            </a:extLst>
          </p:cNvPr>
          <p:cNvSpPr txBox="1"/>
          <p:nvPr/>
        </p:nvSpPr>
        <p:spPr>
          <a:xfrm>
            <a:off x="317387" y="609866"/>
            <a:ext cx="38151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Multiply two-digit numbers by a single digit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F7528AA-64FA-4ECF-BB70-D364916726C1}"/>
                  </a:ext>
                </a:extLst>
              </p:cNvPr>
              <p:cNvSpPr txBox="1"/>
              <p:nvPr/>
            </p:nvSpPr>
            <p:spPr>
              <a:xfrm>
                <a:off x="609918" y="1575508"/>
                <a:ext cx="277351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a)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34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×7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F7528AA-64FA-4ECF-BB70-D364916726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918" y="1575508"/>
                <a:ext cx="2773519" cy="461665"/>
              </a:xfrm>
              <a:prstGeom prst="rect">
                <a:avLst/>
              </a:prstGeom>
              <a:blipFill>
                <a:blip r:embed="rId2"/>
                <a:stretch>
                  <a:fillRect l="-3297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E56E70D-0D03-4C90-8255-BFE05636B425}"/>
                  </a:ext>
                </a:extLst>
              </p:cNvPr>
              <p:cNvSpPr txBox="1"/>
              <p:nvPr/>
            </p:nvSpPr>
            <p:spPr>
              <a:xfrm>
                <a:off x="606114" y="2970087"/>
                <a:ext cx="336783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b)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23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×3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E56E70D-0D03-4C90-8255-BFE05636B4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114" y="2970087"/>
                <a:ext cx="3367839" cy="461665"/>
              </a:xfrm>
              <a:prstGeom prst="rect">
                <a:avLst/>
              </a:prstGeom>
              <a:blipFill>
                <a:blip r:embed="rId3"/>
                <a:stretch>
                  <a:fillRect l="-2712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DF25B47B-3F70-4BE0-AAA0-ED829804CE31}"/>
                  </a:ext>
                </a:extLst>
              </p:cNvPr>
              <p:cNvSpPr txBox="1"/>
              <p:nvPr/>
            </p:nvSpPr>
            <p:spPr>
              <a:xfrm>
                <a:off x="5334139" y="1511586"/>
                <a:ext cx="236846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a) 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×7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DF25B47B-3F70-4BE0-AAA0-ED829804CE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139" y="1511586"/>
                <a:ext cx="2368466" cy="461665"/>
              </a:xfrm>
              <a:prstGeom prst="rect">
                <a:avLst/>
              </a:prstGeom>
              <a:blipFill>
                <a:blip r:embed="rId4"/>
                <a:stretch>
                  <a:fillRect l="-3856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8D829DC-0C0A-49B7-98E2-148ED7F47F86}"/>
                  </a:ext>
                </a:extLst>
              </p:cNvPr>
              <p:cNvSpPr txBox="1"/>
              <p:nvPr/>
            </p:nvSpPr>
            <p:spPr>
              <a:xfrm>
                <a:off x="5330335" y="2906165"/>
                <a:ext cx="287599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b)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32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×3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8D829DC-0C0A-49B7-98E2-148ED7F47F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0335" y="2906165"/>
                <a:ext cx="2875990" cy="461665"/>
              </a:xfrm>
              <a:prstGeom prst="rect">
                <a:avLst/>
              </a:prstGeom>
              <a:blipFill>
                <a:blip r:embed="rId5"/>
                <a:stretch>
                  <a:fillRect l="-3178"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0B45691-B75C-4BF0-BBF1-60837B6F4C24}"/>
                  </a:ext>
                </a:extLst>
              </p:cNvPr>
              <p:cNvSpPr txBox="1"/>
              <p:nvPr/>
            </p:nvSpPr>
            <p:spPr>
              <a:xfrm>
                <a:off x="609918" y="4429218"/>
                <a:ext cx="336783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c)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69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×9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0B45691-B75C-4BF0-BBF1-60837B6F4C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918" y="4429218"/>
                <a:ext cx="3367839" cy="461665"/>
              </a:xfrm>
              <a:prstGeom prst="rect">
                <a:avLst/>
              </a:prstGeom>
              <a:blipFill>
                <a:blip r:embed="rId6"/>
                <a:stretch>
                  <a:fillRect l="-2712"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08C37C6E-1847-4C57-B482-2532B44E0EA8}"/>
                  </a:ext>
                </a:extLst>
              </p:cNvPr>
              <p:cNvSpPr txBox="1"/>
              <p:nvPr/>
            </p:nvSpPr>
            <p:spPr>
              <a:xfrm>
                <a:off x="5284494" y="4429217"/>
                <a:ext cx="336783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c)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96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×9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08C37C6E-1847-4C57-B482-2532B44E0E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4494" y="4429217"/>
                <a:ext cx="3367839" cy="461665"/>
              </a:xfrm>
              <a:prstGeom prst="rect">
                <a:avLst/>
              </a:prstGeom>
              <a:blipFill>
                <a:blip r:embed="rId7"/>
                <a:stretch>
                  <a:fillRect l="-2899"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BC4619DA-F71F-43E3-B190-02FC224CA2F5}"/>
              </a:ext>
            </a:extLst>
          </p:cNvPr>
          <p:cNvSpPr txBox="1"/>
          <p:nvPr/>
        </p:nvSpPr>
        <p:spPr>
          <a:xfrm>
            <a:off x="4663455" y="599127"/>
            <a:ext cx="38151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Multiply two-digit numbers by a single digit</a:t>
            </a:r>
          </a:p>
        </p:txBody>
      </p:sp>
    </p:spTree>
    <p:extLst>
      <p:ext uri="{BB962C8B-B14F-4D97-AF65-F5344CB8AC3E}">
        <p14:creationId xmlns:p14="http://schemas.microsoft.com/office/powerpoint/2010/main" val="1417109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4" grpId="0"/>
      <p:bldP spid="25" grpId="0"/>
      <p:bldP spid="26" grpId="0"/>
      <p:bldP spid="27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67544" y="999892"/>
                <a:ext cx="2538619" cy="55092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32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×3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defTabSz="457200">
                  <a:lnSpc>
                    <a:spcPct val="200000"/>
                  </a:lnSpc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23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×3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23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×7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defTabSz="457200">
                  <a:lnSpc>
                    <a:spcPct val="200000"/>
                  </a:lnSpc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46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×7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46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×9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defTabSz="457200">
                  <a:lnSpc>
                    <a:spcPct val="200000"/>
                  </a:lnSpc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9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×46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9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×64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 noProof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9</m:t>
                      </m:r>
                      <m:r>
                        <a:rPr lang="en-GB" sz="2200" b="0" i="1" noProof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8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×7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999892"/>
                <a:ext cx="2538619" cy="55092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2E109E45-3BEC-40AF-B287-5C8EEAB777FB}"/>
              </a:ext>
            </a:extLst>
          </p:cNvPr>
          <p:cNvSpPr txBox="1"/>
          <p:nvPr/>
        </p:nvSpPr>
        <p:spPr>
          <a:xfrm>
            <a:off x="467544" y="476672"/>
            <a:ext cx="8532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Multiply two-digit numbers by a single digit: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956778F-5DD3-4A4B-92EB-16B45E799073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@MathsJanet</a:t>
            </a:r>
          </a:p>
        </p:txBody>
      </p:sp>
    </p:spTree>
    <p:extLst>
      <p:ext uri="{BB962C8B-B14F-4D97-AF65-F5344CB8AC3E}">
        <p14:creationId xmlns:p14="http://schemas.microsoft.com/office/powerpoint/2010/main" val="80849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67544" y="999892"/>
                <a:ext cx="2538619" cy="55092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32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×3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defTabSz="457200">
                  <a:lnSpc>
                    <a:spcPct val="200000"/>
                  </a:lnSpc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23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×3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23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×7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defTabSz="457200">
                  <a:lnSpc>
                    <a:spcPct val="200000"/>
                  </a:lnSpc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46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×7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46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×9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defTabSz="457200">
                  <a:lnSpc>
                    <a:spcPct val="200000"/>
                  </a:lnSpc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9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×46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9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×64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 noProof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9</m:t>
                      </m:r>
                      <m:r>
                        <a:rPr lang="en-GB" sz="2200" b="0" i="1" noProof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8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×7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999892"/>
                <a:ext cx="2538619" cy="55092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2E109E45-3BEC-40AF-B287-5C8EEAB777FB}"/>
              </a:ext>
            </a:extLst>
          </p:cNvPr>
          <p:cNvSpPr txBox="1"/>
          <p:nvPr/>
        </p:nvSpPr>
        <p:spPr>
          <a:xfrm>
            <a:off x="467544" y="476672"/>
            <a:ext cx="8532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Multiply two-digit numbers by a single digit: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956778F-5DD3-4A4B-92EB-16B45E799073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@MathsJanet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505DAB32-C63A-478C-BE88-1FE57B21C4F1}"/>
                  </a:ext>
                </a:extLst>
              </p:cNvPr>
              <p:cNvSpPr/>
              <p:nvPr/>
            </p:nvSpPr>
            <p:spPr>
              <a:xfrm>
                <a:off x="2580021" y="999892"/>
                <a:ext cx="5318109" cy="55092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30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×3+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2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×3=90+6=96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defTabSz="457200">
                  <a:lnSpc>
                    <a:spcPct val="200000"/>
                  </a:lnSpc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20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×3+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3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×3=60+9=69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20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×7+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3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×7=140+21=161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defTabSz="457200">
                  <a:lnSpc>
                    <a:spcPct val="200000"/>
                  </a:lnSpc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40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×7+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6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×7=280+42=322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40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×9+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6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×9=360+54=414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defTabSz="457200">
                  <a:lnSpc>
                    <a:spcPct val="200000"/>
                  </a:lnSpc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9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×40+9×6=360+54=414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9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×60+9×4=540+32=572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 noProof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9</m:t>
                      </m:r>
                      <m:r>
                        <a:rPr lang="en-GB" sz="2200" b="0" i="1" noProof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0</m:t>
                      </m:r>
                      <m:r>
                        <a:rPr lang="en-GB" sz="2200" b="0" i="1" noProof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×7+</m:t>
                      </m:r>
                      <m:r>
                        <a:rPr lang="en-GB" sz="2200" b="0" i="1" noProof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8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×7=630+56=686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505DAB32-C63A-478C-BE88-1FE57B21C4F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0021" y="999892"/>
                <a:ext cx="5318109" cy="55092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2909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EF90C57D141747BB70C88D5A5FD67D" ma:contentTypeVersion="9" ma:contentTypeDescription="Create a new document." ma:contentTypeScope="" ma:versionID="b55b3f5e8487cd250944aaf346aed78d">
  <xsd:schema xmlns:xsd="http://www.w3.org/2001/XMLSchema" xmlns:xs="http://www.w3.org/2001/XMLSchema" xmlns:p="http://schemas.microsoft.com/office/2006/metadata/properties" xmlns:ns2="badae1df-d7dc-45a5-9cf2-3ecfb8a78377" targetNamespace="http://schemas.microsoft.com/office/2006/metadata/properties" ma:root="true" ma:fieldsID="340fd64b1c3b1e0e733c2e18d6414b94" ns2:_="">
    <xsd:import namespace="badae1df-d7dc-45a5-9cf2-3ecfb8a783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dae1df-d7dc-45a5-9cf2-3ecfb8a783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6E83EA8-AAA6-40B3-AA7F-A18B399B54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dae1df-d7dc-45a5-9cf2-3ecfb8a783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19F46F7-A2D1-4C6A-ABC3-EA8A233E906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A8077B0-8E70-4902-9E1F-67A9F58DEEE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1678</TotalTime>
  <Words>522</Words>
  <Application>Microsoft Office PowerPoint</Application>
  <PresentationFormat>On-screen Show (4:3)</PresentationFormat>
  <Paragraphs>191</Paragraphs>
  <Slides>13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Office Theme</vt:lpstr>
      <vt:lpstr>Multiplying:  3 exercises</vt:lpstr>
      <vt:lpstr>Multiplying two-digit numbers by a single digit</vt:lpstr>
      <vt:lpstr>PowerPoint Presentation</vt:lpstr>
      <vt:lpstr>PowerPoint Presentation</vt:lpstr>
      <vt:lpstr>PowerPoint Presentation</vt:lpstr>
      <vt:lpstr>Multiplying two-digit numbers by a single digit</vt:lpstr>
      <vt:lpstr>PowerPoint Presentation</vt:lpstr>
      <vt:lpstr>PowerPoint Presentation</vt:lpstr>
      <vt:lpstr>PowerPoint Presentation</vt:lpstr>
      <vt:lpstr>Multiplying two-digit numbers by a double-digits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87</cp:revision>
  <dcterms:created xsi:type="dcterms:W3CDTF">2018-01-26T08:52:52Z</dcterms:created>
  <dcterms:modified xsi:type="dcterms:W3CDTF">2020-10-12T14:54:40Z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0x010100F8EF90C57D141747BB70C88D5A5FD67D</vt:lpwstr>
  </property>
</Properties>
</file>