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89" r:id="rId2"/>
    <p:sldId id="292" r:id="rId3"/>
    <p:sldId id="295" r:id="rId4"/>
    <p:sldId id="296" r:id="rId5"/>
    <p:sldId id="297" r:id="rId6"/>
    <p:sldId id="29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5" autoAdjust="0"/>
    <p:restoredTop sz="89353" autoAdjust="0"/>
  </p:normalViewPr>
  <p:slideViewPr>
    <p:cSldViewPr snapToGrid="0">
      <p:cViewPr varScale="1">
        <p:scale>
          <a:sx n="102" d="100"/>
          <a:sy n="102" d="100"/>
        </p:scale>
        <p:origin x="192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Algebraic Expression Vocabulary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4419633" y="3870057"/>
                <a:ext cx="101495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−9 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33" y="3870057"/>
                <a:ext cx="1014957" cy="369332"/>
              </a:xfrm>
              <a:prstGeom prst="rect">
                <a:avLst/>
              </a:prstGeom>
              <a:blipFill>
                <a:blip r:embed="rId7"/>
                <a:stretch>
                  <a:fillRect l="-7500" t="-6667" r="-11250" b="-3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/>
              <p:nvPr/>
            </p:nvSpPr>
            <p:spPr>
              <a:xfrm>
                <a:off x="3708142" y="4574102"/>
                <a:ext cx="172771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−9 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8142" y="4574102"/>
                <a:ext cx="1727717" cy="369332"/>
              </a:xfrm>
              <a:prstGeom prst="rect">
                <a:avLst/>
              </a:prstGeom>
              <a:blipFill>
                <a:blip r:embed="rId8"/>
                <a:stretch>
                  <a:fillRect l="-2920" t="-6897" r="-5839" b="-379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/>
              <p:nvPr/>
            </p:nvSpPr>
            <p:spPr>
              <a:xfrm>
                <a:off x="3712288" y="5278147"/>
                <a:ext cx="172771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−9 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2288" y="5278147"/>
                <a:ext cx="1727717" cy="369332"/>
              </a:xfrm>
              <a:prstGeom prst="rect">
                <a:avLst/>
              </a:prstGeom>
              <a:blipFill>
                <a:blip r:embed="rId9"/>
                <a:stretch>
                  <a:fillRect l="-2920" t="-6667" r="-6569" b="-3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46706" y="809393"/>
                <a:ext cx="3495198" cy="48013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Write down the following for the expression</a:t>
                </a: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−9</m:t>
                      </m:r>
                    </m:oMath>
                  </m:oMathPara>
                </a14:m>
                <a:endParaRPr lang="en-GB" sz="2400" dirty="0">
                  <a:latin typeface="Calibri" panose="020F0502020204030204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>
                    <a:latin typeface="Calibri" panose="020F0502020204030204"/>
                  </a:rPr>
                  <a:t>Variables: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latin typeface="Calibri" panose="020F0502020204030204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Coefficient of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: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>
                    <a:latin typeface="Calibri" panose="020F0502020204030204"/>
                  </a:rPr>
                  <a:t>Coefficient of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400" dirty="0">
                    <a:latin typeface="Calibri" panose="020F0502020204030204"/>
                  </a:rPr>
                  <a:t>: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latin typeface="Calibri" panose="020F0502020204030204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Constant: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>
                    <a:latin typeface="Calibri" panose="020F0502020204030204"/>
                  </a:rPr>
                  <a:t>Terms: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706" y="809393"/>
                <a:ext cx="3495198" cy="4801314"/>
              </a:xfrm>
              <a:prstGeom prst="rect">
                <a:avLst/>
              </a:prstGeom>
              <a:blipFill>
                <a:blip r:embed="rId2"/>
                <a:stretch>
                  <a:fillRect l="-5072" t="-1847" r="-2174" b="-2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/>
              <p:nvPr/>
            </p:nvSpPr>
            <p:spPr>
              <a:xfrm>
                <a:off x="5015496" y="809393"/>
                <a:ext cx="3495600" cy="48013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 algn="ctr">
                  <a:defRPr/>
                </a:pPr>
                <a:r>
                  <a:rPr lang="en-GB" sz="2400" dirty="0"/>
                  <a:t>Write down the following for the expression</a:t>
                </a:r>
              </a:p>
              <a:p>
                <a:pPr lvl="0"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+9</m:t>
                      </m:r>
                    </m:oMath>
                  </m:oMathPara>
                </a14:m>
                <a:endParaRPr lang="en-GB" sz="2400" dirty="0"/>
              </a:p>
              <a:p>
                <a:pPr lvl="0">
                  <a:defRPr/>
                </a:pPr>
                <a:endParaRPr lang="en-GB" sz="2400" dirty="0"/>
              </a:p>
              <a:p>
                <a:pPr lvl="0">
                  <a:defRPr/>
                </a:pPr>
                <a:r>
                  <a:rPr lang="en-GB" sz="2400" dirty="0"/>
                  <a:t>Variables:</a:t>
                </a:r>
              </a:p>
              <a:p>
                <a:pPr lvl="0">
                  <a:defRPr/>
                </a:pPr>
                <a:endParaRPr lang="en-GB" sz="2400" dirty="0"/>
              </a:p>
              <a:p>
                <a:pPr lvl="0">
                  <a:defRPr/>
                </a:pPr>
                <a:r>
                  <a:rPr lang="en-GB" sz="2400" dirty="0"/>
                  <a:t>Coefficient of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400" dirty="0"/>
                  <a:t>:</a:t>
                </a:r>
              </a:p>
              <a:p>
                <a:pPr lvl="0">
                  <a:defRPr/>
                </a:pPr>
                <a:endParaRPr lang="en-GB" sz="2400" dirty="0"/>
              </a:p>
              <a:p>
                <a:pPr lvl="0">
                  <a:defRPr/>
                </a:pPr>
                <a:r>
                  <a:rPr lang="en-GB" sz="2400" dirty="0"/>
                  <a:t>Coefficient of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2400" dirty="0"/>
                  <a:t>:</a:t>
                </a:r>
              </a:p>
              <a:p>
                <a:pPr lvl="0">
                  <a:defRPr/>
                </a:pPr>
                <a:endParaRPr lang="en-GB" sz="2400" dirty="0"/>
              </a:p>
              <a:p>
                <a:pPr lvl="0">
                  <a:defRPr/>
                </a:pPr>
                <a:r>
                  <a:rPr lang="en-GB" sz="2400" dirty="0"/>
                  <a:t>Constant:</a:t>
                </a:r>
              </a:p>
              <a:p>
                <a:pPr lvl="0">
                  <a:defRPr/>
                </a:pPr>
                <a:endParaRPr lang="en-GB" sz="2400" dirty="0"/>
              </a:p>
              <a:p>
                <a:pPr lvl="0">
                  <a:defRPr/>
                </a:pPr>
                <a:r>
                  <a:rPr lang="en-GB" sz="2400" dirty="0"/>
                  <a:t>Terms: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5496" y="809393"/>
                <a:ext cx="3495600" cy="4801314"/>
              </a:xfrm>
              <a:prstGeom prst="rect">
                <a:avLst/>
              </a:prstGeom>
              <a:blipFill>
                <a:blip r:embed="rId3"/>
                <a:stretch>
                  <a:fillRect l="-5072" t="-1847" r="-2174" b="-2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mrbansalmaths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mrbansalmaths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7EC8DB8D-3184-5A41-8164-51D8BA389B9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5928786"/>
                  </p:ext>
                </p:extLst>
              </p:nvPr>
            </p:nvGraphicFramePr>
            <p:xfrm>
              <a:off x="0" y="0"/>
              <a:ext cx="9144001" cy="6488669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269750">
                      <a:extLst>
                        <a:ext uri="{9D8B030D-6E8A-4147-A177-3AD203B41FA5}">
                          <a16:colId xmlns:a16="http://schemas.microsoft.com/office/drawing/2014/main" val="1359526784"/>
                        </a:ext>
                      </a:extLst>
                    </a:gridCol>
                    <a:gridCol w="1526595">
                      <a:extLst>
                        <a:ext uri="{9D8B030D-6E8A-4147-A177-3AD203B41FA5}">
                          <a16:colId xmlns:a16="http://schemas.microsoft.com/office/drawing/2014/main" val="1241163638"/>
                        </a:ext>
                      </a:extLst>
                    </a:gridCol>
                    <a:gridCol w="1866552">
                      <a:extLst>
                        <a:ext uri="{9D8B030D-6E8A-4147-A177-3AD203B41FA5}">
                          <a16:colId xmlns:a16="http://schemas.microsoft.com/office/drawing/2014/main" val="3912077190"/>
                        </a:ext>
                      </a:extLst>
                    </a:gridCol>
                    <a:gridCol w="1492819">
                      <a:extLst>
                        <a:ext uri="{9D8B030D-6E8A-4147-A177-3AD203B41FA5}">
                          <a16:colId xmlns:a16="http://schemas.microsoft.com/office/drawing/2014/main" val="1667070653"/>
                        </a:ext>
                      </a:extLst>
                    </a:gridCol>
                    <a:gridCol w="1988285">
                      <a:extLst>
                        <a:ext uri="{9D8B030D-6E8A-4147-A177-3AD203B41FA5}">
                          <a16:colId xmlns:a16="http://schemas.microsoft.com/office/drawing/2014/main" val="4001646230"/>
                        </a:ext>
                      </a:extLst>
                    </a:gridCol>
                  </a:tblGrid>
                  <a:tr h="58987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Question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Variables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Coefficients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Constant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Terms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585210260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−9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432583829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+4</m:t>
                                </m:r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−9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202421988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−9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057058848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+9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264784763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+9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628806152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9−3</m:t>
                                </m:r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960216848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9−3</m:t>
                                </m:r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800890015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sSup>
                                  <m:sSupPr>
                                    <m:ctrlPr>
                                      <a:rPr lang="en-US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sSup>
                                  <m:sSupPr>
                                    <m:ctrlPr>
                                      <a:rPr lang="en-US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US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+9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821756746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sSup>
                                  <m:sSupPr>
                                    <m:ctrlPr>
                                      <a:rPr lang="en-US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+9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711841550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sSup>
                                  <m:sSupPr>
                                    <m:ctrlPr>
                                      <a:rPr lang="en-US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i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67068673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7EC8DB8D-3184-5A41-8164-51D8BA389B9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5928786"/>
                  </p:ext>
                </p:extLst>
              </p:nvPr>
            </p:nvGraphicFramePr>
            <p:xfrm>
              <a:off x="0" y="0"/>
              <a:ext cx="9144001" cy="6488669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269750">
                      <a:extLst>
                        <a:ext uri="{9D8B030D-6E8A-4147-A177-3AD203B41FA5}">
                          <a16:colId xmlns:a16="http://schemas.microsoft.com/office/drawing/2014/main" val="1359526784"/>
                        </a:ext>
                      </a:extLst>
                    </a:gridCol>
                    <a:gridCol w="1526595">
                      <a:extLst>
                        <a:ext uri="{9D8B030D-6E8A-4147-A177-3AD203B41FA5}">
                          <a16:colId xmlns:a16="http://schemas.microsoft.com/office/drawing/2014/main" val="1241163638"/>
                        </a:ext>
                      </a:extLst>
                    </a:gridCol>
                    <a:gridCol w="1866552">
                      <a:extLst>
                        <a:ext uri="{9D8B030D-6E8A-4147-A177-3AD203B41FA5}">
                          <a16:colId xmlns:a16="http://schemas.microsoft.com/office/drawing/2014/main" val="3912077190"/>
                        </a:ext>
                      </a:extLst>
                    </a:gridCol>
                    <a:gridCol w="1492819">
                      <a:extLst>
                        <a:ext uri="{9D8B030D-6E8A-4147-A177-3AD203B41FA5}">
                          <a16:colId xmlns:a16="http://schemas.microsoft.com/office/drawing/2014/main" val="1667070653"/>
                        </a:ext>
                      </a:extLst>
                    </a:gridCol>
                    <a:gridCol w="1988285">
                      <a:extLst>
                        <a:ext uri="{9D8B030D-6E8A-4147-A177-3AD203B41FA5}">
                          <a16:colId xmlns:a16="http://schemas.microsoft.com/office/drawing/2014/main" val="4001646230"/>
                        </a:ext>
                      </a:extLst>
                    </a:gridCol>
                  </a:tblGrid>
                  <a:tr h="58987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Question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Variables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Coefficients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Constant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Terms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585210260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36" t="-102062" r="-302949" b="-9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432583829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36" t="-204167" r="-302949" b="-809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202421988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36" t="-301031" r="-302949" b="-7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057058848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36" t="-401031" r="-302949" b="-6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264784763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36" t="-501031" r="-302949" b="-5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628806152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36" t="-601031" r="-302949" b="-4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960216848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36" t="-701031" r="-302949" b="-3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800890015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36" t="-809375" r="-302949" b="-20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821756746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36" t="-900000" r="-302949" b="-10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711841550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36" t="-1000000" r="-302949" b="-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i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67068673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089323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mrbansalmaths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9E071883-1D82-B449-B863-780E5854DE5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53295800"/>
                  </p:ext>
                </p:extLst>
              </p:nvPr>
            </p:nvGraphicFramePr>
            <p:xfrm>
              <a:off x="0" y="0"/>
              <a:ext cx="9144000" cy="6488669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668323">
                      <a:extLst>
                        <a:ext uri="{9D8B030D-6E8A-4147-A177-3AD203B41FA5}">
                          <a16:colId xmlns:a16="http://schemas.microsoft.com/office/drawing/2014/main" val="1359526784"/>
                        </a:ext>
                      </a:extLst>
                    </a:gridCol>
                    <a:gridCol w="1150566">
                      <a:extLst>
                        <a:ext uri="{9D8B030D-6E8A-4147-A177-3AD203B41FA5}">
                          <a16:colId xmlns:a16="http://schemas.microsoft.com/office/drawing/2014/main" val="1241163638"/>
                        </a:ext>
                      </a:extLst>
                    </a:gridCol>
                    <a:gridCol w="1581397">
                      <a:extLst>
                        <a:ext uri="{9D8B030D-6E8A-4147-A177-3AD203B41FA5}">
                          <a16:colId xmlns:a16="http://schemas.microsoft.com/office/drawing/2014/main" val="3912077190"/>
                        </a:ext>
                      </a:extLst>
                    </a:gridCol>
                    <a:gridCol w="1125109">
                      <a:extLst>
                        <a:ext uri="{9D8B030D-6E8A-4147-A177-3AD203B41FA5}">
                          <a16:colId xmlns:a16="http://schemas.microsoft.com/office/drawing/2014/main" val="1667070653"/>
                        </a:ext>
                      </a:extLst>
                    </a:gridCol>
                    <a:gridCol w="2618605">
                      <a:extLst>
                        <a:ext uri="{9D8B030D-6E8A-4147-A177-3AD203B41FA5}">
                          <a16:colId xmlns:a16="http://schemas.microsoft.com/office/drawing/2014/main" val="4001646230"/>
                        </a:ext>
                      </a:extLst>
                    </a:gridCol>
                  </a:tblGrid>
                  <a:tr h="58987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Question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Variables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Coefficients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Constant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Terms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85210260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32583829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𝑎𝑏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202421988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𝑎𝑏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i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57058848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𝑎𝑏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i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64784763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i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28806152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395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i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60216848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𝑎𝑏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395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i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800890015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395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i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21756746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𝑎𝑏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395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i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1841550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𝑎𝑏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395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7068673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9E071883-1D82-B449-B863-780E5854DE5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53295800"/>
                  </p:ext>
                </p:extLst>
              </p:nvPr>
            </p:nvGraphicFramePr>
            <p:xfrm>
              <a:off x="0" y="0"/>
              <a:ext cx="9144000" cy="6488669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668323">
                      <a:extLst>
                        <a:ext uri="{9D8B030D-6E8A-4147-A177-3AD203B41FA5}">
                          <a16:colId xmlns:a16="http://schemas.microsoft.com/office/drawing/2014/main" val="1359526784"/>
                        </a:ext>
                      </a:extLst>
                    </a:gridCol>
                    <a:gridCol w="1150566">
                      <a:extLst>
                        <a:ext uri="{9D8B030D-6E8A-4147-A177-3AD203B41FA5}">
                          <a16:colId xmlns:a16="http://schemas.microsoft.com/office/drawing/2014/main" val="1241163638"/>
                        </a:ext>
                      </a:extLst>
                    </a:gridCol>
                    <a:gridCol w="1581397">
                      <a:extLst>
                        <a:ext uri="{9D8B030D-6E8A-4147-A177-3AD203B41FA5}">
                          <a16:colId xmlns:a16="http://schemas.microsoft.com/office/drawing/2014/main" val="3912077190"/>
                        </a:ext>
                      </a:extLst>
                    </a:gridCol>
                    <a:gridCol w="1125109">
                      <a:extLst>
                        <a:ext uri="{9D8B030D-6E8A-4147-A177-3AD203B41FA5}">
                          <a16:colId xmlns:a16="http://schemas.microsoft.com/office/drawing/2014/main" val="1667070653"/>
                        </a:ext>
                      </a:extLst>
                    </a:gridCol>
                    <a:gridCol w="2618605">
                      <a:extLst>
                        <a:ext uri="{9D8B030D-6E8A-4147-A177-3AD203B41FA5}">
                          <a16:colId xmlns:a16="http://schemas.microsoft.com/office/drawing/2014/main" val="4001646230"/>
                        </a:ext>
                      </a:extLst>
                    </a:gridCol>
                  </a:tblGrid>
                  <a:tr h="58987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Question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Variables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Coefficients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Constant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Terms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85210260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57" t="-102062" r="-243151" b="-9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32583829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57" t="-204167" r="-243151" b="-809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202421988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57" t="-301031" r="-243151" b="-7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i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57058848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57" t="-401031" r="-243151" b="-6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i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64784763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57" t="-501031" r="-243151" b="-5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i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28806152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57" t="-601031" r="-243151" b="-4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395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i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60216848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57" t="-701031" r="-243151" b="-3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395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i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800890015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57" t="-809375" r="-243151" b="-20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395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i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21756746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57" t="-900000" r="-243151" b="-10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395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i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1841550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57" t="-1000000" r="-243151" b="-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395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7068673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092960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mrbansalmaths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7EC8DB8D-3184-5A41-8164-51D8BA389B9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0" y="0"/>
              <a:ext cx="9144001" cy="6488669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269750">
                      <a:extLst>
                        <a:ext uri="{9D8B030D-6E8A-4147-A177-3AD203B41FA5}">
                          <a16:colId xmlns:a16="http://schemas.microsoft.com/office/drawing/2014/main" val="1359526784"/>
                        </a:ext>
                      </a:extLst>
                    </a:gridCol>
                    <a:gridCol w="1526595">
                      <a:extLst>
                        <a:ext uri="{9D8B030D-6E8A-4147-A177-3AD203B41FA5}">
                          <a16:colId xmlns:a16="http://schemas.microsoft.com/office/drawing/2014/main" val="1241163638"/>
                        </a:ext>
                      </a:extLst>
                    </a:gridCol>
                    <a:gridCol w="1866552">
                      <a:extLst>
                        <a:ext uri="{9D8B030D-6E8A-4147-A177-3AD203B41FA5}">
                          <a16:colId xmlns:a16="http://schemas.microsoft.com/office/drawing/2014/main" val="3912077190"/>
                        </a:ext>
                      </a:extLst>
                    </a:gridCol>
                    <a:gridCol w="1492819">
                      <a:extLst>
                        <a:ext uri="{9D8B030D-6E8A-4147-A177-3AD203B41FA5}">
                          <a16:colId xmlns:a16="http://schemas.microsoft.com/office/drawing/2014/main" val="1667070653"/>
                        </a:ext>
                      </a:extLst>
                    </a:gridCol>
                    <a:gridCol w="1988285">
                      <a:extLst>
                        <a:ext uri="{9D8B030D-6E8A-4147-A177-3AD203B41FA5}">
                          <a16:colId xmlns:a16="http://schemas.microsoft.com/office/drawing/2014/main" val="4001646230"/>
                        </a:ext>
                      </a:extLst>
                    </a:gridCol>
                  </a:tblGrid>
                  <a:tr h="58987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Question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Variables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Coefficients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Constant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Terms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585210260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−9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−9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 −9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432583829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+4</m:t>
                                </m:r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−9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3, 4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−9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 4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 −9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202421988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−9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3, −4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−9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 −4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 −9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057058848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+9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3, −4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 −4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 9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264784763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+9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−3, −4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 −4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 9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628806152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9−3</m:t>
                                </m:r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−3, −4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9, −3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 −4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960216848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9−3</m:t>
                                </m:r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−3, −4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9, −3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 −4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800890015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sSup>
                                  <m:sSupPr>
                                    <m:ctrlPr>
                                      <a:rPr lang="en-US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sSup>
                                  <m:sSupPr>
                                    <m:ctrlPr>
                                      <a:rPr lang="en-US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US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+9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3, −4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sSup>
                                  <m:sSupPr>
                                    <m:ctrlPr>
                                      <a:rPr lang="en-US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 −4</m:t>
                                </m:r>
                                <m:sSup>
                                  <m:sSupPr>
                                    <m:ctrlPr>
                                      <a:rPr lang="en-US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US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 9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821756746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sSup>
                                  <m:sSupPr>
                                    <m:ctrlPr>
                                      <a:rPr lang="en-US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+9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3, −4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sSup>
                                  <m:sSupPr>
                                    <m:ctrlPr>
                                      <a:rPr lang="en-US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 −4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 9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711841550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sSup>
                                  <m:sSupPr>
                                    <m:ctrlPr>
                                      <a:rPr lang="en-US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3, −4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i="0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N</m:t>
                                </m:r>
                                <m:r>
                                  <a:rPr lang="en-GB" b="0" i="0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m:rPr>
                                    <m:sty m:val="p"/>
                                  </m:rPr>
                                  <a:rPr lang="en-US" i="0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A</m:t>
                                </m:r>
                              </m:oMath>
                            </m:oMathPara>
                          </a14:m>
                          <a:endParaRPr lang="en-US" i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sSup>
                                  <m:sSupPr>
                                    <m:ctrlPr>
                                      <a:rPr lang="en-US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 −4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6706867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7EC8DB8D-3184-5A41-8164-51D8BA389B9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5020635"/>
                  </p:ext>
                </p:extLst>
              </p:nvPr>
            </p:nvGraphicFramePr>
            <p:xfrm>
              <a:off x="0" y="0"/>
              <a:ext cx="9144001" cy="6488669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269750">
                      <a:extLst>
                        <a:ext uri="{9D8B030D-6E8A-4147-A177-3AD203B41FA5}">
                          <a16:colId xmlns:a16="http://schemas.microsoft.com/office/drawing/2014/main" val="1359526784"/>
                        </a:ext>
                      </a:extLst>
                    </a:gridCol>
                    <a:gridCol w="1526595">
                      <a:extLst>
                        <a:ext uri="{9D8B030D-6E8A-4147-A177-3AD203B41FA5}">
                          <a16:colId xmlns:a16="http://schemas.microsoft.com/office/drawing/2014/main" val="1241163638"/>
                        </a:ext>
                      </a:extLst>
                    </a:gridCol>
                    <a:gridCol w="1866552">
                      <a:extLst>
                        <a:ext uri="{9D8B030D-6E8A-4147-A177-3AD203B41FA5}">
                          <a16:colId xmlns:a16="http://schemas.microsoft.com/office/drawing/2014/main" val="3912077190"/>
                        </a:ext>
                      </a:extLst>
                    </a:gridCol>
                    <a:gridCol w="1492819">
                      <a:extLst>
                        <a:ext uri="{9D8B030D-6E8A-4147-A177-3AD203B41FA5}">
                          <a16:colId xmlns:a16="http://schemas.microsoft.com/office/drawing/2014/main" val="1667070653"/>
                        </a:ext>
                      </a:extLst>
                    </a:gridCol>
                    <a:gridCol w="1988285">
                      <a:extLst>
                        <a:ext uri="{9D8B030D-6E8A-4147-A177-3AD203B41FA5}">
                          <a16:colId xmlns:a16="http://schemas.microsoft.com/office/drawing/2014/main" val="4001646230"/>
                        </a:ext>
                      </a:extLst>
                    </a:gridCol>
                  </a:tblGrid>
                  <a:tr h="58987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Question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Variables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Coefficients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Constant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Terms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585210260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97872" r="-302793" b="-8914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49167" t="-97872" r="-351667" b="-8914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2027" t="-97872" r="-185135" b="-8914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82051" t="-97872" r="-134188" b="-8914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9236" t="-97872" b="-8914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32583829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202174" r="-302793" b="-8108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49167" t="-202174" r="-351667" b="-8108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2027" t="-202174" r="-185135" b="-8108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82051" t="-202174" r="-134188" b="-8108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9236" t="-202174" b="-81087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02421988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295745" r="-302793" b="-6936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49167" t="-295745" r="-351667" b="-6936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2027" t="-295745" r="-185135" b="-6936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82051" t="-295745" r="-134188" b="-6936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9236" t="-295745" b="-69361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57058848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404348" r="-302793" b="-60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49167" t="-404348" r="-351667" b="-60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2027" t="-404348" r="-185135" b="-60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82051" t="-404348" r="-134188" b="-60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9236" t="-404348" b="-60869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64784763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493617" r="-302793" b="-4957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49167" t="-493617" r="-351667" b="-4957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2027" t="-493617" r="-185135" b="-4957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82051" t="-493617" r="-134188" b="-4957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9236" t="-493617" b="-4957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28806152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606522" r="-302793" b="-4065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49167" t="-606522" r="-351667" b="-4065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2027" t="-606522" r="-185135" b="-4065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82051" t="-606522" r="-134188" b="-4065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9236" t="-606522" b="-4065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60216848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691489" r="-302793" b="-2978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49167" t="-691489" r="-351667" b="-2978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2027" t="-691489" r="-185135" b="-2978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82051" t="-691489" r="-134188" b="-2978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9236" t="-691489" b="-29787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00890015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808696" r="-302793" b="-20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49167" t="-808696" r="-351667" b="-20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2027" t="-808696" r="-185135" b="-20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82051" t="-808696" r="-134188" b="-20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9236" t="-808696" b="-2043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21756746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889362" r="-302793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49167" t="-889362" r="-351667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2027" t="-889362" r="-185135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82051" t="-889362" r="-134188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9236" t="-889362" b="-1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11841550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1010870" r="-302793" b="-21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49167" t="-1010870" r="-351667" b="-21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2027" t="-1010870" r="-185135" b="-21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82051" t="-1010870" r="-134188" b="-21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9236" t="-1010870" b="-217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7068673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360815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mrbansalmaths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9E071883-1D82-B449-B863-780E5854DE5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0" y="0"/>
              <a:ext cx="9144000" cy="6488669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668323">
                      <a:extLst>
                        <a:ext uri="{9D8B030D-6E8A-4147-A177-3AD203B41FA5}">
                          <a16:colId xmlns:a16="http://schemas.microsoft.com/office/drawing/2014/main" val="1359526784"/>
                        </a:ext>
                      </a:extLst>
                    </a:gridCol>
                    <a:gridCol w="1150566">
                      <a:extLst>
                        <a:ext uri="{9D8B030D-6E8A-4147-A177-3AD203B41FA5}">
                          <a16:colId xmlns:a16="http://schemas.microsoft.com/office/drawing/2014/main" val="1241163638"/>
                        </a:ext>
                      </a:extLst>
                    </a:gridCol>
                    <a:gridCol w="1581397">
                      <a:extLst>
                        <a:ext uri="{9D8B030D-6E8A-4147-A177-3AD203B41FA5}">
                          <a16:colId xmlns:a16="http://schemas.microsoft.com/office/drawing/2014/main" val="3912077190"/>
                        </a:ext>
                      </a:extLst>
                    </a:gridCol>
                    <a:gridCol w="1125109">
                      <a:extLst>
                        <a:ext uri="{9D8B030D-6E8A-4147-A177-3AD203B41FA5}">
                          <a16:colId xmlns:a16="http://schemas.microsoft.com/office/drawing/2014/main" val="1667070653"/>
                        </a:ext>
                      </a:extLst>
                    </a:gridCol>
                    <a:gridCol w="2618605">
                      <a:extLst>
                        <a:ext uri="{9D8B030D-6E8A-4147-A177-3AD203B41FA5}">
                          <a16:colId xmlns:a16="http://schemas.microsoft.com/office/drawing/2014/main" val="4001646230"/>
                        </a:ext>
                      </a:extLst>
                    </a:gridCol>
                  </a:tblGrid>
                  <a:tr h="58987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Question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Variables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Coefficients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Constant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Terms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85210260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sSup>
                                  <m:sSupPr>
                                    <m:ctrlPr>
                                      <a:rPr lang="en-US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 −4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32583829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𝑎𝑏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𝑎𝑏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 −4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202421988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𝑎𝑏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3, −4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i="0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N</m:t>
                                </m:r>
                                <m:r>
                                  <a:rPr lang="en-US" i="0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m:rPr>
                                    <m:sty m:val="p"/>
                                  </m:rPr>
                                  <a:rPr lang="en-US" i="0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A</m:t>
                                </m:r>
                              </m:oMath>
                            </m:oMathPara>
                          </a14:m>
                          <a:endParaRPr lang="en-US" i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𝑎𝑏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 −4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57058848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𝑎𝑏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3, −4, −5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i="0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N</m:t>
                                </m:r>
                                <m:r>
                                  <a:rPr lang="en-US" i="0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m:rPr>
                                    <m:sty m:val="p"/>
                                  </m:rPr>
                                  <a:rPr lang="en-US" i="0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A</m:t>
                                </m:r>
                              </m:oMath>
                            </m:oMathPara>
                          </a14:m>
                          <a:endParaRPr lang="en-US" i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𝑎𝑏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 −4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 −5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64784763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3, −4, −5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i="0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N</m:t>
                                </m:r>
                                <m:r>
                                  <a:rPr lang="en-US" i="0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m:rPr>
                                    <m:sty m:val="p"/>
                                  </m:rPr>
                                  <a:rPr lang="en-US" i="0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A</m:t>
                                </m:r>
                              </m:oMath>
                            </m:oMathPara>
                          </a14:m>
                          <a:endParaRPr lang="en-US" i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sSup>
                                  <m:sSupPr>
                                    <m:ctrlPr>
                                      <a:rPr lang="en-US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 −4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 −5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28806152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3, −4, −5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395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i="0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N</m:t>
                                </m:r>
                                <m:r>
                                  <a:rPr lang="en-US" i="0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m:rPr>
                                    <m:sty m:val="p"/>
                                  </m:rPr>
                                  <a:rPr lang="en-US" i="0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A</m:t>
                                </m:r>
                              </m:oMath>
                            </m:oMathPara>
                          </a14:m>
                          <a:endParaRPr lang="en-US" i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sSup>
                                  <m:sSupPr>
                                    <m:ctrlPr>
                                      <a:rPr lang="en-US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US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 −4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 −5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60216848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𝑎𝑏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3, −4, −5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395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i="0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N</m:t>
                                </m:r>
                                <m:r>
                                  <a:rPr lang="en-US" i="0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m:rPr>
                                    <m:sty m:val="p"/>
                                  </m:rPr>
                                  <a:rPr lang="en-US" i="0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A</m:t>
                                </m:r>
                              </m:oMath>
                            </m:oMathPara>
                          </a14:m>
                          <a:endParaRPr lang="en-US" i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sSup>
                                  <m:sSupPr>
                                    <m:ctrlPr>
                                      <a:rPr lang="en-US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US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 −4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𝑎𝑏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 −5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800890015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3, −4, −5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395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i="0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N</m:t>
                                </m:r>
                                <m:r>
                                  <a:rPr lang="en-US" i="0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m:rPr>
                                    <m:sty m:val="p"/>
                                  </m:rPr>
                                  <a:rPr lang="en-US" i="0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A</m:t>
                                </m:r>
                              </m:oMath>
                            </m:oMathPara>
                          </a14:m>
                          <a:endParaRPr lang="en-US" i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sSup>
                                  <m:sSupPr>
                                    <m:ctrlPr>
                                      <a:rPr lang="en-US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US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 −4</m:t>
                                </m:r>
                                <m:sSup>
                                  <m:sSupPr>
                                    <m:ctrlPr>
                                      <a:rPr lang="en-US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 −5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21756746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𝑎𝑏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3, −4, −5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395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i="0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N</m:t>
                                </m:r>
                                <m:r>
                                  <a:rPr lang="en-US" i="0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m:rPr>
                                    <m:sty m:val="p"/>
                                  </m:rPr>
                                  <a:rPr lang="en-US" i="0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A</m:t>
                                </m:r>
                              </m:oMath>
                            </m:oMathPara>
                          </a14:m>
                          <a:endParaRPr lang="en-US" i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sSup>
                                  <m:sSupPr>
                                    <m:ctrlPr>
                                      <a:rPr lang="en-US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US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 −4</m:t>
                                </m:r>
                                <m:sSup>
                                  <m:sSupPr>
                                    <m:ctrlPr>
                                      <a:rPr lang="en-US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 −5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𝑎𝑏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1841550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𝑎𝑏</m:t>
                                </m:r>
                                <m:r>
                                  <a:rPr lang="en-GB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3, −4, −5, −6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395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sSup>
                                  <m:sSupPr>
                                    <m:ctrlPr>
                                      <a:rPr lang="en-US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US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 −4</m:t>
                                </m:r>
                                <m:sSup>
                                  <m:sSupPr>
                                    <m:ctrlPr>
                                      <a:rPr lang="en-US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 −5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𝑎𝑏</m:t>
                                </m:r>
                                <m:r>
                                  <a:rPr lang="en-US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 −6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706867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9E071883-1D82-B449-B863-780E5854DE5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52818783"/>
                  </p:ext>
                </p:extLst>
              </p:nvPr>
            </p:nvGraphicFramePr>
            <p:xfrm>
              <a:off x="0" y="0"/>
              <a:ext cx="9144000" cy="6488669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668323">
                      <a:extLst>
                        <a:ext uri="{9D8B030D-6E8A-4147-A177-3AD203B41FA5}">
                          <a16:colId xmlns:a16="http://schemas.microsoft.com/office/drawing/2014/main" val="1359526784"/>
                        </a:ext>
                      </a:extLst>
                    </a:gridCol>
                    <a:gridCol w="1150566">
                      <a:extLst>
                        <a:ext uri="{9D8B030D-6E8A-4147-A177-3AD203B41FA5}">
                          <a16:colId xmlns:a16="http://schemas.microsoft.com/office/drawing/2014/main" val="1241163638"/>
                        </a:ext>
                      </a:extLst>
                    </a:gridCol>
                    <a:gridCol w="1581397">
                      <a:extLst>
                        <a:ext uri="{9D8B030D-6E8A-4147-A177-3AD203B41FA5}">
                          <a16:colId xmlns:a16="http://schemas.microsoft.com/office/drawing/2014/main" val="3912077190"/>
                        </a:ext>
                      </a:extLst>
                    </a:gridCol>
                    <a:gridCol w="1125109">
                      <a:extLst>
                        <a:ext uri="{9D8B030D-6E8A-4147-A177-3AD203B41FA5}">
                          <a16:colId xmlns:a16="http://schemas.microsoft.com/office/drawing/2014/main" val="1667070653"/>
                        </a:ext>
                      </a:extLst>
                    </a:gridCol>
                    <a:gridCol w="2618605">
                      <a:extLst>
                        <a:ext uri="{9D8B030D-6E8A-4147-A177-3AD203B41FA5}">
                          <a16:colId xmlns:a16="http://schemas.microsoft.com/office/drawing/2014/main" val="4001646230"/>
                        </a:ext>
                      </a:extLst>
                    </a:gridCol>
                  </a:tblGrid>
                  <a:tr h="58987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Question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Variables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Coefficients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Constant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solidFill>
                                <a:schemeClr val="tx1"/>
                              </a:solidFill>
                            </a:rPr>
                            <a:t>Terms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85210260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t="-97872" r="-243333" b="-8914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30769" t="-97872" r="-461538" b="-8914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42742" t="-97872" r="-238710" b="-8914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77528" t="-97872" r="-232584" b="-8914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49515" t="-97872" r="-485" b="-8914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32583829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t="-202174" r="-243333" b="-8108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30769" t="-202174" r="-461538" b="-8108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42742" t="-202174" r="-238710" b="-8108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77528" t="-202174" r="-232584" b="-8108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49515" t="-202174" r="-485" b="-81087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02421988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t="-295745" r="-243333" b="-6936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30769" t="-295745" r="-461538" b="-6936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42742" t="-295745" r="-238710" b="-6936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77528" t="-295745" r="-232584" b="-6936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49515" t="-295745" r="-485" b="-69361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57058848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t="-404348" r="-243333" b="-60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30769" t="-404348" r="-461538" b="-60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42742" t="-404348" r="-238710" b="-60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77528" t="-404348" r="-232584" b="-60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49515" t="-404348" r="-485" b="-60869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64784763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t="-493617" r="-243333" b="-4957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30769" t="-493617" r="-461538" b="-4957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42742" t="-493617" r="-238710" b="-4957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77528" t="-493617" r="-232584" b="-4957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49515" t="-493617" r="-485" b="-4957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28806152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t="-606522" r="-243333" b="-4065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30769" t="-606522" r="-461538" b="-4065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42742" t="-606522" r="-238710" b="-4065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77528" t="-606522" r="-232584" b="-4065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49515" t="-606522" r="-485" b="-4065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60216848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t="-691489" r="-243333" b="-2978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30769" t="-691489" r="-461538" b="-2978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42742" t="-691489" r="-238710" b="-2978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77528" t="-691489" r="-232584" b="-2978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49515" t="-691489" r="-485" b="-29787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00890015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t="-808696" r="-243333" b="-20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30769" t="-808696" r="-461538" b="-20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42742" t="-808696" r="-238710" b="-20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77528" t="-808696" r="-232584" b="-20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49515" t="-808696" r="-485" b="-2043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21756746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t="-889362" r="-243333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30769" t="-889362" r="-461538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42742" t="-889362" r="-238710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77528" t="-889362" r="-232584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49515" t="-889362" r="-485" b="-1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11841550"/>
                      </a:ext>
                    </a:extLst>
                  </a:tr>
                  <a:tr h="5898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t="-1010870" r="-243333" b="-21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30769" t="-1010870" r="-461538" b="-21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42742" t="-1010870" r="-238710" b="-21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77528" t="-1010870" r="-232584" b="-21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49515" t="-1010870" r="-485" b="-217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7068673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86520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783</Words>
  <Application>Microsoft Office PowerPoint</Application>
  <PresentationFormat>On-screen Show (4:3)</PresentationFormat>
  <Paragraphs>182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Algebraic Expression Vocabulary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112</cp:revision>
  <dcterms:created xsi:type="dcterms:W3CDTF">2018-01-26T08:52:52Z</dcterms:created>
  <dcterms:modified xsi:type="dcterms:W3CDTF">2020-11-11T16:52:05Z</dcterms:modified>
</cp:coreProperties>
</file>