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89353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95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5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Substitution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(Quadratic Formula)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71DDDF-B5D2-5744-8901-651967467CCC}"/>
                  </a:ext>
                </a:extLst>
              </p:cNvPr>
              <p:cNvSpPr txBox="1"/>
              <p:nvPr/>
            </p:nvSpPr>
            <p:spPr>
              <a:xfrm>
                <a:off x="4610390" y="3870057"/>
                <a:ext cx="7684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B71DDDF-B5D2-5744-8901-651967467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390" y="3870057"/>
                <a:ext cx="768415" cy="369332"/>
              </a:xfrm>
              <a:prstGeom prst="rect">
                <a:avLst/>
              </a:prstGeom>
              <a:blipFill>
                <a:blip r:embed="rId7"/>
                <a:stretch>
                  <a:fillRect l="-8065" t="-6667" r="-12903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259D48-772B-CA42-9029-99D4CD73224E}"/>
                  </a:ext>
                </a:extLst>
              </p:cNvPr>
              <p:cNvSpPr txBox="1"/>
              <p:nvPr/>
            </p:nvSpPr>
            <p:spPr>
              <a:xfrm>
                <a:off x="3758637" y="4574102"/>
                <a:ext cx="16267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259D48-772B-CA42-9029-99D4CD732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637" y="4574102"/>
                <a:ext cx="1626727" cy="369332"/>
              </a:xfrm>
              <a:prstGeom prst="rect">
                <a:avLst/>
              </a:prstGeom>
              <a:blipFill>
                <a:blip r:embed="rId8"/>
                <a:stretch>
                  <a:fillRect l="-3876" t="-6897" r="-6202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CD27A35-03A5-F44E-9E76-4E101C4850D3}"/>
                  </a:ext>
                </a:extLst>
              </p:cNvPr>
              <p:cNvSpPr txBox="1"/>
              <p:nvPr/>
            </p:nvSpPr>
            <p:spPr>
              <a:xfrm>
                <a:off x="3529859" y="5278147"/>
                <a:ext cx="1787990" cy="4604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𝑎𝑐</m:t>
                          </m:r>
                        </m:e>
                      </m:ra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CD27A35-03A5-F44E-9E76-4E101C485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859" y="5278147"/>
                <a:ext cx="1787990" cy="460447"/>
              </a:xfrm>
              <a:prstGeom prst="rect">
                <a:avLst/>
              </a:prstGeom>
              <a:blipFill>
                <a:blip r:embed="rId9"/>
                <a:stretch>
                  <a:fillRect r="-704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400931" cy="17235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Given that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=6, 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=−14, 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800" i="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Work out the value of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𝑏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𝑎𝑐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400931" cy="1723549"/>
              </a:xfrm>
              <a:prstGeom prst="rect">
                <a:avLst/>
              </a:prstGeom>
              <a:blipFill>
                <a:blip r:embed="rId2"/>
                <a:stretch>
                  <a:fillRect l="-6320" t="-5882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936334" cy="17235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800" dirty="0"/>
                  <a:t>Given that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=−6, 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=−14, 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2800" dirty="0"/>
              </a:p>
              <a:p>
                <a:pPr lvl="0">
                  <a:defRPr/>
                </a:pPr>
                <a:r>
                  <a:rPr lang="en-GB" sz="2800" dirty="0"/>
                  <a:t>Work out the value of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𝑎𝑐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936334" cy="1723549"/>
              </a:xfrm>
              <a:prstGeom prst="rect">
                <a:avLst/>
              </a:prstGeom>
              <a:blipFill>
                <a:blip r:embed="rId3"/>
                <a:stretch>
                  <a:fillRect l="-5466" t="-5882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C85AE3C-18D6-D24E-89FD-915B530BB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8223791"/>
                  </p:ext>
                </p:extLst>
              </p:nvPr>
            </p:nvGraphicFramePr>
            <p:xfrm>
              <a:off x="0" y="0"/>
              <a:ext cx="9144000" cy="64881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0">
                      <a:extLst>
                        <a:ext uri="{9D8B030D-6E8A-4147-A177-3AD203B41FA5}">
                          <a16:colId xmlns:a16="http://schemas.microsoft.com/office/drawing/2014/main" val="3633116578"/>
                        </a:ext>
                      </a:extLst>
                    </a:gridCol>
                    <a:gridCol w="4572000">
                      <a:extLst>
                        <a:ext uri="{9D8B030D-6E8A-4147-A177-3AD203B41FA5}">
                          <a16:colId xmlns:a16="http://schemas.microsoft.com/office/drawing/2014/main" val="2045763043"/>
                        </a:ext>
                      </a:extLst>
                    </a:gridCol>
                  </a:tblGrid>
                  <a:tr h="1081355">
                    <a:tc gridSpan="2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400" dirty="0"/>
                            <a:t>Given that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=3, 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=−7, 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=2 </m:t>
                              </m:r>
                            </m:oMath>
                          </a14:m>
                          <a:r>
                            <a:rPr lang="en-US" sz="2400" dirty="0"/>
                            <a:t>work out the values of the following:</a:t>
                          </a: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9085923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1.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6.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ac</m:t>
                                  </m:r>
                                </m:e>
                              </m:rad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5119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2.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7.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ac</m:t>
                                  </m:r>
                                </m:e>
                              </m:rad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83556320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3.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m:rPr>
                                  <m:sty m:val="p"/>
                                </m:rP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8.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GB" sz="2400" dirty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GB" sz="240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ac</m:t>
                                  </m:r>
                                </m:e>
                              </m:rad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3046240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4.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m:rPr>
                                  <m:sty m:val="p"/>
                                </m:rP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ac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9.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24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 dirty="0" smtClean="0">
                                              <a:latin typeface="Cambria Math" panose="02040503050406030204" pitchFamily="18" charset="0"/>
                                            </a:rPr>
                                            <m:t>b</m:t>
                                          </m:r>
                                        </m:e>
                                        <m:sup>
                                          <m:r>
                                            <a:rPr lang="en-GB" sz="2400" dirty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−4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ac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24362257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5.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ac</m:t>
                                  </m:r>
                                </m:e>
                              </m:rad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10.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24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 dirty="0" smtClean="0">
                                              <a:latin typeface="Cambria Math" panose="02040503050406030204" pitchFamily="18" charset="0"/>
                                            </a:rPr>
                                            <m:t>b</m:t>
                                          </m:r>
                                        </m:e>
                                        <m:sup>
                                          <m:r>
                                            <a:rPr lang="en-GB" sz="2400" dirty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−4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ac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den>
                              </m:f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01711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C85AE3C-18D6-D24E-89FD-915B530BB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8223791"/>
                  </p:ext>
                </p:extLst>
              </p:nvPr>
            </p:nvGraphicFramePr>
            <p:xfrm>
              <a:off x="0" y="0"/>
              <a:ext cx="9144000" cy="64881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0">
                      <a:extLst>
                        <a:ext uri="{9D8B030D-6E8A-4147-A177-3AD203B41FA5}">
                          <a16:colId xmlns:a16="http://schemas.microsoft.com/office/drawing/2014/main" val="3633116578"/>
                        </a:ext>
                      </a:extLst>
                    </a:gridCol>
                    <a:gridCol w="4572000">
                      <a:extLst>
                        <a:ext uri="{9D8B030D-6E8A-4147-A177-3AD203B41FA5}">
                          <a16:colId xmlns:a16="http://schemas.microsoft.com/office/drawing/2014/main" val="2045763043"/>
                        </a:ext>
                      </a:extLst>
                    </a:gridCol>
                  </a:tblGrid>
                  <a:tr h="108135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50117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9085923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100000" b="-40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0000" b="-40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5119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97674" r="-100000" b="-2965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7674" b="-2965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3556320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1176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01176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046240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401176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401176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62257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01176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0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01711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5007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C85AE3C-18D6-D24E-89FD-915B530BB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648510"/>
                  </p:ext>
                </p:extLst>
              </p:nvPr>
            </p:nvGraphicFramePr>
            <p:xfrm>
              <a:off x="0" y="0"/>
              <a:ext cx="9144000" cy="64881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0">
                      <a:extLst>
                        <a:ext uri="{9D8B030D-6E8A-4147-A177-3AD203B41FA5}">
                          <a16:colId xmlns:a16="http://schemas.microsoft.com/office/drawing/2014/main" val="3633116578"/>
                        </a:ext>
                      </a:extLst>
                    </a:gridCol>
                    <a:gridCol w="4572000">
                      <a:extLst>
                        <a:ext uri="{9D8B030D-6E8A-4147-A177-3AD203B41FA5}">
                          <a16:colId xmlns:a16="http://schemas.microsoft.com/office/drawing/2014/main" val="2045763043"/>
                        </a:ext>
                      </a:extLst>
                    </a:gridCol>
                  </a:tblGrid>
                  <a:tr h="1081355">
                    <a:tc gridSpan="2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US" sz="2400" dirty="0"/>
                            <a:t>Given that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=3, 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=−7, 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2400" dirty="0" smtClean="0">
                                  <a:latin typeface="Cambria Math" panose="02040503050406030204" pitchFamily="18" charset="0"/>
                                </a:rPr>
                                <m:t>=2 </m:t>
                              </m:r>
                            </m:oMath>
                          </a14:m>
                          <a:r>
                            <a:rPr lang="en-US" sz="2400" dirty="0"/>
                            <a:t>work out the values of the following:</a:t>
                          </a: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9085923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1.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=49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6.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ac</m:t>
                                  </m:r>
                                </m:e>
                              </m:rad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=−5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5119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2.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=45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7.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ac</m:t>
                                  </m:r>
                                </m:e>
                              </m:rad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=−12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83556320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3.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m:rPr>
                                  <m:sty m:val="p"/>
                                </m:rP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=37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8.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GB" sz="2400" dirty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GB" sz="240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ac</m:t>
                                  </m:r>
                                </m:e>
                              </m:rad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93046240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4.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p>
                                  <m:r>
                                    <a:rPr lang="en-GB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m:rPr>
                                  <m:sty m:val="p"/>
                                </m:rPr>
                                <a:rPr lang="en-GB" sz="2400" smtClean="0">
                                  <a:latin typeface="Cambria Math" panose="02040503050406030204" pitchFamily="18" charset="0"/>
                                </a:rPr>
                                <m:t>ac</m:t>
                              </m:r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=25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9.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24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 dirty="0" smtClean="0">
                                              <a:latin typeface="Cambria Math" panose="02040503050406030204" pitchFamily="18" charset="0"/>
                                            </a:rPr>
                                            <m:t>b</m:t>
                                          </m:r>
                                        </m:e>
                                        <m:sup>
                                          <m:r>
                                            <a:rPr lang="en-GB" sz="2400" dirty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−4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ac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24362257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5.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  <m: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ac</m:t>
                                  </m:r>
                                </m:e>
                              </m:rad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r>
                            <a:rPr lang="en-GB" sz="2400" dirty="0">
                              <a:solidFill>
                                <a:srgbClr val="007FFF"/>
                              </a:solidFill>
                            </a:rPr>
                            <a:t>10.</a:t>
                          </a:r>
                          <a:r>
                            <a:rPr lang="en-GB" sz="2400" baseline="0" dirty="0">
                              <a:solidFill>
                                <a:srgbClr val="007FFF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4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GB" sz="24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 dirty="0" smtClean="0">
                                              <a:latin typeface="Cambria Math" panose="02040503050406030204" pitchFamily="18" charset="0"/>
                                            </a:rPr>
                                            <m:t>b</m:t>
                                          </m:r>
                                        </m:e>
                                        <m:sup>
                                          <m:r>
                                            <a:rPr lang="en-GB" sz="2400" dirty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−4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GB" sz="2400" dirty="0" smtClean="0">
                                          <a:latin typeface="Cambria Math" panose="02040503050406030204" pitchFamily="18" charset="0"/>
                                        </a:rPr>
                                        <m:t>ac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400" dirty="0" smtClean="0"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den>
                              </m:f>
                              <m:r>
                                <a:rPr lang="en-GB" sz="2400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4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0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001711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DC85AE3C-18D6-D24E-89FD-915B530BBB5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648510"/>
                  </p:ext>
                </p:extLst>
              </p:nvPr>
            </p:nvGraphicFramePr>
            <p:xfrm>
              <a:off x="0" y="0"/>
              <a:ext cx="9144000" cy="64881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2000">
                      <a:extLst>
                        <a:ext uri="{9D8B030D-6E8A-4147-A177-3AD203B41FA5}">
                          <a16:colId xmlns:a16="http://schemas.microsoft.com/office/drawing/2014/main" val="3633116578"/>
                        </a:ext>
                      </a:extLst>
                    </a:gridCol>
                    <a:gridCol w="4572000">
                      <a:extLst>
                        <a:ext uri="{9D8B030D-6E8A-4147-A177-3AD203B41FA5}">
                          <a16:colId xmlns:a16="http://schemas.microsoft.com/office/drawing/2014/main" val="2045763043"/>
                        </a:ext>
                      </a:extLst>
                    </a:gridCol>
                  </a:tblGrid>
                  <a:tr h="1081355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50117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indent="0" algn="l">
                            <a:buFont typeface="+mj-lt"/>
                            <a:buNone/>
                          </a:pPr>
                          <a:endParaRPr lang="en-US" sz="2400" b="0" i="0" dirty="0">
                            <a:solidFill>
                              <a:schemeClr val="accent3"/>
                            </a:solidFill>
                            <a:latin typeface="+mn-lt"/>
                          </a:endParaRPr>
                        </a:p>
                      </a:txBody>
                      <a:tcPr marL="288000" marR="144000" marT="144000" marB="144000" anchor="ctr">
                        <a:lnL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accent4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9085923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100000" b="-40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0000" b="-40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1045119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97674" r="-100000" b="-2965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7674" b="-2965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3556320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301176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01176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046240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401176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401176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4362257"/>
                      </a:ext>
                    </a:extLst>
                  </a:tr>
                  <a:tr h="1081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501176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88000" marR="144000" marT="144000" marB="1440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0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01711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475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234</Words>
  <Application>Microsoft Office PowerPoint</Application>
  <PresentationFormat>On-screen Show (4:3)</PresentationFormat>
  <Paragraphs>48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Substitution  (Quadratic Formula)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2020-11-11T16:56:33Z</dcterms:modified>
</cp:coreProperties>
</file>