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5" r:id="rId4"/>
    <p:sldId id="29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300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Complex Numbers / Polynomials from roots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494440" y="4020104"/>
                <a:ext cx="3589381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α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=3+2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el-GR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β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=3−2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4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lvl="0" algn="r">
                  <a:defRPr/>
                </a:pPr>
                <a:endParaRPr lang="en-GB" sz="24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lvl="0" algn="r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4440" y="4020104"/>
                <a:ext cx="3589381" cy="1107996"/>
              </a:xfrm>
              <a:prstGeom prst="rect">
                <a:avLst/>
              </a:prstGeom>
              <a:blipFill>
                <a:blip r:embed="rId7"/>
                <a:stretch>
                  <a:fillRect r="-5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4718906" y="4574102"/>
                <a:ext cx="13625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8906" y="4574102"/>
                <a:ext cx="13625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2172628" y="5278147"/>
                <a:ext cx="446880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en-US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+13=0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2628" y="5278147"/>
                <a:ext cx="4468804" cy="369332"/>
              </a:xfrm>
              <a:prstGeom prst="rect">
                <a:avLst/>
              </a:prstGeom>
              <a:blipFill>
                <a:blip r:embed="rId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6442" y="704752"/>
                <a:ext cx="4867243" cy="12311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Quadratic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</a:t>
                </a:r>
                <a:r>
                  <a:rPr kumimoji="0" lang="en-US" sz="2400" b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l-GR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α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=1+2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m:rPr>
                        <m:sty m:val="p"/>
                      </m:rPr>
                      <a:rPr kumimoji="0" lang="el-GR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β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=1−2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</m:oMath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2" y="704752"/>
                <a:ext cx="4867243" cy="1231106"/>
              </a:xfrm>
              <a:prstGeom prst="rect">
                <a:avLst/>
              </a:prstGeom>
              <a:blipFill>
                <a:blip r:embed="rId3"/>
                <a:stretch>
                  <a:fillRect l="-3885" t="-79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630795" y="1043286"/>
                <a:ext cx="3523529" cy="861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 panose="02040503050406030204" pitchFamily="18" charset="0"/>
                        </a:rPr>
                        <m:t>α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2400" i="1">
                          <a:latin typeface="Cambria Math" panose="02040503050406030204" pitchFamily="18" charset="0"/>
                        </a:rPr>
                        <m:t>β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400" i="1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0795" y="1043286"/>
                <a:ext cx="3523529" cy="8617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John Ring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2C920B1-729B-443F-8941-7DCCB8BFC673}"/>
                  </a:ext>
                </a:extLst>
              </p:cNvPr>
              <p:cNvSpPr txBox="1"/>
              <p:nvPr/>
            </p:nvSpPr>
            <p:spPr>
              <a:xfrm>
                <a:off x="-6931" y="3005603"/>
                <a:ext cx="470281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Cubic</a:t>
                </a:r>
              </a:p>
              <a:p>
                <a:pPr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2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l-GR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α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400" dirty="0"/>
                      <m:t>1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400" i="1">
                        <a:latin typeface="Cambria Math" panose="02040503050406030204" pitchFamily="18" charset="0"/>
                      </a:rPr>
                      <m:t>β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=1+2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400" i="1" smtClean="0">
                        <a:latin typeface="Cambria Math" panose="02040503050406030204" pitchFamily="18" charset="0"/>
                      </a:rPr>
                      <m:t>γ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=1−2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400" i="1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2C920B1-729B-443F-8941-7DCCB8BFC6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931" y="3005603"/>
                <a:ext cx="4702811" cy="1200329"/>
              </a:xfrm>
              <a:prstGeom prst="rect">
                <a:avLst/>
              </a:prstGeom>
              <a:blipFill>
                <a:blip r:embed="rId5"/>
                <a:stretch>
                  <a:fillRect l="-2075" t="-4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693B52C-AC80-4DED-A4D1-686B0D17D39E}"/>
                  </a:ext>
                </a:extLst>
              </p:cNvPr>
              <p:cNvSpPr txBox="1"/>
              <p:nvPr/>
            </p:nvSpPr>
            <p:spPr>
              <a:xfrm>
                <a:off x="4572000" y="3387785"/>
                <a:ext cx="4139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l-GR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α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nor/>
                        </m:rP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l-GR" sz="2400" i="1">
                          <a:latin typeface="Cambria Math" panose="02040503050406030204" pitchFamily="18" charset="0"/>
                        </a:rPr>
                        <m:t>β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l-GR" sz="2400" i="1" smtClean="0"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693B52C-AC80-4DED-A4D1-686B0D17D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87785"/>
                <a:ext cx="4139837" cy="461665"/>
              </a:xfrm>
              <a:prstGeom prst="rect">
                <a:avLst/>
              </a:prstGeom>
              <a:blipFill>
                <a:blip r:embed="rId6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1" y="141544"/>
                <a:ext cx="4098198" cy="66366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l-GR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α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=3+2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m:rPr>
                        <m:sty m:val="p"/>
                      </m:rPr>
                      <a:rPr kumimoji="0" lang="el-GR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β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=3−2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α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3+2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β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3−2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i="1" dirty="0"/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α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−6−4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β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−6+4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i="1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α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√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3+2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β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√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3−2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i="1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l-GR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α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US" sz="20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β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√3−2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i="1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α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√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β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=−√3−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√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i="1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 smtClean="0">
                        <a:latin typeface="Cambria Math" panose="02040503050406030204" pitchFamily="18" charset="0"/>
                      </a:rPr>
                      <m:t>α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β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6+4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i="1" dirty="0"/>
                  <a:t>, </a:t>
                </a:r>
                <a:r>
                  <a:rPr lang="el-GR" sz="2000" i="1" dirty="0"/>
                  <a:t>γ</a:t>
                </a:r>
                <a:r>
                  <a:rPr lang="en-US" sz="2000" i="1" dirty="0"/>
                  <a:t> = ?</a:t>
                </a:r>
                <a:endParaRPr lang="en-GB" sz="2000" i="1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α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=4, 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β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=3−2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i="1" dirty="0"/>
                  <a:t>, </a:t>
                </a:r>
                <a:r>
                  <a:rPr lang="el-GR" sz="2000" i="1" dirty="0"/>
                  <a:t>γ</a:t>
                </a:r>
                <a:r>
                  <a:rPr lang="en-US" sz="2000" i="1" dirty="0"/>
                  <a:t> = ?</a:t>
                </a:r>
                <a:endParaRPr lang="en-GB" sz="2000" i="1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α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4, 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β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i="1" dirty="0"/>
                  <a:t>, </a:t>
                </a:r>
                <a:r>
                  <a:rPr lang="el-GR" sz="2000" i="1" dirty="0"/>
                  <a:t>γ</a:t>
                </a:r>
                <a:r>
                  <a:rPr lang="en-US" sz="2000" i="1" dirty="0"/>
                  <a:t> = ?</a:t>
                </a:r>
                <a:endParaRPr lang="en-GB" sz="2000" i="1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l-GR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α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=−4, </m:t>
                    </m:r>
                    <m:r>
                      <m:rPr>
                        <m:sty m:val="p"/>
                      </m:rPr>
                      <a:rPr kumimoji="0" lang="el-GR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β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=3−2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</m:oMath>
                </a14:m>
                <a:r>
                  <a:rPr kumimoji="0" lang="en-GB" sz="20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</a:t>
                </a:r>
                <a:r>
                  <a:rPr kumimoji="0" lang="el-GR" sz="20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γ</a:t>
                </a:r>
                <a:r>
                  <a:rPr kumimoji="0" lang="en-US" sz="20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= ?</a:t>
                </a: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α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=4, 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β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3−2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i="1" dirty="0"/>
                  <a:t>, </a:t>
                </a:r>
                <a:r>
                  <a:rPr lang="el-GR" sz="2000" i="1" dirty="0"/>
                  <a:t>γ</a:t>
                </a:r>
                <a:r>
                  <a:rPr lang="en-US" sz="2000" i="1" dirty="0"/>
                  <a:t> = ?</a:t>
                </a:r>
                <a:endParaRPr lang="en-GB" sz="20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1" y="141544"/>
                <a:ext cx="4098198" cy="6636625"/>
              </a:xfrm>
              <a:prstGeom prst="rect">
                <a:avLst/>
              </a:prstGeom>
              <a:blipFill>
                <a:blip r:embed="rId2"/>
                <a:stretch>
                  <a:fillRect l="-1486" t="-459" b="-6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</a:t>
            </a:r>
            <a:r>
              <a:rPr lang="en-GB" dirty="0" err="1">
                <a:solidFill>
                  <a:schemeClr val="bg1"/>
                </a:solidFill>
              </a:rPr>
              <a:t>ohn</a:t>
            </a:r>
            <a:r>
              <a:rPr lang="en-GB" dirty="0">
                <a:solidFill>
                  <a:schemeClr val="bg1"/>
                </a:solidFill>
              </a:rPr>
              <a:t> Ring</a:t>
            </a:r>
          </a:p>
        </p:txBody>
      </p:sp>
    </p:spTree>
    <p:extLst>
      <p:ext uri="{BB962C8B-B14F-4D97-AF65-F5344CB8AC3E}">
        <p14:creationId xmlns:p14="http://schemas.microsoft.com/office/powerpoint/2010/main" val="2561187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1" y="141544"/>
                <a:ext cx="4098198" cy="66366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l-GR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α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=3+2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m:rPr>
                        <m:sty m:val="p"/>
                      </m:rPr>
                      <a:rPr kumimoji="0" lang="el-GR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β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=3−2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α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3+2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β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3−2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i="1" dirty="0"/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α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−6−4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β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−6+4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i="1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α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√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3+2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β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√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3−2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i="1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l-GR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α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US" sz="20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β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√3−2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i="1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α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√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β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=−√3−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√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i="1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 smtClean="0">
                        <a:latin typeface="Cambria Math" panose="02040503050406030204" pitchFamily="18" charset="0"/>
                      </a:rPr>
                      <m:t>α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β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6+4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i="1" dirty="0"/>
                  <a:t>, </a:t>
                </a:r>
                <a:r>
                  <a:rPr lang="el-GR" sz="2000" i="1" dirty="0"/>
                  <a:t>γ</a:t>
                </a:r>
                <a:r>
                  <a:rPr lang="en-US" sz="2000" i="1" dirty="0"/>
                  <a:t> = ?</a:t>
                </a:r>
                <a:endParaRPr lang="en-GB" sz="2000" i="1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α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=4, 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β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=3−2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i="1" dirty="0"/>
                  <a:t>, </a:t>
                </a:r>
                <a:r>
                  <a:rPr lang="el-GR" sz="2000" i="1" dirty="0"/>
                  <a:t>γ</a:t>
                </a:r>
                <a:r>
                  <a:rPr lang="en-US" sz="2000" i="1" dirty="0"/>
                  <a:t> = ?</a:t>
                </a:r>
                <a:endParaRPr lang="en-GB" sz="2000" i="1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α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4, 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β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i="1" dirty="0"/>
                  <a:t>, </a:t>
                </a:r>
                <a:r>
                  <a:rPr lang="el-GR" sz="2000" i="1" dirty="0"/>
                  <a:t>γ</a:t>
                </a:r>
                <a:r>
                  <a:rPr lang="en-US" sz="2000" i="1" dirty="0"/>
                  <a:t> = ?</a:t>
                </a:r>
                <a:endParaRPr lang="en-GB" sz="2000" i="1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l-GR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α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=−4, </m:t>
                    </m:r>
                    <m:r>
                      <m:rPr>
                        <m:sty m:val="p"/>
                      </m:rPr>
                      <a:rPr kumimoji="0" lang="el-GR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β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=3−2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</m:oMath>
                </a14:m>
                <a:r>
                  <a:rPr kumimoji="0" lang="en-GB" sz="20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</a:t>
                </a:r>
                <a:r>
                  <a:rPr kumimoji="0" lang="el-GR" sz="20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γ</a:t>
                </a:r>
                <a:r>
                  <a:rPr kumimoji="0" lang="en-US" sz="20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= ?</a:t>
                </a: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α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=4, 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β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3−2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i="1" dirty="0"/>
                  <a:t>, </a:t>
                </a:r>
                <a:r>
                  <a:rPr lang="el-GR" sz="2000" i="1" dirty="0"/>
                  <a:t>γ</a:t>
                </a:r>
                <a:r>
                  <a:rPr lang="en-US" sz="2000" i="1" dirty="0"/>
                  <a:t> = ?</a:t>
                </a:r>
                <a:endParaRPr lang="en-GB" sz="20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1" y="141544"/>
                <a:ext cx="4098198" cy="6636625"/>
              </a:xfrm>
              <a:prstGeom prst="rect">
                <a:avLst/>
              </a:prstGeom>
              <a:blipFill>
                <a:blip r:embed="rId2"/>
                <a:stretch>
                  <a:fillRect l="-1486" t="-459" b="-6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</a:t>
            </a:r>
            <a:r>
              <a:rPr lang="en-GB" dirty="0" err="1">
                <a:solidFill>
                  <a:schemeClr val="bg1"/>
                </a:solidFill>
              </a:rPr>
              <a:t>ohn</a:t>
            </a:r>
            <a:r>
              <a:rPr lang="en-GB" dirty="0">
                <a:solidFill>
                  <a:schemeClr val="bg1"/>
                </a:solidFill>
              </a:rPr>
              <a:t> Ring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73BA64-6EFA-403E-8F70-660B219FFCD0}"/>
                  </a:ext>
                </a:extLst>
              </p:cNvPr>
              <p:cNvSpPr txBox="1"/>
              <p:nvPr/>
            </p:nvSpPr>
            <p:spPr>
              <a:xfrm>
                <a:off x="3934326" y="153470"/>
                <a:ext cx="5329989" cy="6624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solidFill>
                      <a:srgbClr val="FF0000"/>
                    </a:solidFill>
                  </a:rPr>
                  <a:t>Σ</a:t>
                </a:r>
                <a:r>
                  <a:rPr lang="el-GR" sz="2000" dirty="0">
                    <a:solidFill>
                      <a:srgbClr val="FF0000"/>
                    </a:solidFill>
                  </a:rPr>
                  <a:t>α</a:t>
                </a:r>
                <a:r>
                  <a:rPr lang="en-US" sz="2000" dirty="0">
                    <a:solidFill>
                      <a:srgbClr val="FF0000"/>
                    </a:solidFill>
                  </a:rPr>
                  <a:t>= 6, </a:t>
                </a:r>
                <a:r>
                  <a:rPr lang="el-GR" sz="2000" dirty="0">
                    <a:solidFill>
                      <a:srgbClr val="FF0000"/>
                    </a:solidFill>
                  </a:rPr>
                  <a:t>αβ</a:t>
                </a:r>
                <a:r>
                  <a:rPr lang="en-US" sz="2000" dirty="0">
                    <a:solidFill>
                      <a:srgbClr val="FF0000"/>
                    </a:solidFill>
                  </a:rPr>
                  <a:t>= 9+4= 13      So z² − 6z + 13= 0</a:t>
                </a:r>
              </a:p>
              <a:p>
                <a:endParaRPr lang="en-US" sz="2000" dirty="0">
                  <a:solidFill>
                    <a:srgbClr val="FF0000"/>
                  </a:solidFill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</a:rPr>
                  <a:t>Σ</a:t>
                </a:r>
                <a:r>
                  <a:rPr lang="el-GR" sz="2000" dirty="0">
                    <a:solidFill>
                      <a:srgbClr val="FF0000"/>
                    </a:solidFill>
                  </a:rPr>
                  <a:t>α</a:t>
                </a:r>
                <a:r>
                  <a:rPr lang="en-US" sz="2000" dirty="0">
                    <a:solidFill>
                      <a:srgbClr val="FF0000"/>
                    </a:solidFill>
                  </a:rPr>
                  <a:t>= −6, </a:t>
                </a:r>
                <a:r>
                  <a:rPr lang="el-GR" sz="2000" dirty="0">
                    <a:solidFill>
                      <a:srgbClr val="FF0000"/>
                    </a:solidFill>
                  </a:rPr>
                  <a:t>αβ</a:t>
                </a:r>
                <a:r>
                  <a:rPr lang="en-US" sz="2000" dirty="0">
                    <a:solidFill>
                      <a:srgbClr val="FF0000"/>
                    </a:solidFill>
                  </a:rPr>
                  <a:t>= 13     So z² + 6z + 13= 0</a:t>
                </a:r>
              </a:p>
              <a:p>
                <a:endParaRPr lang="en-US" sz="2000" dirty="0">
                  <a:solidFill>
                    <a:srgbClr val="FF0000"/>
                  </a:solidFill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</a:rPr>
                  <a:t>Σ</a:t>
                </a:r>
                <a:r>
                  <a:rPr lang="el-GR" sz="2000" dirty="0">
                    <a:solidFill>
                      <a:srgbClr val="FF0000"/>
                    </a:solidFill>
                  </a:rPr>
                  <a:t>α</a:t>
                </a:r>
                <a:r>
                  <a:rPr lang="en-US" sz="2000" dirty="0">
                    <a:solidFill>
                      <a:srgbClr val="FF0000"/>
                    </a:solidFill>
                  </a:rPr>
                  <a:t>= −12, </a:t>
                </a:r>
                <a:r>
                  <a:rPr lang="el-GR" sz="2000" dirty="0">
                    <a:solidFill>
                      <a:srgbClr val="FF0000"/>
                    </a:solidFill>
                  </a:rPr>
                  <a:t>αβ</a:t>
                </a:r>
                <a:r>
                  <a:rPr lang="en-US" sz="2000" dirty="0">
                    <a:solidFill>
                      <a:srgbClr val="FF0000"/>
                    </a:solidFill>
                  </a:rPr>
                  <a:t>= 52     So z² + 12z + 52= 0</a:t>
                </a:r>
              </a:p>
              <a:p>
                <a:endParaRPr lang="en-US" sz="2000" dirty="0">
                  <a:solidFill>
                    <a:srgbClr val="FF0000"/>
                  </a:solidFill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</a:rPr>
                  <a:t>Σ</a:t>
                </a:r>
                <a:r>
                  <a:rPr lang="el-GR" sz="2000" dirty="0">
                    <a:solidFill>
                      <a:srgbClr val="FF0000"/>
                    </a:solidFill>
                  </a:rPr>
                  <a:t>α</a:t>
                </a:r>
                <a:r>
                  <a:rPr lang="en-US" sz="2000" dirty="0">
                    <a:solidFill>
                      <a:srgbClr val="FF0000"/>
                    </a:solidFill>
                  </a:rPr>
                  <a:t>= 2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√3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, </a:t>
                </a:r>
                <a:r>
                  <a:rPr lang="el-GR" sz="2000" dirty="0">
                    <a:solidFill>
                      <a:srgbClr val="FF0000"/>
                    </a:solidFill>
                  </a:rPr>
                  <a:t>αβ</a:t>
                </a:r>
                <a:r>
                  <a:rPr lang="en-US" sz="2000" dirty="0">
                    <a:solidFill>
                      <a:srgbClr val="FF0000"/>
                    </a:solidFill>
                  </a:rPr>
                  <a:t>= 3+4= 7     So z² − 2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√3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z + 7= 0</a:t>
                </a:r>
              </a:p>
              <a:p>
                <a:endParaRPr lang="en-US" sz="2000" dirty="0">
                  <a:solidFill>
                    <a:srgbClr val="FF0000"/>
                  </a:solidFill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</a:rPr>
                  <a:t>Σ</a:t>
                </a:r>
                <a:r>
                  <a:rPr lang="el-GR" sz="2000" dirty="0">
                    <a:solidFill>
                      <a:srgbClr val="FF0000"/>
                    </a:solidFill>
                  </a:rPr>
                  <a:t>α</a:t>
                </a:r>
                <a:r>
                  <a:rPr lang="en-US" sz="2000" dirty="0">
                    <a:solidFill>
                      <a:srgbClr val="FF0000"/>
                    </a:solidFill>
                  </a:rPr>
                  <a:t>= −2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√3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, </a:t>
                </a:r>
                <a:r>
                  <a:rPr lang="el-GR" sz="2000" dirty="0">
                    <a:solidFill>
                      <a:srgbClr val="FF0000"/>
                    </a:solidFill>
                  </a:rPr>
                  <a:t>αβ</a:t>
                </a:r>
                <a:r>
                  <a:rPr lang="en-US" sz="2000" dirty="0">
                    <a:solidFill>
                      <a:srgbClr val="FF0000"/>
                    </a:solidFill>
                  </a:rPr>
                  <a:t>= 3+4= 7     So z² + 2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√3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z + 7= 0</a:t>
                </a:r>
              </a:p>
              <a:p>
                <a:endParaRPr lang="en-US" sz="2000" dirty="0">
                  <a:solidFill>
                    <a:srgbClr val="FF0000"/>
                  </a:solidFill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</a:rPr>
                  <a:t>Σ</a:t>
                </a:r>
                <a:r>
                  <a:rPr lang="el-GR" sz="2000" dirty="0">
                    <a:solidFill>
                      <a:srgbClr val="FF0000"/>
                    </a:solidFill>
                  </a:rPr>
                  <a:t>α</a:t>
                </a:r>
                <a:r>
                  <a:rPr lang="en-US" sz="2000" dirty="0">
                    <a:solidFill>
                      <a:srgbClr val="FF0000"/>
                    </a:solidFill>
                  </a:rPr>
                  <a:t>= −2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√3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, </a:t>
                </a:r>
                <a:r>
                  <a:rPr lang="el-GR" sz="2000" dirty="0">
                    <a:solidFill>
                      <a:srgbClr val="FF0000"/>
                    </a:solidFill>
                  </a:rPr>
                  <a:t>αβ</a:t>
                </a:r>
                <a:r>
                  <a:rPr lang="en-US" sz="2000" dirty="0">
                    <a:solidFill>
                      <a:srgbClr val="FF0000"/>
                    </a:solidFill>
                  </a:rPr>
                  <a:t>= 3+2= 5     So z² + 2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√3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z + 5= 0</a:t>
                </a:r>
              </a:p>
              <a:p>
                <a:endParaRPr lang="en-US" sz="2000" dirty="0">
                  <a:solidFill>
                    <a:srgbClr val="FF0000"/>
                  </a:solidFill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</a:rPr>
                  <a:t>Σ</a:t>
                </a:r>
                <a:r>
                  <a:rPr lang="el-GR" sz="2000" dirty="0">
                    <a:solidFill>
                      <a:srgbClr val="FF0000"/>
                    </a:solidFill>
                  </a:rPr>
                  <a:t>α</a:t>
                </a:r>
                <a:r>
                  <a:rPr lang="en-US" sz="2000" dirty="0">
                    <a:solidFill>
                      <a:srgbClr val="FF0000"/>
                    </a:solidFill>
                  </a:rPr>
                  <a:t>= 20, </a:t>
                </a:r>
                <a:r>
                  <a:rPr lang="el-GR" sz="2000" dirty="0">
                    <a:solidFill>
                      <a:srgbClr val="FF0000"/>
                    </a:solidFill>
                  </a:rPr>
                  <a:t>Σαβ</a:t>
                </a:r>
                <a:r>
                  <a:rPr lang="en-US" sz="2000" dirty="0">
                    <a:solidFill>
                      <a:srgbClr val="FF0000"/>
                    </a:solidFill>
                  </a:rPr>
                  <a:t>=48+48+52= 148, </a:t>
                </a:r>
                <a:r>
                  <a:rPr lang="el-GR" sz="2000" dirty="0">
                    <a:solidFill>
                      <a:srgbClr val="FF0000"/>
                    </a:solidFill>
                  </a:rPr>
                  <a:t>αβγ</a:t>
                </a:r>
                <a:r>
                  <a:rPr lang="en-US" sz="2000" dirty="0">
                    <a:solidFill>
                      <a:srgbClr val="FF0000"/>
                    </a:solidFill>
                  </a:rPr>
                  <a:t>= 8(52)= 416                                                    			So z³ − 20z² + 148z − 416 = 0</a:t>
                </a:r>
              </a:p>
              <a:p>
                <a:r>
                  <a:rPr lang="en-GB" sz="2000" dirty="0">
                    <a:solidFill>
                      <a:srgbClr val="FF0000"/>
                    </a:solidFill>
                  </a:rPr>
                  <a:t>Σ</a:t>
                </a:r>
                <a:r>
                  <a:rPr lang="el-GR" sz="2000" dirty="0">
                    <a:solidFill>
                      <a:srgbClr val="FF0000"/>
                    </a:solidFill>
                  </a:rPr>
                  <a:t>α</a:t>
                </a:r>
                <a:r>
                  <a:rPr lang="en-US" sz="2000" dirty="0">
                    <a:solidFill>
                      <a:srgbClr val="FF0000"/>
                    </a:solidFill>
                  </a:rPr>
                  <a:t>= 10, </a:t>
                </a:r>
                <a:r>
                  <a:rPr lang="el-GR" sz="2000" dirty="0">
                    <a:solidFill>
                      <a:srgbClr val="FF0000"/>
                    </a:solidFill>
                  </a:rPr>
                  <a:t>Σαβ</a:t>
                </a:r>
                <a:r>
                  <a:rPr lang="en-US" sz="2000" dirty="0">
                    <a:solidFill>
                      <a:srgbClr val="FF0000"/>
                    </a:solidFill>
                  </a:rPr>
                  <a:t>=37, </a:t>
                </a:r>
                <a:r>
                  <a:rPr lang="el-GR" sz="2000" dirty="0">
                    <a:solidFill>
                      <a:srgbClr val="FF0000"/>
                    </a:solidFill>
                  </a:rPr>
                  <a:t>αβγ</a:t>
                </a:r>
                <a:r>
                  <a:rPr lang="en-US" sz="2000" dirty="0">
                    <a:solidFill>
                      <a:srgbClr val="FF0000"/>
                    </a:solidFill>
                  </a:rPr>
                  <a:t>=52 :   z³ − 10z² + 37z − 52= 0</a:t>
                </a:r>
              </a:p>
              <a:p>
                <a:endParaRPr lang="en-US" sz="2000" dirty="0">
                  <a:solidFill>
                    <a:srgbClr val="FF0000"/>
                  </a:solidFill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</a:rPr>
                  <a:t>Σ</a:t>
                </a:r>
                <a:r>
                  <a:rPr lang="el-GR" sz="2000" dirty="0">
                    <a:solidFill>
                      <a:srgbClr val="FF0000"/>
                    </a:solidFill>
                  </a:rPr>
                  <a:t>α</a:t>
                </a:r>
                <a:r>
                  <a:rPr lang="en-US" sz="2000" dirty="0">
                    <a:solidFill>
                      <a:srgbClr val="FF0000"/>
                    </a:solidFill>
                  </a:rPr>
                  <a:t>=−10, </a:t>
                </a:r>
                <a:r>
                  <a:rPr lang="el-GR" sz="2000" dirty="0">
                    <a:solidFill>
                      <a:srgbClr val="FF0000"/>
                    </a:solidFill>
                  </a:rPr>
                  <a:t>Σαβ</a:t>
                </a:r>
                <a:r>
                  <a:rPr lang="en-US" sz="2000" dirty="0">
                    <a:solidFill>
                      <a:srgbClr val="FF0000"/>
                    </a:solidFill>
                  </a:rPr>
                  <a:t>=37, </a:t>
                </a:r>
                <a:r>
                  <a:rPr lang="el-GR" sz="2000" dirty="0">
                    <a:solidFill>
                      <a:srgbClr val="FF0000"/>
                    </a:solidFill>
                  </a:rPr>
                  <a:t>αβγ</a:t>
                </a:r>
                <a:r>
                  <a:rPr lang="en-US" sz="2000" dirty="0">
                    <a:solidFill>
                      <a:srgbClr val="FF0000"/>
                    </a:solidFill>
                  </a:rPr>
                  <a:t>=−52 : z³+10z²+37z+52=0</a:t>
                </a:r>
              </a:p>
              <a:p>
                <a:endParaRPr lang="en-US" sz="2000" dirty="0">
                  <a:solidFill>
                    <a:srgbClr val="FF0000"/>
                  </a:solidFill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</a:rPr>
                  <a:t>Σ</a:t>
                </a:r>
                <a:r>
                  <a:rPr lang="el-GR" sz="2000" dirty="0">
                    <a:solidFill>
                      <a:srgbClr val="FF0000"/>
                    </a:solidFill>
                  </a:rPr>
                  <a:t>α</a:t>
                </a:r>
                <a:r>
                  <a:rPr lang="en-US" sz="2000" dirty="0">
                    <a:solidFill>
                      <a:srgbClr val="FF0000"/>
                    </a:solidFill>
                  </a:rPr>
                  <a:t>= 2, </a:t>
                </a:r>
                <a:r>
                  <a:rPr lang="el-GR" sz="2000" dirty="0">
                    <a:solidFill>
                      <a:srgbClr val="FF0000"/>
                    </a:solidFill>
                  </a:rPr>
                  <a:t>Σαβ</a:t>
                </a:r>
                <a:r>
                  <a:rPr lang="en-US" sz="2000" dirty="0">
                    <a:solidFill>
                      <a:srgbClr val="FF0000"/>
                    </a:solidFill>
                  </a:rPr>
                  <a:t>=−11, </a:t>
                </a:r>
                <a:r>
                  <a:rPr lang="el-GR" sz="2000" dirty="0">
                    <a:solidFill>
                      <a:srgbClr val="FF0000"/>
                    </a:solidFill>
                  </a:rPr>
                  <a:t>αβγ</a:t>
                </a:r>
                <a:r>
                  <a:rPr lang="en-US" sz="2000" dirty="0">
                    <a:solidFill>
                      <a:srgbClr val="FF0000"/>
                    </a:solidFill>
                  </a:rPr>
                  <a:t>=−52 : z³−2z² −11z+52=0 </a:t>
                </a:r>
              </a:p>
              <a:p>
                <a:endParaRPr lang="en-US" sz="2000" dirty="0">
                  <a:solidFill>
                    <a:srgbClr val="FF0000"/>
                  </a:solidFill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</a:rPr>
                  <a:t>Σ</a:t>
                </a:r>
                <a:r>
                  <a:rPr lang="el-GR" sz="2000" dirty="0">
                    <a:solidFill>
                      <a:srgbClr val="FF0000"/>
                    </a:solidFill>
                  </a:rPr>
                  <a:t>α</a:t>
                </a:r>
                <a:r>
                  <a:rPr lang="en-US" sz="2000" dirty="0">
                    <a:solidFill>
                      <a:srgbClr val="FF0000"/>
                    </a:solidFill>
                  </a:rPr>
                  <a:t>=−2, </a:t>
                </a:r>
                <a:r>
                  <a:rPr lang="el-GR" sz="2000" dirty="0">
                    <a:solidFill>
                      <a:srgbClr val="FF0000"/>
                    </a:solidFill>
                  </a:rPr>
                  <a:t>Σαβ</a:t>
                </a:r>
                <a:r>
                  <a:rPr lang="en-US" sz="2000" dirty="0">
                    <a:solidFill>
                      <a:srgbClr val="FF0000"/>
                    </a:solidFill>
                  </a:rPr>
                  <a:t>=−11, </a:t>
                </a:r>
                <a:r>
                  <a:rPr lang="el-GR" sz="2000" dirty="0">
                    <a:solidFill>
                      <a:srgbClr val="FF0000"/>
                    </a:solidFill>
                  </a:rPr>
                  <a:t>αβγ</a:t>
                </a:r>
                <a:r>
                  <a:rPr lang="en-US" sz="2000" dirty="0">
                    <a:solidFill>
                      <a:srgbClr val="FF0000"/>
                    </a:solidFill>
                  </a:rPr>
                  <a:t>=52 : z³+2z²−11z−52=0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73BA64-6EFA-403E-8F70-660B219FFC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326" y="153470"/>
                <a:ext cx="5329989" cy="6624699"/>
              </a:xfrm>
              <a:prstGeom prst="rect">
                <a:avLst/>
              </a:prstGeom>
              <a:blipFill>
                <a:blip r:embed="rId3"/>
                <a:stretch>
                  <a:fillRect l="-1143" t="-460" r="-49486" b="-6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1415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1310</TotalTime>
  <Words>681</Words>
  <Application>Microsoft Office PowerPoint</Application>
  <PresentationFormat>On-screen Show (4:3)</PresentationFormat>
  <Paragraphs>85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Complex Numbers / Polynomials from roots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123</cp:revision>
  <dcterms:created xsi:type="dcterms:W3CDTF">2018-01-26T08:52:52Z</dcterms:created>
  <dcterms:modified xsi:type="dcterms:W3CDTF">2020-11-11T17:03:39Z</dcterms:modified>
</cp:coreProperties>
</file>