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Composite functions (algebraic)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068377" y="3870057"/>
                <a:ext cx="4170817" cy="11079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b="0" i="0" dirty="0">
                  <a:solidFill>
                    <a:schemeClr val="bg1"/>
                  </a:solidFill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prstClr val="white"/>
                    </a:solidFill>
                    <a:latin typeface="Calibri" panose="020F0502020204030204"/>
                  </a:rPr>
                  <a:t>		And g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(x) = x</a:t>
                </a:r>
                <a:r>
                  <a:rPr kumimoji="0" lang="en-GB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-6	</a:t>
                </a:r>
              </a:p>
              <a:p>
                <a:pPr lvl="0">
                  <a:defRPr/>
                </a:pPr>
                <a:r>
                  <a:rPr lang="en-GB" sz="2400" dirty="0">
                    <a:solidFill>
                      <a:prstClr val="white"/>
                    </a:solidFill>
                    <a:latin typeface="Calibri" panose="020F0502020204030204"/>
                  </a:rPr>
                  <a:t>		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 gf(x) and </a:t>
                </a:r>
                <a:r>
                  <a:rPr kumimoji="0" lang="en-GB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fg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(x)I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8377" y="3870057"/>
                <a:ext cx="4170817" cy="1107996"/>
              </a:xfrm>
              <a:prstGeom prst="rect">
                <a:avLst/>
              </a:prstGeom>
              <a:blipFill>
                <a:blip r:embed="rId8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2721514" cy="19697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𝑓</m:t>
                      </m:r>
                      <m:d>
                        <m:d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3200" dirty="0">
                    <a:latin typeface="Calibri" panose="020F0502020204030204"/>
                  </a:rPr>
                  <a:t>g(</a:t>
                </a: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x) = x</a:t>
                </a:r>
                <a:r>
                  <a:rPr kumimoji="0" lang="en-GB" sz="3200" b="0" i="0" u="none" strike="noStrike" kern="1200" cap="none" spc="0" normalizeH="0" baseline="3000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+ 4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3200" dirty="0"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 gf(x)?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2721514" cy="1969770"/>
              </a:xfrm>
              <a:prstGeom prst="rect">
                <a:avLst/>
              </a:prstGeom>
              <a:blipFill>
                <a:blip r:embed="rId3"/>
                <a:stretch>
                  <a:fillRect l="-8949" b="-11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386E40A-2A70-489F-8D42-A1D1A0AB621E}"/>
                  </a:ext>
                </a:extLst>
              </p:cNvPr>
              <p:cNvSpPr txBox="1"/>
              <p:nvPr/>
            </p:nvSpPr>
            <p:spPr>
              <a:xfrm>
                <a:off x="5031417" y="815336"/>
                <a:ext cx="2610523" cy="19697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𝑓</m:t>
                      </m:r>
                      <m:d>
                        <m:d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3200" dirty="0">
                    <a:latin typeface="Calibri" panose="020F0502020204030204"/>
                  </a:rPr>
                  <a:t>g(</a:t>
                </a: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x) = x</a:t>
                </a:r>
                <a:r>
                  <a:rPr kumimoji="0" lang="en-GB" sz="3200" b="0" i="0" u="none" strike="noStrike" kern="1200" cap="none" spc="0" normalizeH="0" baseline="3000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+ 4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3200" dirty="0"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What is gf(x)?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386E40A-2A70-489F-8D42-A1D1A0AB62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1417" y="815336"/>
                <a:ext cx="2610523" cy="1969770"/>
              </a:xfrm>
              <a:prstGeom prst="rect">
                <a:avLst/>
              </a:prstGeom>
              <a:blipFill>
                <a:blip r:embed="rId4"/>
                <a:stretch>
                  <a:fillRect l="-9324" b="-11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F81ED22-A828-4C38-BDF6-736540CFA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734924"/>
              </p:ext>
            </p:extLst>
          </p:nvPr>
        </p:nvGraphicFramePr>
        <p:xfrm>
          <a:off x="583324" y="394138"/>
          <a:ext cx="8040416" cy="6094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0104">
                  <a:extLst>
                    <a:ext uri="{9D8B030D-6E8A-4147-A177-3AD203B41FA5}">
                      <a16:colId xmlns:a16="http://schemas.microsoft.com/office/drawing/2014/main" val="2062450045"/>
                    </a:ext>
                  </a:extLst>
                </a:gridCol>
                <a:gridCol w="2010104">
                  <a:extLst>
                    <a:ext uri="{9D8B030D-6E8A-4147-A177-3AD203B41FA5}">
                      <a16:colId xmlns:a16="http://schemas.microsoft.com/office/drawing/2014/main" val="4158012858"/>
                    </a:ext>
                  </a:extLst>
                </a:gridCol>
                <a:gridCol w="2010104">
                  <a:extLst>
                    <a:ext uri="{9D8B030D-6E8A-4147-A177-3AD203B41FA5}">
                      <a16:colId xmlns:a16="http://schemas.microsoft.com/office/drawing/2014/main" val="365271479"/>
                    </a:ext>
                  </a:extLst>
                </a:gridCol>
                <a:gridCol w="2010104">
                  <a:extLst>
                    <a:ext uri="{9D8B030D-6E8A-4147-A177-3AD203B41FA5}">
                      <a16:colId xmlns:a16="http://schemas.microsoft.com/office/drawing/2014/main" val="1109841062"/>
                    </a:ext>
                  </a:extLst>
                </a:gridCol>
              </a:tblGrid>
              <a:tr h="677170">
                <a:tc>
                  <a:txBody>
                    <a:bodyPr/>
                    <a:lstStyle/>
                    <a:p>
                      <a:r>
                        <a:rPr lang="en-GB" sz="2400" dirty="0"/>
                        <a:t>f(x)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g(x)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fg</a:t>
                      </a:r>
                      <a:r>
                        <a:rPr lang="en-GB" sz="2400" dirty="0"/>
                        <a:t>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gf(x)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63231"/>
                  </a:ext>
                </a:extLst>
              </a:tr>
              <a:tr h="677170">
                <a:tc>
                  <a:txBody>
                    <a:bodyPr/>
                    <a:lstStyle/>
                    <a:p>
                      <a:r>
                        <a:rPr lang="en-GB" sz="2400" dirty="0"/>
                        <a:t>x+5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3x-2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549910"/>
                  </a:ext>
                </a:extLst>
              </a:tr>
              <a:tr h="677170">
                <a:tc>
                  <a:txBody>
                    <a:bodyPr/>
                    <a:lstStyle/>
                    <a:p>
                      <a:r>
                        <a:rPr lang="en-GB" sz="2400" dirty="0"/>
                        <a:t>x-5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3x-2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151581"/>
                  </a:ext>
                </a:extLst>
              </a:tr>
              <a:tr h="677170">
                <a:tc>
                  <a:txBody>
                    <a:bodyPr/>
                    <a:lstStyle/>
                    <a:p>
                      <a:r>
                        <a:rPr lang="en-GB" sz="2400" dirty="0"/>
                        <a:t>X</a:t>
                      </a:r>
                      <a:r>
                        <a:rPr lang="en-GB" sz="2400" baseline="30000" dirty="0"/>
                        <a:t>2</a:t>
                      </a:r>
                      <a:r>
                        <a:rPr lang="en-GB" sz="2400" dirty="0"/>
                        <a:t>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3x-2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851439"/>
                  </a:ext>
                </a:extLst>
              </a:tr>
              <a:tr h="677170">
                <a:tc>
                  <a:txBody>
                    <a:bodyPr/>
                    <a:lstStyle/>
                    <a:p>
                      <a:r>
                        <a:rPr lang="en-GB" sz="2400" dirty="0"/>
                        <a:t>X</a:t>
                      </a:r>
                      <a:r>
                        <a:rPr lang="en-GB" sz="2400" baseline="30000" dirty="0"/>
                        <a:t>2</a:t>
                      </a:r>
                      <a:r>
                        <a:rPr lang="en-GB" sz="2400" dirty="0"/>
                        <a:t>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2-3x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571114"/>
                  </a:ext>
                </a:extLst>
              </a:tr>
              <a:tr h="677170">
                <a:tc>
                  <a:txBody>
                    <a:bodyPr/>
                    <a:lstStyle/>
                    <a:p>
                      <a:r>
                        <a:rPr lang="en-GB" sz="2400" dirty="0"/>
                        <a:t>X</a:t>
                      </a:r>
                      <a:r>
                        <a:rPr lang="en-GB" sz="2400" baseline="30000" dirty="0"/>
                        <a:t>2</a:t>
                      </a:r>
                      <a:r>
                        <a:rPr lang="en-GB" sz="2400" dirty="0"/>
                        <a:t>-25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X+5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981917"/>
                  </a:ext>
                </a:extLst>
              </a:tr>
              <a:tr h="677170">
                <a:tc>
                  <a:txBody>
                    <a:bodyPr/>
                    <a:lstStyle/>
                    <a:p>
                      <a:r>
                        <a:rPr lang="en-GB" sz="2400" dirty="0"/>
                        <a:t>X</a:t>
                      </a:r>
                      <a:r>
                        <a:rPr lang="en-GB" sz="2400" baseline="30000" dirty="0"/>
                        <a:t>2</a:t>
                      </a:r>
                      <a:r>
                        <a:rPr lang="en-GB" sz="2400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X+5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039027"/>
                  </a:ext>
                </a:extLst>
              </a:tr>
              <a:tr h="677170">
                <a:tc>
                  <a:txBody>
                    <a:bodyPr/>
                    <a:lstStyle/>
                    <a:p>
                      <a:r>
                        <a:rPr lang="en-GB" sz="2400" dirty="0"/>
                        <a:t>3X</a:t>
                      </a:r>
                      <a:r>
                        <a:rPr lang="en-GB" sz="2400" baseline="30000" dirty="0"/>
                        <a:t>2</a:t>
                      </a:r>
                      <a:r>
                        <a:rPr lang="en-GB" sz="2400" dirty="0"/>
                        <a:t>+9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X+5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482006"/>
                  </a:ext>
                </a:extLst>
              </a:tr>
              <a:tr h="677170">
                <a:tc>
                  <a:txBody>
                    <a:bodyPr/>
                    <a:lstStyle/>
                    <a:p>
                      <a:r>
                        <a:rPr lang="en-GB" sz="2400" dirty="0"/>
                        <a:t>3X</a:t>
                      </a:r>
                      <a:r>
                        <a:rPr lang="en-GB" sz="2400" baseline="30000" dirty="0"/>
                        <a:t>2</a:t>
                      </a:r>
                      <a:r>
                        <a:rPr lang="en-GB" sz="2400" dirty="0"/>
                        <a:t>+9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X</a:t>
                      </a:r>
                      <a:r>
                        <a:rPr lang="en-GB" sz="2400" baseline="30000" dirty="0"/>
                        <a:t>2</a:t>
                      </a:r>
                      <a:r>
                        <a:rPr lang="en-GB" sz="2400" dirty="0"/>
                        <a:t>+5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225142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F81ED22-A828-4C38-BDF6-736540CFA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127764"/>
              </p:ext>
            </p:extLst>
          </p:nvPr>
        </p:nvGraphicFramePr>
        <p:xfrm>
          <a:off x="583324" y="394138"/>
          <a:ext cx="8040416" cy="6094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0104">
                  <a:extLst>
                    <a:ext uri="{9D8B030D-6E8A-4147-A177-3AD203B41FA5}">
                      <a16:colId xmlns:a16="http://schemas.microsoft.com/office/drawing/2014/main" val="2062450045"/>
                    </a:ext>
                  </a:extLst>
                </a:gridCol>
                <a:gridCol w="2010104">
                  <a:extLst>
                    <a:ext uri="{9D8B030D-6E8A-4147-A177-3AD203B41FA5}">
                      <a16:colId xmlns:a16="http://schemas.microsoft.com/office/drawing/2014/main" val="4158012858"/>
                    </a:ext>
                  </a:extLst>
                </a:gridCol>
                <a:gridCol w="2010104">
                  <a:extLst>
                    <a:ext uri="{9D8B030D-6E8A-4147-A177-3AD203B41FA5}">
                      <a16:colId xmlns:a16="http://schemas.microsoft.com/office/drawing/2014/main" val="365271479"/>
                    </a:ext>
                  </a:extLst>
                </a:gridCol>
                <a:gridCol w="2010104">
                  <a:extLst>
                    <a:ext uri="{9D8B030D-6E8A-4147-A177-3AD203B41FA5}">
                      <a16:colId xmlns:a16="http://schemas.microsoft.com/office/drawing/2014/main" val="1109841062"/>
                    </a:ext>
                  </a:extLst>
                </a:gridCol>
              </a:tblGrid>
              <a:tr h="677170">
                <a:tc>
                  <a:txBody>
                    <a:bodyPr/>
                    <a:lstStyle/>
                    <a:p>
                      <a:r>
                        <a:rPr lang="en-GB" sz="2400" dirty="0"/>
                        <a:t>f(x)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g(x)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gf(x)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fg</a:t>
                      </a:r>
                      <a:r>
                        <a:rPr lang="en-GB" sz="2400" dirty="0"/>
                        <a:t>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63231"/>
                  </a:ext>
                </a:extLst>
              </a:tr>
              <a:tr h="677170">
                <a:tc>
                  <a:txBody>
                    <a:bodyPr/>
                    <a:lstStyle/>
                    <a:p>
                      <a:r>
                        <a:rPr lang="en-GB" sz="2400" dirty="0"/>
                        <a:t>x+5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3x-2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3x+13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>
                          <a:solidFill>
                            <a:srgbClr val="FF0000"/>
                          </a:solidFill>
                        </a:rPr>
                        <a:t>3x+3</a:t>
                      </a:r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549910"/>
                  </a:ext>
                </a:extLst>
              </a:tr>
              <a:tr h="677170">
                <a:tc>
                  <a:txBody>
                    <a:bodyPr/>
                    <a:lstStyle/>
                    <a:p>
                      <a:r>
                        <a:rPr lang="en-GB" sz="2400" dirty="0"/>
                        <a:t>x-5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3x-2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3x-17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3x-7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151581"/>
                  </a:ext>
                </a:extLst>
              </a:tr>
              <a:tr h="677170">
                <a:tc>
                  <a:txBody>
                    <a:bodyPr/>
                    <a:lstStyle/>
                    <a:p>
                      <a:r>
                        <a:rPr lang="en-GB" sz="2400" dirty="0"/>
                        <a:t>X</a:t>
                      </a:r>
                      <a:r>
                        <a:rPr lang="en-GB" sz="2400" baseline="30000" dirty="0"/>
                        <a:t>2</a:t>
                      </a:r>
                      <a:r>
                        <a:rPr lang="en-GB" sz="2400" dirty="0"/>
                        <a:t>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3x-2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3x</a:t>
                      </a:r>
                      <a:r>
                        <a:rPr lang="en-GB" sz="2400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GB" sz="2400" baseline="0" dirty="0">
                          <a:solidFill>
                            <a:srgbClr val="FF0000"/>
                          </a:solidFill>
                        </a:rPr>
                        <a:t>-17</a:t>
                      </a:r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9x</a:t>
                      </a:r>
                      <a:r>
                        <a:rPr lang="en-GB" sz="2400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-12x-1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851439"/>
                  </a:ext>
                </a:extLst>
              </a:tr>
              <a:tr h="677170">
                <a:tc>
                  <a:txBody>
                    <a:bodyPr/>
                    <a:lstStyle/>
                    <a:p>
                      <a:r>
                        <a:rPr lang="en-GB" sz="2400" dirty="0"/>
                        <a:t>X</a:t>
                      </a:r>
                      <a:r>
                        <a:rPr lang="en-GB" sz="2400" baseline="30000" dirty="0"/>
                        <a:t>2</a:t>
                      </a:r>
                      <a:r>
                        <a:rPr lang="en-GB" sz="2400" dirty="0"/>
                        <a:t>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2-3x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17-3x2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9x</a:t>
                      </a:r>
                      <a:r>
                        <a:rPr lang="en-GB" sz="2400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-12x-1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571114"/>
                  </a:ext>
                </a:extLst>
              </a:tr>
              <a:tr h="677170">
                <a:tc>
                  <a:txBody>
                    <a:bodyPr/>
                    <a:lstStyle/>
                    <a:p>
                      <a:r>
                        <a:rPr lang="en-GB" sz="2400" dirty="0"/>
                        <a:t>X</a:t>
                      </a:r>
                      <a:r>
                        <a:rPr lang="en-GB" sz="2400" baseline="30000" dirty="0"/>
                        <a:t>2</a:t>
                      </a:r>
                      <a:r>
                        <a:rPr lang="en-GB" sz="2400" dirty="0"/>
                        <a:t>-25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X+5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GB" sz="2400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GB" sz="2400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+10x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981917"/>
                  </a:ext>
                </a:extLst>
              </a:tr>
              <a:tr h="677170">
                <a:tc>
                  <a:txBody>
                    <a:bodyPr/>
                    <a:lstStyle/>
                    <a:p>
                      <a:r>
                        <a:rPr lang="en-GB" sz="2400" dirty="0"/>
                        <a:t>X</a:t>
                      </a:r>
                      <a:r>
                        <a:rPr lang="en-GB" sz="2400" baseline="30000" dirty="0"/>
                        <a:t>2</a:t>
                      </a:r>
                      <a:r>
                        <a:rPr lang="en-GB" sz="2400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X+5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GB" sz="2400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GB" sz="2400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+10x+22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039027"/>
                  </a:ext>
                </a:extLst>
              </a:tr>
              <a:tr h="677170">
                <a:tc>
                  <a:txBody>
                    <a:bodyPr/>
                    <a:lstStyle/>
                    <a:p>
                      <a:r>
                        <a:rPr lang="en-GB" sz="2400" dirty="0"/>
                        <a:t>3X</a:t>
                      </a:r>
                      <a:r>
                        <a:rPr lang="en-GB" sz="2400" baseline="30000" dirty="0"/>
                        <a:t>2</a:t>
                      </a:r>
                      <a:r>
                        <a:rPr lang="en-GB" sz="2400" dirty="0"/>
                        <a:t>+9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X+5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3X</a:t>
                      </a:r>
                      <a:r>
                        <a:rPr lang="en-GB" sz="2400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+14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3X</a:t>
                      </a:r>
                      <a:r>
                        <a:rPr lang="en-GB" sz="2400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+30x+84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482006"/>
                  </a:ext>
                </a:extLst>
              </a:tr>
              <a:tr h="677170">
                <a:tc>
                  <a:txBody>
                    <a:bodyPr/>
                    <a:lstStyle/>
                    <a:p>
                      <a:r>
                        <a:rPr lang="en-GB" sz="2400" dirty="0"/>
                        <a:t>3X</a:t>
                      </a:r>
                      <a:r>
                        <a:rPr lang="en-GB" sz="2400" baseline="30000" dirty="0"/>
                        <a:t>2</a:t>
                      </a:r>
                      <a:r>
                        <a:rPr lang="en-GB" sz="2400" dirty="0"/>
                        <a:t>+9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X</a:t>
                      </a:r>
                      <a:r>
                        <a:rPr lang="en-GB" sz="2400" baseline="30000" dirty="0"/>
                        <a:t>2</a:t>
                      </a:r>
                      <a:r>
                        <a:rPr lang="en-GB" sz="2400" dirty="0"/>
                        <a:t>+5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3X</a:t>
                      </a:r>
                      <a:r>
                        <a:rPr lang="en-GB" sz="2400" baseline="30000" dirty="0">
                          <a:solidFill>
                            <a:srgbClr val="FF0000"/>
                          </a:solidFill>
                        </a:rPr>
                        <a:t>4 </a:t>
                      </a:r>
                      <a:r>
                        <a:rPr lang="en-GB" sz="2400" baseline="0" dirty="0">
                          <a:solidFill>
                            <a:srgbClr val="FF0000"/>
                          </a:solidFill>
                        </a:rPr>
                        <a:t>+54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GB" sz="2400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+86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3X</a:t>
                      </a:r>
                      <a:r>
                        <a:rPr lang="en-GB" sz="2400" baseline="30000" dirty="0">
                          <a:solidFill>
                            <a:srgbClr val="FF0000"/>
                          </a:solidFill>
                        </a:rPr>
                        <a:t>4 </a:t>
                      </a:r>
                      <a:r>
                        <a:rPr lang="en-GB" sz="2400" baseline="0" dirty="0">
                          <a:solidFill>
                            <a:srgbClr val="FF0000"/>
                          </a:solidFill>
                        </a:rPr>
                        <a:t>+30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GB" sz="2400" baseline="300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+84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225142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823528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202</Words>
  <Application>Microsoft Office PowerPoint</Application>
  <PresentationFormat>On-screen Show (4:3)</PresentationFormat>
  <Paragraphs>77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Composite functions (algebraic)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112</cp:revision>
  <dcterms:created xsi:type="dcterms:W3CDTF">2018-01-26T08:52:52Z</dcterms:created>
  <dcterms:modified xsi:type="dcterms:W3CDTF">2020-11-17T10:54:14Z</dcterms:modified>
</cp:coreProperties>
</file>