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9" r:id="rId4"/>
    <p:sldId id="31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7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11/11/2020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641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11/11/2020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11/11/2020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11/11/2020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4200" y="343249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>
                <a:solidFill>
                  <a:schemeClr val="bg1"/>
                </a:solidFill>
              </a:rPr>
              <a:t>nth </a:t>
            </a:r>
            <a:r>
              <a:rPr lang="en-GB" sz="4400" b="1" dirty="0">
                <a:solidFill>
                  <a:schemeClr val="bg1"/>
                </a:solidFill>
              </a:rPr>
              <a:t>term of a Geometric Sequence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285999" y="3913539"/>
                <a:ext cx="4572000" cy="254890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30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300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3000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…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16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…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Calibri" panose="020F0502020204030204" pitchFamily="34" charset="0"/>
                          <a:cs typeface="Comic Sans MS" panose="030F0702030302020204" pitchFamily="66" charset="0"/>
                        </a:rPr>
                        <m:t>1,   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cs typeface="Comic Sans MS" panose="030F0702030302020204" pitchFamily="66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omic Sans MS" panose="030F0702030302020204" pitchFamily="66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omic Sans MS" panose="030F0702030302020204" pitchFamily="66" charset="0"/>
                            </a:rPr>
                            <m:t>2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m:t> ,  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cs typeface="Comic Sans MS" panose="030F0702030302020204" pitchFamily="66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omic Sans MS" panose="030F0702030302020204" pitchFamily="66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omic Sans MS" panose="030F0702030302020204" pitchFamily="66" charset="0"/>
                            </a:rPr>
                            <m:t>4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m:t> ,  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cs typeface="Comic Sans MS" panose="030F0702030302020204" pitchFamily="66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omic Sans MS" panose="030F0702030302020204" pitchFamily="66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omic Sans MS" panose="030F0702030302020204" pitchFamily="66" charset="0"/>
                            </a:rPr>
                            <m:t>8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m:t> ,   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cs typeface="Comic Sans MS" panose="030F0702030302020204" pitchFamily="66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omic Sans MS" panose="030F0702030302020204" pitchFamily="66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omic Sans MS" panose="030F0702030302020204" pitchFamily="66" charset="0"/>
                            </a:rPr>
                            <m:t>16</m:t>
                          </m:r>
                        </m:den>
                      </m:f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…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9" y="3913539"/>
                <a:ext cx="4572000" cy="25489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J Hepburn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30629" y="593401"/>
                <a:ext cx="4144487" cy="3170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:r>
                  <a:rPr lang="en-GB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Find the nth term:</a:t>
                </a: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3, 30, 300, 3000, …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29" y="593401"/>
                <a:ext cx="4144487" cy="3170099"/>
              </a:xfrm>
              <a:prstGeom prst="rect">
                <a:avLst/>
              </a:prstGeom>
              <a:blipFill>
                <a:blip r:embed="rId3"/>
                <a:stretch>
                  <a:fillRect l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28648" y="541231"/>
                <a:ext cx="4144487" cy="40113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:r>
                  <a:rPr lang="en-GB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Find the nth term:</a:t>
                </a: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3, 6, 12, 24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…</m:t>
                      </m:r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:endParaRPr lang="en-GB" sz="240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648" y="541231"/>
                <a:ext cx="4144487" cy="4011355"/>
              </a:xfrm>
              <a:prstGeom prst="rect">
                <a:avLst/>
              </a:prstGeom>
              <a:blipFill>
                <a:blip r:embed="rId4"/>
                <a:stretch>
                  <a:fillRect l="-13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 Hepburn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97840" y="552106"/>
                <a:ext cx="4172772" cy="59365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GB" sz="2400" dirty="0">
                    <a:latin typeface="Comic Sans MS" panose="030F0702030302020204" pitchFamily="66" charset="0"/>
                  </a:rPr>
                  <a:t>8)  2, 8, 32, 128, 512,</a:t>
                </a:r>
              </a:p>
              <a:p>
                <a:pPr>
                  <a:lnSpc>
                    <a:spcPct val="200000"/>
                  </a:lnSpc>
                </a:pPr>
                <a:r>
                  <a:rPr lang="en-GB" sz="2400" dirty="0">
                    <a:latin typeface="Comic Sans MS" panose="030F0702030302020204" pitchFamily="66" charset="0"/>
                  </a:rPr>
                  <a:t>9)  3, 12, 48, 192, 768,</a:t>
                </a:r>
              </a:p>
              <a:p>
                <a:pPr>
                  <a:lnSpc>
                    <a:spcPct val="200000"/>
                  </a:lnSpc>
                </a:pPr>
                <a:r>
                  <a:rPr lang="en-GB" sz="2400" dirty="0">
                    <a:latin typeface="Comic Sans MS" panose="030F0702030302020204" pitchFamily="66" charset="0"/>
                  </a:rPr>
                  <a:t>10)  6, 24, 96, 384, 1536,</a:t>
                </a:r>
              </a:p>
              <a:p>
                <a:pPr>
                  <a:lnSpc>
                    <a:spcPct val="200000"/>
                  </a:lnSpc>
                </a:pPr>
                <a:r>
                  <a:rPr lang="en-GB" sz="2400" dirty="0">
                    <a:latin typeface="Comic Sans MS" panose="030F0702030302020204" pitchFamily="66" charset="0"/>
                  </a:rPr>
                  <a:t>11)  1,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256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,  …..</a:t>
                </a:r>
              </a:p>
              <a:p>
                <a:pPr>
                  <a:lnSpc>
                    <a:spcPct val="200000"/>
                  </a:lnSpc>
                </a:pPr>
                <a:r>
                  <a:rPr lang="en-GB" sz="2400" dirty="0">
                    <a:latin typeface="Comic Sans MS" panose="030F0702030302020204" pitchFamily="66" charset="0"/>
                  </a:rPr>
                  <a:t>12)  2,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128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,  …..</a:t>
                </a:r>
              </a:p>
              <a:p>
                <a:pPr>
                  <a:lnSpc>
                    <a:spcPct val="200000"/>
                  </a:lnSpc>
                </a:pPr>
                <a:r>
                  <a:rPr lang="en-GB" sz="2400" dirty="0">
                    <a:latin typeface="Comic Sans MS" panose="030F0702030302020204" pitchFamily="66" charset="0"/>
                  </a:rPr>
                  <a:t>13)   1,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, 2,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,4 , </a:t>
                </a:r>
              </a:p>
              <a:p>
                <a:pPr>
                  <a:lnSpc>
                    <a:spcPct val="200000"/>
                  </a:lnSpc>
                </a:pPr>
                <a:r>
                  <a:rPr lang="en-GB" sz="2400" dirty="0">
                    <a:latin typeface="Comic Sans MS" panose="030F0702030302020204" pitchFamily="66" charset="0"/>
                  </a:rPr>
                  <a:t>14)   3,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,6,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,12,</a:t>
                </a:r>
                <a:endParaRPr lang="en-GB" sz="2400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840" y="552106"/>
                <a:ext cx="4172772" cy="5936562"/>
              </a:xfrm>
              <a:prstGeom prst="rect">
                <a:avLst/>
              </a:prstGeom>
              <a:blipFill>
                <a:blip r:embed="rId2"/>
                <a:stretch>
                  <a:fillRect l="-2339" r="-731" b="-1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25840" y="-42263"/>
                <a:ext cx="4572000" cy="669734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150"/>
                  </a:spcAft>
                </a:pPr>
                <a:r>
                  <a:rPr lang="en-GB" sz="2400" dirty="0">
                    <a:latin typeface="Comic Sans MS" panose="030F0702030302020204" pitchFamily="66" charset="0"/>
                    <a:ea typeface="Calibri" panose="020F0502020204030204" pitchFamily="34" charset="0"/>
                    <a:cs typeface="Comic Sans MS" panose="030F0702030302020204" pitchFamily="66" charset="0"/>
                  </a:rPr>
                  <a:t>Find the nth term rule:</a:t>
                </a:r>
              </a:p>
              <a:p>
                <a:pPr>
                  <a:lnSpc>
                    <a:spcPct val="200000"/>
                  </a:lnSpc>
                  <a:spcAft>
                    <a:spcPts val="150"/>
                  </a:spcAft>
                </a:pPr>
                <a:r>
                  <a:rPr lang="en-GB" sz="2400" dirty="0">
                    <a:latin typeface="Comic Sans MS" panose="030F0702030302020204" pitchFamily="66" charset="0"/>
                    <a:ea typeface="Calibri" panose="020F0502020204030204" pitchFamily="34" charset="0"/>
                    <a:cs typeface="Comic Sans MS" panose="030F0702030302020204" pitchFamily="66" charset="0"/>
                  </a:rPr>
                  <a:t>1)   1, 2, 4, 8, 16, 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150"/>
                  </a:spcAft>
                </a:pPr>
                <a:r>
                  <a:rPr lang="en-GB" sz="24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Comic Sans MS" panose="030F0702030302020204" pitchFamily="66" charset="0"/>
                  </a:rPr>
                  <a:t>2)  3, 6, 12, 16, 32, 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150"/>
                  </a:spcAft>
                </a:pPr>
                <a:r>
                  <a:rPr lang="en-GB" sz="24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Comic Sans MS" panose="030F0702030302020204" pitchFamily="66" charset="0"/>
                  </a:rPr>
                  <a:t>3)  6, 12, 24, 32, 64, 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150"/>
                  </a:spcAft>
                </a:pPr>
                <a:r>
                  <a:rPr lang="en-GB" sz="24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Comic Sans MS" panose="030F0702030302020204" pitchFamily="66" charset="0"/>
                  </a:rPr>
                  <a:t>4)  1,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  …..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150"/>
                  </a:spcAft>
                </a:pPr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5)  </a:t>
                </a:r>
                <a:r>
                  <a:rPr lang="en-GB" sz="24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Comic Sans MS" panose="030F0702030302020204" pitchFamily="66" charset="0"/>
                  </a:rPr>
                  <a:t>3,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  …..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150"/>
                  </a:spcAft>
                </a:pPr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6)  3, 1.5, 0.75, 0.375, 0.1875,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150"/>
                  </a:spcAft>
                </a:pPr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7)  1, 4, 16, 64, 256,</a:t>
                </a:r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840" y="-42263"/>
                <a:ext cx="4572000" cy="6697346"/>
              </a:xfrm>
              <a:prstGeom prst="rect">
                <a:avLst/>
              </a:prstGeom>
              <a:blipFill>
                <a:blip r:embed="rId3"/>
                <a:stretch>
                  <a:fillRect l="-2133" b="-10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680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 Hepburn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864988" y="552106"/>
                <a:ext cx="4888612" cy="6371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50"/>
                  </a:spcAft>
                </a:pPr>
                <a:r>
                  <a:rPr lang="en-GB" sz="24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8)  2, 8, 32, 128, 512,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2×4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𝑛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50"/>
                  </a:spcAft>
                </a:pPr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9)  3, 12, 48, 192, 768,			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omic Sans MS" panose="030F0702030302020204" pitchFamily="66" charset="0"/>
                      </a:rPr>
                      <m:t> </m:t>
                    </m:r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3×4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𝑛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50"/>
                  </a:spcAft>
                </a:pPr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10)  6, 24, 96, 384, 1536,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6×4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𝑛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50"/>
                  </a:spcAft>
                </a:pPr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11)  </a:t>
                </a:r>
                <a:r>
                  <a:rPr lang="en-GB" sz="24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Comic Sans MS" panose="030F0702030302020204" pitchFamily="66" charset="0"/>
                  </a:rPr>
                  <a:t>1,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64</m:t>
                        </m:r>
                      </m:den>
                    </m:f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256</m:t>
                        </m:r>
                      </m:den>
                    </m:f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mic Sans MS" panose="030F0702030302020204" pitchFamily="66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4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omic Sans MS" panose="030F0702030302020204" pitchFamily="66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omic Sans MS" panose="030F0702030302020204" pitchFamily="66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4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omic Sans MS" panose="030F0702030302020204" pitchFamily="66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𝑛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50"/>
                  </a:spcAft>
                </a:pPr>
                <a:r>
                  <a:rPr lang="en-GB" sz="24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Comic Sans MS" panose="030F0702030302020204" pitchFamily="66" charset="0"/>
                  </a:rPr>
                  <a:t>12)  2,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32</m:t>
                        </m:r>
                      </m:den>
                    </m:f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128</m:t>
                        </m:r>
                      </m:den>
                    </m:f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  …..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2×</m:t>
                        </m:r>
                        <m:d>
                          <m:dPr>
                            <m:ctrlPr>
                              <a:rPr lang="en-GB" sz="24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mic Sans MS" panose="030F0702030302020204" pitchFamily="66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4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omic Sans MS" panose="030F0702030302020204" pitchFamily="66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omic Sans MS" panose="030F0702030302020204" pitchFamily="66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4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omic Sans MS" panose="030F0702030302020204" pitchFamily="66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𝑛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50"/>
                  </a:spcAft>
                </a:pPr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13)   1,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omic Sans MS" panose="030F0702030302020204" pitchFamily="66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omic Sans MS" panose="030F0702030302020204" pitchFamily="66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 2, </a:t>
                </a:r>
                <a14:m>
                  <m:oMath xmlns:m="http://schemas.openxmlformats.org/officeDocument/2006/math"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omic Sans MS" panose="030F0702030302020204" pitchFamily="66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omic Sans MS" panose="030F0702030302020204" pitchFamily="66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omic Sans MS" panose="030F0702030302020204" pitchFamily="66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,4 , 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mic Sans MS" panose="030F0702030302020204" pitchFamily="66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GB" sz="24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omic Sans MS" panose="030F0702030302020204" pitchFamily="66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24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omic Sans MS" panose="030F0702030302020204" pitchFamily="66" charset="0"/>
                                  </a:rPr>
                                  <m:t>2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𝑛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14)   3,  </a:t>
                </a:r>
                <a14:m>
                  <m:oMath xmlns:m="http://schemas.openxmlformats.org/officeDocument/2006/math"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omic Sans MS" panose="030F0702030302020204" pitchFamily="66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omic Sans MS" panose="030F0702030302020204" pitchFamily="66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omic Sans MS" panose="030F0702030302020204" pitchFamily="66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,6, </a:t>
                </a:r>
                <a14:m>
                  <m:oMath xmlns:m="http://schemas.openxmlformats.org/officeDocument/2006/math"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omic Sans MS" panose="030F0702030302020204" pitchFamily="66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omic Sans MS" panose="030F0702030302020204" pitchFamily="66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omic Sans MS" panose="030F0702030302020204" pitchFamily="66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,12, 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Comic Sans MS" panose="030F0702030302020204" pitchFamily="66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3 ×</m:t>
                        </m:r>
                        <m:d>
                          <m:dPr>
                            <m:ctrlPr>
                              <a:rPr lang="en-GB" sz="24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cs typeface="Comic Sans MS" panose="030F0702030302020204" pitchFamily="66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GB" sz="24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Comic Sans MS" panose="030F0702030302020204" pitchFamily="66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24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omic Sans MS" panose="030F0702030302020204" pitchFamily="66" charset="0"/>
                                  </a:rPr>
                                  <m:t>2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𝑛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400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988" y="552106"/>
                <a:ext cx="4888612" cy="6371552"/>
              </a:xfrm>
              <a:prstGeom prst="rect">
                <a:avLst/>
              </a:prstGeom>
              <a:blipFill>
                <a:blip r:embed="rId2"/>
                <a:stretch>
                  <a:fillRect l="-1870" t="-2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25839" y="-42263"/>
                <a:ext cx="4868947" cy="68171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50"/>
                  </a:spcAft>
                </a:pPr>
                <a:r>
                  <a:rPr lang="en-GB" sz="2400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Comic Sans MS" panose="030F0702030302020204" pitchFamily="66" charset="0"/>
                  </a:rPr>
                  <a:t>Answers</a:t>
                </a:r>
                <a:endParaRPr lang="en-GB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50"/>
                  </a:spcAft>
                </a:pPr>
                <a:r>
                  <a:rPr lang="en-GB" sz="24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Comic Sans MS" panose="030F0702030302020204" pitchFamily="66" charset="0"/>
                  </a:rPr>
                  <a:t>1)   1, 2, 4, 8, 16, 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2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𝑛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150"/>
                  </a:spcAft>
                </a:pPr>
                <a:r>
                  <a:rPr lang="en-GB" sz="24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Comic Sans MS" panose="030F0702030302020204" pitchFamily="66" charset="0"/>
                  </a:rPr>
                  <a:t>2)  3, 6, 12, 16, 32, 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3×2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𝑛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150"/>
                  </a:spcAft>
                </a:pPr>
                <a:r>
                  <a:rPr lang="en-GB" sz="24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Comic Sans MS" panose="030F0702030302020204" pitchFamily="66" charset="0"/>
                  </a:rPr>
                  <a:t>3)  6, 12, 24, 32, 64, 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6×2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𝑛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sz="2400" dirty="0">
                  <a:solidFill>
                    <a:srgbClr val="FF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  <a:spcAft>
                    <a:spcPts val="150"/>
                  </a:spcAft>
                </a:pPr>
                <a:r>
                  <a:rPr lang="en-GB" sz="24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Comic Sans MS" panose="030F0702030302020204" pitchFamily="66" charset="0"/>
                  </a:rPr>
                  <a:t>4)  1,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  ….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mic Sans MS" panose="030F0702030302020204" pitchFamily="66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4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omic Sans MS" panose="030F0702030302020204" pitchFamily="66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omic Sans MS" panose="030F0702030302020204" pitchFamily="66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4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omic Sans MS" panose="030F0702030302020204" pitchFamily="66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𝑛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150"/>
                  </a:spcAft>
                </a:pPr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5)  </a:t>
                </a:r>
                <a:r>
                  <a:rPr lang="en-GB" sz="24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Comic Sans MS" panose="030F0702030302020204" pitchFamily="66" charset="0"/>
                  </a:rPr>
                  <a:t>3,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3×</m:t>
                        </m:r>
                        <m:d>
                          <m:dPr>
                            <m:ctrlPr>
                              <a:rPr lang="en-GB" sz="24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mic Sans MS" panose="030F0702030302020204" pitchFamily="66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4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omic Sans MS" panose="030F0702030302020204" pitchFamily="66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omic Sans MS" panose="030F0702030302020204" pitchFamily="66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4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omic Sans MS" panose="030F0702030302020204" pitchFamily="66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𝑛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150"/>
                  </a:spcAft>
                </a:pPr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6)  3, 1.5, 0.75, 0.375, 0.1875,   				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3×</m:t>
                        </m:r>
                        <m:d>
                          <m:dPr>
                            <m:ctrlPr>
                              <a:rPr lang="en-GB" sz="24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mic Sans MS" panose="030F0702030302020204" pitchFamily="66" charset="0"/>
                              </a:rPr>
                            </m:ctrlPr>
                          </m:dPr>
                          <m:e>
                            <m:r>
                              <a:rPr lang="en-GB" sz="24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omic Sans MS" panose="030F0702030302020204" pitchFamily="66" charset="0"/>
                              </a:rPr>
                              <m:t>0.5</m:t>
                            </m:r>
                          </m:e>
                        </m:d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𝑛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150"/>
                  </a:spcAft>
                </a:pPr>
                <a:r>
                  <a:rPr lang="en-GB" sz="24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Comic Sans MS" panose="030F0702030302020204" pitchFamily="66" charset="0"/>
                  </a:rPr>
                  <a:t>7)  1, 4, 16, 64, 256,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4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𝑛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omic Sans MS" panose="030F0702030302020204" pitchFamily="66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839" y="-42263"/>
                <a:ext cx="4868947" cy="6817187"/>
              </a:xfrm>
              <a:prstGeom prst="rect">
                <a:avLst/>
              </a:prstGeom>
              <a:blipFill>
                <a:blip r:embed="rId3"/>
                <a:stretch>
                  <a:fillRect l="-2005" t="-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1504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1872</TotalTime>
  <Words>480</Words>
  <Application>Microsoft Office PowerPoint</Application>
  <PresentationFormat>On-screen Show (4:3)</PresentationFormat>
  <Paragraphs>52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Comic Sans MS</vt:lpstr>
      <vt:lpstr>Office Theme</vt:lpstr>
      <vt:lpstr>nth term of a Geometric Sequence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103</cp:revision>
  <dcterms:created xsi:type="dcterms:W3CDTF">2018-01-26T08:52:52Z</dcterms:created>
  <dcterms:modified xsi:type="dcterms:W3CDTF">2020-11-11T17:07:38Z</dcterms:modified>
</cp:coreProperties>
</file>