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89" r:id="rId2"/>
    <p:sldId id="299" r:id="rId3"/>
    <p:sldId id="298" r:id="rId4"/>
    <p:sldId id="300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89362" autoAdjust="0"/>
  </p:normalViewPr>
  <p:slideViewPr>
    <p:cSldViewPr snapToGrid="0">
      <p:cViewPr varScale="1">
        <p:scale>
          <a:sx n="102" d="100"/>
          <a:sy n="102" d="100"/>
        </p:scale>
        <p:origin x="1920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92A451-1D68-4C67-BE54-8E146B936B11}" type="datetimeFigureOut">
              <a:rPr lang="en-GB" smtClean="0"/>
              <a:t>20/01/2021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91062-EF12-46A9-B437-7769B7E470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418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401446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20/01/2021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346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20/01/2021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814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20/01/2021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475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20/01/2021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175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20/01/2021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023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20/01/2021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116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20/01/2021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89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20/01/2021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683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20/01/2021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08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20/01/2021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854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20/01/2021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789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t>20/01/2021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33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97DEB-F45C-4041-AC68-4037D512E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52864" y="139976"/>
            <a:ext cx="6638269" cy="1386864"/>
          </a:xfrm>
        </p:spPr>
        <p:txBody>
          <a:bodyPr>
            <a:normAutofit/>
          </a:bodyPr>
          <a:lstStyle/>
          <a:p>
            <a:r>
              <a:rPr lang="en-GB" sz="4400" b="1" dirty="0">
                <a:solidFill>
                  <a:schemeClr val="bg1"/>
                </a:solidFill>
              </a:rPr>
              <a:t>Greater than, smaller than or equal to 0.5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2DB9031-E283-42AE-8AB1-E4698CE368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589" y="2599663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488B4450-FA42-4E6C-85FF-547FED49AD1C}"/>
              </a:ext>
            </a:extLst>
          </p:cNvPr>
          <p:cNvSpPr txBox="1">
            <a:spLocks/>
          </p:cNvSpPr>
          <p:nvPr/>
        </p:nvSpPr>
        <p:spPr>
          <a:xfrm>
            <a:off x="615775" y="1868882"/>
            <a:ext cx="1129900" cy="7426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Silent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Teacher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A741C9B5-107A-4237-A699-B03FDE924B02}"/>
              </a:ext>
            </a:extLst>
          </p:cNvPr>
          <p:cNvSpPr txBox="1">
            <a:spLocks/>
          </p:cNvSpPr>
          <p:nvPr/>
        </p:nvSpPr>
        <p:spPr>
          <a:xfrm>
            <a:off x="2654031" y="2043456"/>
            <a:ext cx="1292775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Narration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1EF6F7E-60A8-4269-B56D-EA7FDB31BFB9}"/>
              </a:ext>
            </a:extLst>
          </p:cNvPr>
          <p:cNvSpPr txBox="1">
            <a:spLocks/>
          </p:cNvSpPr>
          <p:nvPr/>
        </p:nvSpPr>
        <p:spPr>
          <a:xfrm>
            <a:off x="4855162" y="2043456"/>
            <a:ext cx="1384033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Your Turn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CAE33AA-B4D9-4F9C-9E3E-C1CC5FF192B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139" y="2561145"/>
            <a:ext cx="914400" cy="9144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7625" y="2553875"/>
            <a:ext cx="914400" cy="914400"/>
          </a:xfrm>
          <a:prstGeom prst="rect">
            <a:avLst/>
          </a:prstGeom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E99A4E36-4EB9-4BD0-B817-7F8AFF917375}"/>
              </a:ext>
            </a:extLst>
          </p:cNvPr>
          <p:cNvSpPr txBox="1">
            <a:spLocks/>
          </p:cNvSpPr>
          <p:nvPr/>
        </p:nvSpPr>
        <p:spPr>
          <a:xfrm>
            <a:off x="7147551" y="1847072"/>
            <a:ext cx="1384033" cy="7862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Intelligent </a:t>
            </a:r>
            <a:b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Practice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F31B7783-623F-41B2-9FCC-FB3BFE8CA0E2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8554" y="2642772"/>
            <a:ext cx="1621437" cy="78622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AA44E449-DC1A-4D44-8D31-66FA7BF3F950}"/>
              </a:ext>
            </a:extLst>
          </p:cNvPr>
          <p:cNvSpPr txBox="1"/>
          <p:nvPr/>
        </p:nvSpPr>
        <p:spPr>
          <a:xfrm rot="16200000">
            <a:off x="-412810" y="6075856"/>
            <a:ext cx="1194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Practice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A91AA12A-6B25-42B6-9A89-D3547DC253D7}"/>
                  </a:ext>
                </a:extLst>
              </p:cNvPr>
              <p:cNvSpPr txBox="1"/>
              <p:nvPr/>
            </p:nvSpPr>
            <p:spPr>
              <a:xfrm>
                <a:off x="3379002" y="4243324"/>
                <a:ext cx="2099164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 defTabSz="91440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7287−7296</m:t>
                      </m:r>
                    </m:oMath>
                  </m:oMathPara>
                </a14:m>
                <a:endParaRPr lang="en-GB" sz="28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A91AA12A-6B25-42B6-9A89-D3547DC253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79002" y="4243324"/>
                <a:ext cx="2099164" cy="43088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11EF4503-BE2A-426D-845B-C49D6835B979}"/>
                  </a:ext>
                </a:extLst>
              </p:cNvPr>
              <p:cNvSpPr txBox="1"/>
              <p:nvPr/>
            </p:nvSpPr>
            <p:spPr>
              <a:xfrm>
                <a:off x="3422218" y="5113987"/>
                <a:ext cx="2099164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 defTabSz="91440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7287−7196</m:t>
                      </m:r>
                    </m:oMath>
                  </m:oMathPara>
                </a14:m>
                <a:endParaRPr lang="en-GB" sz="28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11EF4503-BE2A-426D-845B-C49D6835B97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22218" y="5113987"/>
                <a:ext cx="2099164" cy="43088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603716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81C5ADAB-C769-4C76-A7A8-662B4210C126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mrbartonmaths</a:t>
            </a:r>
            <a:endParaRPr lang="en-GB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2" name="Table 2">
                <a:extLst>
                  <a:ext uri="{FF2B5EF4-FFF2-40B4-BE49-F238E27FC236}">
                    <a16:creationId xmlns:a16="http://schemas.microsoft.com/office/drawing/2014/main" id="{5CBF298D-F5D8-4D25-99C2-E9CCC9DC7076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50009372"/>
                  </p:ext>
                </p:extLst>
              </p:nvPr>
            </p:nvGraphicFramePr>
            <p:xfrm>
              <a:off x="279667" y="265786"/>
              <a:ext cx="4113229" cy="2892134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521616">
                      <a:extLst>
                        <a:ext uri="{9D8B030D-6E8A-4147-A177-3AD203B41FA5}">
                          <a16:colId xmlns:a16="http://schemas.microsoft.com/office/drawing/2014/main" val="3698955985"/>
                        </a:ext>
                      </a:extLst>
                    </a:gridCol>
                    <a:gridCol w="1970202">
                      <a:extLst>
                        <a:ext uri="{9D8B030D-6E8A-4147-A177-3AD203B41FA5}">
                          <a16:colId xmlns:a16="http://schemas.microsoft.com/office/drawing/2014/main" val="3008939114"/>
                        </a:ext>
                      </a:extLst>
                    </a:gridCol>
                    <a:gridCol w="1621411">
                      <a:extLst>
                        <a:ext uri="{9D8B030D-6E8A-4147-A177-3AD203B41FA5}">
                          <a16:colId xmlns:a16="http://schemas.microsoft.com/office/drawing/2014/main" val="4153933882"/>
                        </a:ext>
                      </a:extLst>
                    </a:gridCol>
                  </a:tblGrid>
                  <a:tr h="564585"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"/>
                              </m:oMathParaPr>
                              <m:oMath xmlns:m="http://schemas.openxmlformats.org/officeDocument/2006/math">
                                <m:r>
                                  <a:rPr lang="en-GB" b="1" i="1" smtClean="0">
                                    <a:latin typeface="Cambria Math" panose="02040503050406030204" pitchFamily="18" charset="0"/>
                                  </a:rPr>
                                  <m:t>&gt;</m:t>
                                </m:r>
                                <m:r>
                                  <a:rPr lang="en-GB" b="1" i="1" smtClean="0">
                                    <a:latin typeface="Cambria Math" panose="02040503050406030204" pitchFamily="18" charset="0"/>
                                  </a:rPr>
                                  <m:t>𝟎</m:t>
                                </m:r>
                                <m:r>
                                  <a:rPr lang="en-GB" b="1" i="1" smtClean="0">
                                    <a:latin typeface="Cambria Math" panose="02040503050406030204" pitchFamily="18" charset="0"/>
                                  </a:rPr>
                                  <m:t>.</m:t>
                                </m:r>
                                <m:r>
                                  <a:rPr lang="en-GB" b="1" i="1" smtClean="0">
                                    <a:latin typeface="Cambria Math" panose="02040503050406030204" pitchFamily="18" charset="0"/>
                                  </a:rPr>
                                  <m:t>𝟓</m:t>
                                </m:r>
                                <m:r>
                                  <a:rPr lang="en-GB" b="1" i="1" smtClean="0">
                                    <a:latin typeface="Cambria Math" panose="02040503050406030204" pitchFamily="18" charset="0"/>
                                  </a:rPr>
                                  <m:t>, &lt;</m:t>
                                </m:r>
                                <m:r>
                                  <a:rPr lang="en-GB" b="1" i="1" smtClean="0">
                                    <a:latin typeface="Cambria Math" panose="02040503050406030204" pitchFamily="18" charset="0"/>
                                  </a:rPr>
                                  <m:t>𝟎</m:t>
                                </m:r>
                                <m:r>
                                  <a:rPr lang="en-GB" b="1" i="1" smtClean="0">
                                    <a:latin typeface="Cambria Math" panose="02040503050406030204" pitchFamily="18" charset="0"/>
                                  </a:rPr>
                                  <m:t>.</m:t>
                                </m:r>
                                <m:r>
                                  <a:rPr lang="en-GB" b="1" i="1" smtClean="0">
                                    <a:latin typeface="Cambria Math" panose="02040503050406030204" pitchFamily="18" charset="0"/>
                                  </a:rPr>
                                  <m:t>𝟓</m:t>
                                </m:r>
                                <m:r>
                                  <a:rPr lang="en-GB" b="1" i="1" smtClean="0">
                                    <a:latin typeface="Cambria Math" panose="02040503050406030204" pitchFamily="18" charset="0"/>
                                  </a:rPr>
                                  <m:t>, =</m:t>
                                </m:r>
                                <m:r>
                                  <a:rPr lang="en-GB" b="1" i="1" smtClean="0">
                                    <a:latin typeface="Cambria Math" panose="02040503050406030204" pitchFamily="18" charset="0"/>
                                  </a:rPr>
                                  <m:t>𝟎</m:t>
                                </m:r>
                                <m:r>
                                  <a:rPr lang="en-GB" b="1" i="1" smtClean="0">
                                    <a:latin typeface="Cambria Math" panose="02040503050406030204" pitchFamily="18" charset="0"/>
                                  </a:rPr>
                                  <m:t>.</m:t>
                                </m:r>
                                <m:r>
                                  <a:rPr lang="en-GB" b="1" i="1" smtClean="0">
                                    <a:latin typeface="Cambria Math" panose="02040503050406030204" pitchFamily="18" charset="0"/>
                                  </a:rPr>
                                  <m:t>𝟓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63815402"/>
                      </a:ext>
                    </a:extLst>
                  </a:tr>
                  <a:tr h="56458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0" dirty="0">
                              <a:solidFill>
                                <a:srgbClr val="007FFF"/>
                              </a:solidFill>
                            </a:rPr>
                            <a:t>A1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1−0.5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:endParaRPr lang="en-GB" b="1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656761679"/>
                      </a:ext>
                    </a:extLst>
                  </a:tr>
                  <a:tr h="56458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0" dirty="0">
                              <a:solidFill>
                                <a:srgbClr val="007FFF"/>
                              </a:solidFill>
                            </a:rPr>
                            <a:t>A2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×0.5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b="1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542465830"/>
                      </a:ext>
                    </a:extLst>
                  </a:tr>
                  <a:tr h="56458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0" dirty="0">
                              <a:solidFill>
                                <a:srgbClr val="007FFF"/>
                              </a:solidFill>
                            </a:rPr>
                            <a:t>A3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÷0.5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b="1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450434295"/>
                      </a:ext>
                    </a:extLst>
                  </a:tr>
                  <a:tr h="56458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0" dirty="0">
                              <a:solidFill>
                                <a:srgbClr val="007FFF"/>
                              </a:solidFill>
                            </a:rPr>
                            <a:t>A4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0.5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÷1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b="1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2655543326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2" name="Table 2">
                <a:extLst>
                  <a:ext uri="{FF2B5EF4-FFF2-40B4-BE49-F238E27FC236}">
                    <a16:creationId xmlns:a16="http://schemas.microsoft.com/office/drawing/2014/main" id="{5CBF298D-F5D8-4D25-99C2-E9CCC9DC7076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50009372"/>
                  </p:ext>
                </p:extLst>
              </p:nvPr>
            </p:nvGraphicFramePr>
            <p:xfrm>
              <a:off x="279667" y="265786"/>
              <a:ext cx="4113229" cy="2892134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521616">
                      <a:extLst>
                        <a:ext uri="{9D8B030D-6E8A-4147-A177-3AD203B41FA5}">
                          <a16:colId xmlns:a16="http://schemas.microsoft.com/office/drawing/2014/main" val="3698955985"/>
                        </a:ext>
                      </a:extLst>
                    </a:gridCol>
                    <a:gridCol w="1970202">
                      <a:extLst>
                        <a:ext uri="{9D8B030D-6E8A-4147-A177-3AD203B41FA5}">
                          <a16:colId xmlns:a16="http://schemas.microsoft.com/office/drawing/2014/main" val="3008939114"/>
                        </a:ext>
                      </a:extLst>
                    </a:gridCol>
                    <a:gridCol w="1621411">
                      <a:extLst>
                        <a:ext uri="{9D8B030D-6E8A-4147-A177-3AD203B41FA5}">
                          <a16:colId xmlns:a16="http://schemas.microsoft.com/office/drawing/2014/main" val="4153933882"/>
                        </a:ext>
                      </a:extLst>
                    </a:gridCol>
                  </a:tblGrid>
                  <a:tr h="633794"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54511" t="-962" r="-1504" b="-35961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63815402"/>
                      </a:ext>
                    </a:extLst>
                  </a:tr>
                  <a:tr h="56458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0" dirty="0">
                              <a:solidFill>
                                <a:srgbClr val="007FFF"/>
                              </a:solidFill>
                            </a:rPr>
                            <a:t>A1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6852" t="-112903" r="-83333" b="-3021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:endParaRPr lang="en-GB" b="1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656761679"/>
                      </a:ext>
                    </a:extLst>
                  </a:tr>
                  <a:tr h="56458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0" dirty="0">
                              <a:solidFill>
                                <a:srgbClr val="007FFF"/>
                              </a:solidFill>
                            </a:rPr>
                            <a:t>A2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6852" t="-212903" r="-83333" b="-2021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b="1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542465830"/>
                      </a:ext>
                    </a:extLst>
                  </a:tr>
                  <a:tr h="56458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0" dirty="0">
                              <a:solidFill>
                                <a:srgbClr val="007FFF"/>
                              </a:solidFill>
                            </a:rPr>
                            <a:t>A3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6852" t="-312903" r="-83333" b="-1021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b="1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450434295"/>
                      </a:ext>
                    </a:extLst>
                  </a:tr>
                  <a:tr h="56458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0" dirty="0">
                              <a:solidFill>
                                <a:srgbClr val="007FFF"/>
                              </a:solidFill>
                            </a:rPr>
                            <a:t>A4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6852" t="-412903" r="-83333" b="-21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b="1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2655543326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5" name="Table 2">
                <a:extLst>
                  <a:ext uri="{FF2B5EF4-FFF2-40B4-BE49-F238E27FC236}">
                    <a16:creationId xmlns:a16="http://schemas.microsoft.com/office/drawing/2014/main" id="{0FEFD8BB-830D-4D86-98E7-3B75F58FECE5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915350939"/>
                  </p:ext>
                </p:extLst>
              </p:nvPr>
            </p:nvGraphicFramePr>
            <p:xfrm>
              <a:off x="4779394" y="265786"/>
              <a:ext cx="4113229" cy="2892134"/>
            </p:xfrm>
            <a:graphic>
              <a:graphicData uri="http://schemas.openxmlformats.org/drawingml/2006/table">
                <a:tbl>
                  <a:tblPr firstRow="1" bandRow="1">
                    <a:tableStyleId>{21E4AEA4-8DFA-4A89-87EB-49C32662AFE0}</a:tableStyleId>
                  </a:tblPr>
                  <a:tblGrid>
                    <a:gridCol w="521616">
                      <a:extLst>
                        <a:ext uri="{9D8B030D-6E8A-4147-A177-3AD203B41FA5}">
                          <a16:colId xmlns:a16="http://schemas.microsoft.com/office/drawing/2014/main" val="3698955985"/>
                        </a:ext>
                      </a:extLst>
                    </a:gridCol>
                    <a:gridCol w="1970202">
                      <a:extLst>
                        <a:ext uri="{9D8B030D-6E8A-4147-A177-3AD203B41FA5}">
                          <a16:colId xmlns:a16="http://schemas.microsoft.com/office/drawing/2014/main" val="3008939114"/>
                        </a:ext>
                      </a:extLst>
                    </a:gridCol>
                    <a:gridCol w="1621411">
                      <a:extLst>
                        <a:ext uri="{9D8B030D-6E8A-4147-A177-3AD203B41FA5}">
                          <a16:colId xmlns:a16="http://schemas.microsoft.com/office/drawing/2014/main" val="4153933882"/>
                        </a:ext>
                      </a:extLst>
                    </a:gridCol>
                  </a:tblGrid>
                  <a:tr h="564585"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"/>
                              </m:oMathParaPr>
                              <m:oMath xmlns:m="http://schemas.openxmlformats.org/officeDocument/2006/math">
                                <m:r>
                                  <a:rPr lang="en-GB" smtClean="0"/>
                                  <m:t>&gt;</m:t>
                                </m:r>
                                <m:r>
                                  <a:rPr lang="en-GB" smtClean="0"/>
                                  <m:t>𝟎</m:t>
                                </m:r>
                                <m:r>
                                  <a:rPr lang="en-GB" smtClean="0"/>
                                  <m:t>.</m:t>
                                </m:r>
                                <m:r>
                                  <a:rPr lang="en-GB" smtClean="0"/>
                                  <m:t>𝟓</m:t>
                                </m:r>
                                <m:r>
                                  <a:rPr lang="en-GB" smtClean="0"/>
                                  <m:t>, &lt;</m:t>
                                </m:r>
                                <m:r>
                                  <a:rPr lang="en-GB" smtClean="0"/>
                                  <m:t>𝟎</m:t>
                                </m:r>
                                <m:r>
                                  <a:rPr lang="en-GB" smtClean="0"/>
                                  <m:t>.</m:t>
                                </m:r>
                                <m:r>
                                  <a:rPr lang="en-GB" smtClean="0"/>
                                  <m:t>𝟓</m:t>
                                </m:r>
                                <m:r>
                                  <a:rPr lang="en-GB" smtClean="0"/>
                                  <m:t>, =</m:t>
                                </m:r>
                                <m:r>
                                  <a:rPr lang="en-GB" smtClean="0"/>
                                  <m:t>𝟎</m:t>
                                </m:r>
                                <m:r>
                                  <a:rPr lang="en-GB" smtClean="0"/>
                                  <m:t>.</m:t>
                                </m:r>
                                <m:r>
                                  <a:rPr lang="en-GB" smtClean="0"/>
                                  <m:t>𝟓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63815402"/>
                      </a:ext>
                    </a:extLst>
                  </a:tr>
                  <a:tr h="56458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0" dirty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</a:rPr>
                            <a:t>C1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0" smtClean="0">
                                    <a:latin typeface="Cambria Math" panose="02040503050406030204" pitchFamily="18" charset="0"/>
                                  </a:rPr>
                                  <m:t>0.3+0.2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:endParaRPr lang="en-GB" b="1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656761679"/>
                      </a:ext>
                    </a:extLst>
                  </a:tr>
                  <a:tr h="56458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0" dirty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</a:rPr>
                            <a:t>C2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0" smtClean="0">
                                    <a:latin typeface="Cambria Math" panose="02040503050406030204" pitchFamily="18" charset="0"/>
                                  </a:rPr>
                                  <m:t>0.3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r>
                                  <a:rPr lang="en-GB" b="0" i="0" smtClean="0">
                                    <a:latin typeface="Cambria Math" panose="02040503050406030204" pitchFamily="18" charset="0"/>
                                  </a:rPr>
                                  <m:t>0.2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b="1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542465830"/>
                      </a:ext>
                    </a:extLst>
                  </a:tr>
                  <a:tr h="56458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0" dirty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</a:rPr>
                            <a:t>C3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0" smtClean="0">
                                    <a:latin typeface="Cambria Math" panose="02040503050406030204" pitchFamily="18" charset="0"/>
                                  </a:rPr>
                                  <m:t>0.3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÷0.2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b="1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450434295"/>
                      </a:ext>
                    </a:extLst>
                  </a:tr>
                  <a:tr h="56458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0" dirty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</a:rPr>
                            <a:t>C4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0" smtClean="0">
                                    <a:latin typeface="Cambria Math" panose="02040503050406030204" pitchFamily="18" charset="0"/>
                                  </a:rPr>
                                  <m:t>0.2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÷0.3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b="1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2655543326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5" name="Table 2">
                <a:extLst>
                  <a:ext uri="{FF2B5EF4-FFF2-40B4-BE49-F238E27FC236}">
                    <a16:creationId xmlns:a16="http://schemas.microsoft.com/office/drawing/2014/main" id="{0FEFD8BB-830D-4D86-98E7-3B75F58FECE5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915350939"/>
                  </p:ext>
                </p:extLst>
              </p:nvPr>
            </p:nvGraphicFramePr>
            <p:xfrm>
              <a:off x="4779394" y="265786"/>
              <a:ext cx="4113229" cy="2892134"/>
            </p:xfrm>
            <a:graphic>
              <a:graphicData uri="http://schemas.openxmlformats.org/drawingml/2006/table">
                <a:tbl>
                  <a:tblPr firstRow="1" bandRow="1">
                    <a:tableStyleId>{21E4AEA4-8DFA-4A89-87EB-49C32662AFE0}</a:tableStyleId>
                  </a:tblPr>
                  <a:tblGrid>
                    <a:gridCol w="521616">
                      <a:extLst>
                        <a:ext uri="{9D8B030D-6E8A-4147-A177-3AD203B41FA5}">
                          <a16:colId xmlns:a16="http://schemas.microsoft.com/office/drawing/2014/main" val="3698955985"/>
                        </a:ext>
                      </a:extLst>
                    </a:gridCol>
                    <a:gridCol w="1970202">
                      <a:extLst>
                        <a:ext uri="{9D8B030D-6E8A-4147-A177-3AD203B41FA5}">
                          <a16:colId xmlns:a16="http://schemas.microsoft.com/office/drawing/2014/main" val="3008939114"/>
                        </a:ext>
                      </a:extLst>
                    </a:gridCol>
                    <a:gridCol w="1621411">
                      <a:extLst>
                        <a:ext uri="{9D8B030D-6E8A-4147-A177-3AD203B41FA5}">
                          <a16:colId xmlns:a16="http://schemas.microsoft.com/office/drawing/2014/main" val="4153933882"/>
                        </a:ext>
                      </a:extLst>
                    </a:gridCol>
                  </a:tblGrid>
                  <a:tr h="633794"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154511" t="-962" r="-1504" b="-35961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63815402"/>
                      </a:ext>
                    </a:extLst>
                  </a:tr>
                  <a:tr h="56458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0" dirty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</a:rPr>
                            <a:t>C1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27245" t="-112903" r="-83591" b="-3021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:endParaRPr lang="en-GB" b="1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656761679"/>
                      </a:ext>
                    </a:extLst>
                  </a:tr>
                  <a:tr h="56458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0" dirty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</a:rPr>
                            <a:t>C2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27245" t="-212903" r="-83591" b="-2021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b="1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542465830"/>
                      </a:ext>
                    </a:extLst>
                  </a:tr>
                  <a:tr h="56458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0" dirty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</a:rPr>
                            <a:t>C3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27245" t="-312903" r="-83591" b="-1021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b="1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450434295"/>
                      </a:ext>
                    </a:extLst>
                  </a:tr>
                  <a:tr h="56458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0" dirty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</a:rPr>
                            <a:t>C4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27245" t="-412903" r="-83591" b="-21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b="1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2655543326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6" name="Table 2">
                <a:extLst>
                  <a:ext uri="{FF2B5EF4-FFF2-40B4-BE49-F238E27FC236}">
                    <a16:creationId xmlns:a16="http://schemas.microsoft.com/office/drawing/2014/main" id="{A268D758-3F14-4CA4-8A5D-62AB6E9CCBD8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5940836"/>
                  </p:ext>
                </p:extLst>
              </p:nvPr>
            </p:nvGraphicFramePr>
            <p:xfrm>
              <a:off x="279667" y="3421406"/>
              <a:ext cx="4113229" cy="2892134"/>
            </p:xfrm>
            <a:graphic>
              <a:graphicData uri="http://schemas.openxmlformats.org/drawingml/2006/table">
                <a:tbl>
                  <a:tblPr firstRow="1" bandRow="1">
                    <a:tableStyleId>{00A15C55-8517-42AA-B614-E9B94910E393}</a:tableStyleId>
                  </a:tblPr>
                  <a:tblGrid>
                    <a:gridCol w="521616">
                      <a:extLst>
                        <a:ext uri="{9D8B030D-6E8A-4147-A177-3AD203B41FA5}">
                          <a16:colId xmlns:a16="http://schemas.microsoft.com/office/drawing/2014/main" val="3698955985"/>
                        </a:ext>
                      </a:extLst>
                    </a:gridCol>
                    <a:gridCol w="1970202">
                      <a:extLst>
                        <a:ext uri="{9D8B030D-6E8A-4147-A177-3AD203B41FA5}">
                          <a16:colId xmlns:a16="http://schemas.microsoft.com/office/drawing/2014/main" val="3008939114"/>
                        </a:ext>
                      </a:extLst>
                    </a:gridCol>
                    <a:gridCol w="1621411">
                      <a:extLst>
                        <a:ext uri="{9D8B030D-6E8A-4147-A177-3AD203B41FA5}">
                          <a16:colId xmlns:a16="http://schemas.microsoft.com/office/drawing/2014/main" val="4153933882"/>
                        </a:ext>
                      </a:extLst>
                    </a:gridCol>
                  </a:tblGrid>
                  <a:tr h="564585"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"/>
                              </m:oMathParaPr>
                              <m:oMath xmlns:m="http://schemas.openxmlformats.org/officeDocument/2006/math">
                                <m:r>
                                  <a:rPr lang="en-GB" smtClean="0"/>
                                  <m:t>&gt;</m:t>
                                </m:r>
                                <m:r>
                                  <a:rPr lang="en-GB" smtClean="0"/>
                                  <m:t>𝟎</m:t>
                                </m:r>
                                <m:r>
                                  <a:rPr lang="en-GB" smtClean="0"/>
                                  <m:t>.</m:t>
                                </m:r>
                                <m:r>
                                  <a:rPr lang="en-GB" smtClean="0"/>
                                  <m:t>𝟓</m:t>
                                </m:r>
                                <m:r>
                                  <a:rPr lang="en-GB" smtClean="0"/>
                                  <m:t>, &lt;</m:t>
                                </m:r>
                                <m:r>
                                  <a:rPr lang="en-GB" smtClean="0"/>
                                  <m:t>𝟎</m:t>
                                </m:r>
                                <m:r>
                                  <a:rPr lang="en-GB" smtClean="0"/>
                                  <m:t>.</m:t>
                                </m:r>
                                <m:r>
                                  <a:rPr lang="en-GB" smtClean="0"/>
                                  <m:t>𝟓</m:t>
                                </m:r>
                                <m:r>
                                  <a:rPr lang="en-GB" smtClean="0"/>
                                  <m:t>, =</m:t>
                                </m:r>
                                <m:r>
                                  <a:rPr lang="en-GB" smtClean="0"/>
                                  <m:t>𝟎</m:t>
                                </m:r>
                                <m:r>
                                  <a:rPr lang="en-GB" smtClean="0"/>
                                  <m:t>.</m:t>
                                </m:r>
                                <m:r>
                                  <a:rPr lang="en-GB" smtClean="0"/>
                                  <m:t>𝟓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63815402"/>
                      </a:ext>
                    </a:extLst>
                  </a:tr>
                  <a:tr h="56458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0" dirty="0">
                              <a:solidFill>
                                <a:schemeClr val="accent4">
                                  <a:lumMod val="75000"/>
                                </a:schemeClr>
                              </a:solidFill>
                            </a:rPr>
                            <a:t>B1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mtClean="0"/>
                                  <m:t>2−0.25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:endParaRPr lang="en-GB" b="1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656761679"/>
                      </a:ext>
                    </a:extLst>
                  </a:tr>
                  <a:tr h="56458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0" dirty="0">
                              <a:solidFill>
                                <a:schemeClr val="accent4">
                                  <a:lumMod val="75000"/>
                                </a:schemeClr>
                              </a:solidFill>
                            </a:rPr>
                            <a:t>B2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mtClean="0"/>
                                  <m:t>2×0.25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b="1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542465830"/>
                      </a:ext>
                    </a:extLst>
                  </a:tr>
                  <a:tr h="56458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0" dirty="0">
                              <a:solidFill>
                                <a:schemeClr val="accent4">
                                  <a:lumMod val="75000"/>
                                </a:schemeClr>
                              </a:solidFill>
                            </a:rPr>
                            <a:t>B3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mtClean="0"/>
                                  <m:t>2÷0.25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b="1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450434295"/>
                      </a:ext>
                    </a:extLst>
                  </a:tr>
                  <a:tr h="56458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0" dirty="0">
                              <a:solidFill>
                                <a:schemeClr val="accent4">
                                  <a:lumMod val="75000"/>
                                </a:schemeClr>
                              </a:solidFill>
                            </a:rPr>
                            <a:t>B4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mtClean="0"/>
                                  <m:t>0.25÷2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b="1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2655543326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6" name="Table 2">
                <a:extLst>
                  <a:ext uri="{FF2B5EF4-FFF2-40B4-BE49-F238E27FC236}">
                    <a16:creationId xmlns:a16="http://schemas.microsoft.com/office/drawing/2014/main" id="{A268D758-3F14-4CA4-8A5D-62AB6E9CCBD8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5940836"/>
                  </p:ext>
                </p:extLst>
              </p:nvPr>
            </p:nvGraphicFramePr>
            <p:xfrm>
              <a:off x="279667" y="3421406"/>
              <a:ext cx="4113229" cy="2892134"/>
            </p:xfrm>
            <a:graphic>
              <a:graphicData uri="http://schemas.openxmlformats.org/drawingml/2006/table">
                <a:tbl>
                  <a:tblPr firstRow="1" bandRow="1">
                    <a:tableStyleId>{00A15C55-8517-42AA-B614-E9B94910E393}</a:tableStyleId>
                  </a:tblPr>
                  <a:tblGrid>
                    <a:gridCol w="521616">
                      <a:extLst>
                        <a:ext uri="{9D8B030D-6E8A-4147-A177-3AD203B41FA5}">
                          <a16:colId xmlns:a16="http://schemas.microsoft.com/office/drawing/2014/main" val="3698955985"/>
                        </a:ext>
                      </a:extLst>
                    </a:gridCol>
                    <a:gridCol w="1970202">
                      <a:extLst>
                        <a:ext uri="{9D8B030D-6E8A-4147-A177-3AD203B41FA5}">
                          <a16:colId xmlns:a16="http://schemas.microsoft.com/office/drawing/2014/main" val="3008939114"/>
                        </a:ext>
                      </a:extLst>
                    </a:gridCol>
                    <a:gridCol w="1621411">
                      <a:extLst>
                        <a:ext uri="{9D8B030D-6E8A-4147-A177-3AD203B41FA5}">
                          <a16:colId xmlns:a16="http://schemas.microsoft.com/office/drawing/2014/main" val="4153933882"/>
                        </a:ext>
                      </a:extLst>
                    </a:gridCol>
                  </a:tblGrid>
                  <a:tr h="633794"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4"/>
                          <a:stretch>
                            <a:fillRect l="-154511" t="-962" r="-1504" b="-358654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63815402"/>
                      </a:ext>
                    </a:extLst>
                  </a:tr>
                  <a:tr h="56458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0" dirty="0">
                              <a:solidFill>
                                <a:schemeClr val="accent4">
                                  <a:lumMod val="75000"/>
                                </a:schemeClr>
                              </a:solidFill>
                            </a:rPr>
                            <a:t>B1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4"/>
                          <a:stretch>
                            <a:fillRect l="-26852" t="-112903" r="-83333" b="-30107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:endParaRPr lang="en-GB" b="1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656761679"/>
                      </a:ext>
                    </a:extLst>
                  </a:tr>
                  <a:tr h="56458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0" dirty="0">
                              <a:solidFill>
                                <a:schemeClr val="accent4">
                                  <a:lumMod val="75000"/>
                                </a:schemeClr>
                              </a:solidFill>
                            </a:rPr>
                            <a:t>B2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4"/>
                          <a:stretch>
                            <a:fillRect l="-26852" t="-212903" r="-83333" b="-20107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b="1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542465830"/>
                      </a:ext>
                    </a:extLst>
                  </a:tr>
                  <a:tr h="56458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0" dirty="0">
                              <a:solidFill>
                                <a:schemeClr val="accent4">
                                  <a:lumMod val="75000"/>
                                </a:schemeClr>
                              </a:solidFill>
                            </a:rPr>
                            <a:t>B3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4"/>
                          <a:stretch>
                            <a:fillRect l="-26852" t="-316304" r="-83333" b="-10326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b="1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450434295"/>
                      </a:ext>
                    </a:extLst>
                  </a:tr>
                  <a:tr h="56458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0" dirty="0">
                              <a:solidFill>
                                <a:schemeClr val="accent4">
                                  <a:lumMod val="75000"/>
                                </a:schemeClr>
                              </a:solidFill>
                            </a:rPr>
                            <a:t>B4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4"/>
                          <a:stretch>
                            <a:fillRect l="-26852" t="-411828" r="-83333" b="-21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b="1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2655543326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9" name="Table 2">
                <a:extLst>
                  <a:ext uri="{FF2B5EF4-FFF2-40B4-BE49-F238E27FC236}">
                    <a16:creationId xmlns:a16="http://schemas.microsoft.com/office/drawing/2014/main" id="{C3897F0F-AAAB-452A-AAA6-30E2E15125D8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897102776"/>
                  </p:ext>
                </p:extLst>
              </p:nvPr>
            </p:nvGraphicFramePr>
            <p:xfrm>
              <a:off x="4779394" y="3421406"/>
              <a:ext cx="4113229" cy="2892134"/>
            </p:xfrm>
            <a:graphic>
              <a:graphicData uri="http://schemas.openxmlformats.org/drawingml/2006/table">
                <a:tbl>
                  <a:tblPr firstRow="1" bandRow="1">
                    <a:tableStyleId>{F5AB1C69-6EDB-4FF4-983F-18BD219EF322}</a:tableStyleId>
                  </a:tblPr>
                  <a:tblGrid>
                    <a:gridCol w="521616">
                      <a:extLst>
                        <a:ext uri="{9D8B030D-6E8A-4147-A177-3AD203B41FA5}">
                          <a16:colId xmlns:a16="http://schemas.microsoft.com/office/drawing/2014/main" val="3698955985"/>
                        </a:ext>
                      </a:extLst>
                    </a:gridCol>
                    <a:gridCol w="1970202">
                      <a:extLst>
                        <a:ext uri="{9D8B030D-6E8A-4147-A177-3AD203B41FA5}">
                          <a16:colId xmlns:a16="http://schemas.microsoft.com/office/drawing/2014/main" val="3008939114"/>
                        </a:ext>
                      </a:extLst>
                    </a:gridCol>
                    <a:gridCol w="1621411">
                      <a:extLst>
                        <a:ext uri="{9D8B030D-6E8A-4147-A177-3AD203B41FA5}">
                          <a16:colId xmlns:a16="http://schemas.microsoft.com/office/drawing/2014/main" val="4153933882"/>
                        </a:ext>
                      </a:extLst>
                    </a:gridCol>
                  </a:tblGrid>
                  <a:tr h="564585"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"/>
                              </m:oMathParaPr>
                              <m:oMath xmlns:m="http://schemas.openxmlformats.org/officeDocument/2006/math">
                                <m:r>
                                  <a:rPr lang="en-GB" smtClean="0"/>
                                  <m:t>&gt;</m:t>
                                </m:r>
                                <m:r>
                                  <a:rPr lang="en-GB" smtClean="0"/>
                                  <m:t>𝟎</m:t>
                                </m:r>
                                <m:r>
                                  <a:rPr lang="en-GB" smtClean="0"/>
                                  <m:t>.</m:t>
                                </m:r>
                                <m:r>
                                  <a:rPr lang="en-GB" smtClean="0"/>
                                  <m:t>𝟓</m:t>
                                </m:r>
                                <m:r>
                                  <a:rPr lang="en-GB" smtClean="0"/>
                                  <m:t>, &lt;</m:t>
                                </m:r>
                                <m:r>
                                  <a:rPr lang="en-GB" smtClean="0"/>
                                  <m:t>𝟎</m:t>
                                </m:r>
                                <m:r>
                                  <a:rPr lang="en-GB" smtClean="0"/>
                                  <m:t>.</m:t>
                                </m:r>
                                <m:r>
                                  <a:rPr lang="en-GB" smtClean="0"/>
                                  <m:t>𝟓</m:t>
                                </m:r>
                                <m:r>
                                  <a:rPr lang="en-GB" smtClean="0"/>
                                  <m:t>, =</m:t>
                                </m:r>
                                <m:r>
                                  <a:rPr lang="en-GB" smtClean="0"/>
                                  <m:t>𝟎</m:t>
                                </m:r>
                                <m:r>
                                  <a:rPr lang="en-GB" smtClean="0"/>
                                  <m:t>.</m:t>
                                </m:r>
                                <m:r>
                                  <a:rPr lang="en-GB" smtClean="0"/>
                                  <m:t>𝟓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63815402"/>
                      </a:ext>
                    </a:extLst>
                  </a:tr>
                  <a:tr h="56458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0" dirty="0">
                              <a:solidFill>
                                <a:schemeClr val="tx1">
                                  <a:lumMod val="85000"/>
                                  <a:lumOff val="15000"/>
                                </a:schemeClr>
                              </a:solidFill>
                            </a:rPr>
                            <a:t>D1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mtClean="0"/>
                                  <m:t>0.8−0.4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:endParaRPr lang="en-GB" b="1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656761679"/>
                      </a:ext>
                    </a:extLst>
                  </a:tr>
                  <a:tr h="56458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0" dirty="0">
                              <a:solidFill>
                                <a:schemeClr val="tx1">
                                  <a:lumMod val="85000"/>
                                  <a:lumOff val="15000"/>
                                </a:schemeClr>
                              </a:solidFill>
                            </a:rPr>
                            <a:t>D2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mtClean="0"/>
                                  <m:t>0.8×0.4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b="1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542465830"/>
                      </a:ext>
                    </a:extLst>
                  </a:tr>
                  <a:tr h="56458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0" dirty="0">
                              <a:solidFill>
                                <a:schemeClr val="tx1">
                                  <a:lumMod val="85000"/>
                                  <a:lumOff val="15000"/>
                                </a:schemeClr>
                              </a:solidFill>
                            </a:rPr>
                            <a:t>D3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mtClean="0"/>
                                  <m:t>0.8÷0.4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b="1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450434295"/>
                      </a:ext>
                    </a:extLst>
                  </a:tr>
                  <a:tr h="56458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0" dirty="0">
                              <a:solidFill>
                                <a:schemeClr val="tx1">
                                  <a:lumMod val="85000"/>
                                  <a:lumOff val="15000"/>
                                </a:schemeClr>
                              </a:solidFill>
                            </a:rPr>
                            <a:t>D4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mtClean="0"/>
                                  <m:t>0.4÷0.8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b="1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2655543326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9" name="Table 2">
                <a:extLst>
                  <a:ext uri="{FF2B5EF4-FFF2-40B4-BE49-F238E27FC236}">
                    <a16:creationId xmlns:a16="http://schemas.microsoft.com/office/drawing/2014/main" id="{C3897F0F-AAAB-452A-AAA6-30E2E15125D8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897102776"/>
                  </p:ext>
                </p:extLst>
              </p:nvPr>
            </p:nvGraphicFramePr>
            <p:xfrm>
              <a:off x="4779394" y="3421406"/>
              <a:ext cx="4113229" cy="2892134"/>
            </p:xfrm>
            <a:graphic>
              <a:graphicData uri="http://schemas.openxmlformats.org/drawingml/2006/table">
                <a:tbl>
                  <a:tblPr firstRow="1" bandRow="1">
                    <a:tableStyleId>{F5AB1C69-6EDB-4FF4-983F-18BD219EF322}</a:tableStyleId>
                  </a:tblPr>
                  <a:tblGrid>
                    <a:gridCol w="521616">
                      <a:extLst>
                        <a:ext uri="{9D8B030D-6E8A-4147-A177-3AD203B41FA5}">
                          <a16:colId xmlns:a16="http://schemas.microsoft.com/office/drawing/2014/main" val="3698955985"/>
                        </a:ext>
                      </a:extLst>
                    </a:gridCol>
                    <a:gridCol w="1970202">
                      <a:extLst>
                        <a:ext uri="{9D8B030D-6E8A-4147-A177-3AD203B41FA5}">
                          <a16:colId xmlns:a16="http://schemas.microsoft.com/office/drawing/2014/main" val="3008939114"/>
                        </a:ext>
                      </a:extLst>
                    </a:gridCol>
                    <a:gridCol w="1621411">
                      <a:extLst>
                        <a:ext uri="{9D8B030D-6E8A-4147-A177-3AD203B41FA5}">
                          <a16:colId xmlns:a16="http://schemas.microsoft.com/office/drawing/2014/main" val="4153933882"/>
                        </a:ext>
                      </a:extLst>
                    </a:gridCol>
                  </a:tblGrid>
                  <a:tr h="633794"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5"/>
                          <a:stretch>
                            <a:fillRect l="-154511" t="-962" r="-1504" b="-358654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63815402"/>
                      </a:ext>
                    </a:extLst>
                  </a:tr>
                  <a:tr h="56458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0" dirty="0">
                              <a:solidFill>
                                <a:schemeClr val="tx1">
                                  <a:lumMod val="85000"/>
                                  <a:lumOff val="15000"/>
                                </a:schemeClr>
                              </a:solidFill>
                            </a:rPr>
                            <a:t>D1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5"/>
                          <a:stretch>
                            <a:fillRect l="-27245" t="-112903" r="-83591" b="-30107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:endParaRPr lang="en-GB" b="1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656761679"/>
                      </a:ext>
                    </a:extLst>
                  </a:tr>
                  <a:tr h="56458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0" dirty="0">
                              <a:solidFill>
                                <a:schemeClr val="tx1">
                                  <a:lumMod val="85000"/>
                                  <a:lumOff val="15000"/>
                                </a:schemeClr>
                              </a:solidFill>
                            </a:rPr>
                            <a:t>D2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5"/>
                          <a:stretch>
                            <a:fillRect l="-27245" t="-212903" r="-83591" b="-20107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b="1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542465830"/>
                      </a:ext>
                    </a:extLst>
                  </a:tr>
                  <a:tr h="56458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0" dirty="0">
                              <a:solidFill>
                                <a:schemeClr val="tx1">
                                  <a:lumMod val="85000"/>
                                  <a:lumOff val="15000"/>
                                </a:schemeClr>
                              </a:solidFill>
                            </a:rPr>
                            <a:t>D3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5"/>
                          <a:stretch>
                            <a:fillRect l="-27245" t="-316304" r="-83591" b="-10326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b="1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450434295"/>
                      </a:ext>
                    </a:extLst>
                  </a:tr>
                  <a:tr h="56458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0" dirty="0">
                              <a:solidFill>
                                <a:schemeClr val="tx1">
                                  <a:lumMod val="85000"/>
                                  <a:lumOff val="15000"/>
                                </a:schemeClr>
                              </a:solidFill>
                            </a:rPr>
                            <a:t>D4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5"/>
                          <a:stretch>
                            <a:fillRect l="-27245" t="-411828" r="-83591" b="-21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b="1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2655543326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626324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81C5ADAB-C769-4C76-A7A8-662B4210C126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mrbartonmaths</a:t>
            </a:r>
            <a:endParaRPr lang="en-GB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2" name="Table 2">
                <a:extLst>
                  <a:ext uri="{FF2B5EF4-FFF2-40B4-BE49-F238E27FC236}">
                    <a16:creationId xmlns:a16="http://schemas.microsoft.com/office/drawing/2014/main" id="{5CBF298D-F5D8-4D25-99C2-E9CCC9DC7076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762231350"/>
                  </p:ext>
                </p:extLst>
              </p:nvPr>
            </p:nvGraphicFramePr>
            <p:xfrm>
              <a:off x="279667" y="265786"/>
              <a:ext cx="4113229" cy="2892134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521616">
                      <a:extLst>
                        <a:ext uri="{9D8B030D-6E8A-4147-A177-3AD203B41FA5}">
                          <a16:colId xmlns:a16="http://schemas.microsoft.com/office/drawing/2014/main" val="3698955985"/>
                        </a:ext>
                      </a:extLst>
                    </a:gridCol>
                    <a:gridCol w="1970202">
                      <a:extLst>
                        <a:ext uri="{9D8B030D-6E8A-4147-A177-3AD203B41FA5}">
                          <a16:colId xmlns:a16="http://schemas.microsoft.com/office/drawing/2014/main" val="3008939114"/>
                        </a:ext>
                      </a:extLst>
                    </a:gridCol>
                    <a:gridCol w="1621411">
                      <a:extLst>
                        <a:ext uri="{9D8B030D-6E8A-4147-A177-3AD203B41FA5}">
                          <a16:colId xmlns:a16="http://schemas.microsoft.com/office/drawing/2014/main" val="4153933882"/>
                        </a:ext>
                      </a:extLst>
                    </a:gridCol>
                  </a:tblGrid>
                  <a:tr h="564585"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"/>
                              </m:oMathParaPr>
                              <m:oMath xmlns:m="http://schemas.openxmlformats.org/officeDocument/2006/math">
                                <m:r>
                                  <a:rPr lang="en-GB" b="1" i="1" smtClean="0">
                                    <a:latin typeface="Cambria Math" panose="02040503050406030204" pitchFamily="18" charset="0"/>
                                  </a:rPr>
                                  <m:t>&gt;</m:t>
                                </m:r>
                                <m:r>
                                  <a:rPr lang="en-GB" b="1" i="1" smtClean="0">
                                    <a:latin typeface="Cambria Math" panose="02040503050406030204" pitchFamily="18" charset="0"/>
                                  </a:rPr>
                                  <m:t>𝟎</m:t>
                                </m:r>
                                <m:r>
                                  <a:rPr lang="en-GB" b="1" i="1" smtClean="0">
                                    <a:latin typeface="Cambria Math" panose="02040503050406030204" pitchFamily="18" charset="0"/>
                                  </a:rPr>
                                  <m:t>.</m:t>
                                </m:r>
                                <m:r>
                                  <a:rPr lang="en-GB" b="1" i="1" smtClean="0">
                                    <a:latin typeface="Cambria Math" panose="02040503050406030204" pitchFamily="18" charset="0"/>
                                  </a:rPr>
                                  <m:t>𝟓</m:t>
                                </m:r>
                                <m:r>
                                  <a:rPr lang="en-GB" b="1" i="1" smtClean="0">
                                    <a:latin typeface="Cambria Math" panose="02040503050406030204" pitchFamily="18" charset="0"/>
                                  </a:rPr>
                                  <m:t>, &lt;</m:t>
                                </m:r>
                                <m:r>
                                  <a:rPr lang="en-GB" b="1" i="1" smtClean="0">
                                    <a:latin typeface="Cambria Math" panose="02040503050406030204" pitchFamily="18" charset="0"/>
                                  </a:rPr>
                                  <m:t>𝟎</m:t>
                                </m:r>
                                <m:r>
                                  <a:rPr lang="en-GB" b="1" i="1" smtClean="0">
                                    <a:latin typeface="Cambria Math" panose="02040503050406030204" pitchFamily="18" charset="0"/>
                                  </a:rPr>
                                  <m:t>.</m:t>
                                </m:r>
                                <m:r>
                                  <a:rPr lang="en-GB" b="1" i="1" smtClean="0">
                                    <a:latin typeface="Cambria Math" panose="02040503050406030204" pitchFamily="18" charset="0"/>
                                  </a:rPr>
                                  <m:t>𝟓</m:t>
                                </m:r>
                                <m:r>
                                  <a:rPr lang="en-GB" b="1" i="1" smtClean="0">
                                    <a:latin typeface="Cambria Math" panose="02040503050406030204" pitchFamily="18" charset="0"/>
                                  </a:rPr>
                                  <m:t>, =</m:t>
                                </m:r>
                                <m:r>
                                  <a:rPr lang="en-GB" b="1" i="1" smtClean="0">
                                    <a:latin typeface="Cambria Math" panose="02040503050406030204" pitchFamily="18" charset="0"/>
                                  </a:rPr>
                                  <m:t>𝟎</m:t>
                                </m:r>
                                <m:r>
                                  <a:rPr lang="en-GB" b="1" i="1" smtClean="0">
                                    <a:latin typeface="Cambria Math" panose="02040503050406030204" pitchFamily="18" charset="0"/>
                                  </a:rPr>
                                  <m:t>.</m:t>
                                </m:r>
                                <m:r>
                                  <a:rPr lang="en-GB" b="1" i="1" smtClean="0">
                                    <a:latin typeface="Cambria Math" panose="02040503050406030204" pitchFamily="18" charset="0"/>
                                  </a:rPr>
                                  <m:t>𝟓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63815402"/>
                      </a:ext>
                    </a:extLst>
                  </a:tr>
                  <a:tr h="56458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0" dirty="0">
                              <a:solidFill>
                                <a:srgbClr val="007FFF"/>
                              </a:solidFill>
                            </a:rPr>
                            <a:t>A1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1−0.5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1" i="1" smtClean="0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GB" b="1" i="1" smtClean="0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𝟎</m:t>
                                </m:r>
                                <m:r>
                                  <a:rPr lang="en-GB" b="1" i="1" smtClean="0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.</m:t>
                                </m:r>
                                <m:r>
                                  <a:rPr lang="en-GB" b="1" i="1" smtClean="0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𝟓</m:t>
                                </m:r>
                              </m:oMath>
                            </m:oMathPara>
                          </a14:m>
                          <a:endParaRPr lang="en-GB" b="1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656761679"/>
                      </a:ext>
                    </a:extLst>
                  </a:tr>
                  <a:tr h="56458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0" dirty="0">
                              <a:solidFill>
                                <a:srgbClr val="007FFF"/>
                              </a:solidFill>
                            </a:rPr>
                            <a:t>A2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×0.5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1" i="1" smtClean="0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GB" b="1" i="1" smtClean="0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𝟎</m:t>
                                </m:r>
                                <m:r>
                                  <a:rPr lang="en-GB" b="1" i="1" smtClean="0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.</m:t>
                                </m:r>
                                <m:r>
                                  <a:rPr lang="en-GB" b="1" i="1" smtClean="0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𝟓</m:t>
                                </m:r>
                              </m:oMath>
                            </m:oMathPara>
                          </a14:m>
                          <a:endParaRPr lang="en-GB" b="1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542465830"/>
                      </a:ext>
                    </a:extLst>
                  </a:tr>
                  <a:tr h="56458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0" dirty="0">
                              <a:solidFill>
                                <a:srgbClr val="007FFF"/>
                              </a:solidFill>
                            </a:rPr>
                            <a:t>A3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÷0.5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1" i="1" smtClean="0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&gt;</m:t>
                                </m:r>
                                <m:r>
                                  <a:rPr lang="en-GB" b="1" i="1" smtClean="0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𝟎</m:t>
                                </m:r>
                                <m:r>
                                  <a:rPr lang="en-GB" b="1" i="1" smtClean="0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.</m:t>
                                </m:r>
                                <m:r>
                                  <a:rPr lang="en-GB" b="1" i="1" smtClean="0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𝟓</m:t>
                                </m:r>
                              </m:oMath>
                            </m:oMathPara>
                          </a14:m>
                          <a:endParaRPr lang="en-GB" b="1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450434295"/>
                      </a:ext>
                    </a:extLst>
                  </a:tr>
                  <a:tr h="56458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0" dirty="0">
                              <a:solidFill>
                                <a:srgbClr val="007FFF"/>
                              </a:solidFill>
                            </a:rPr>
                            <a:t>A4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0.5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÷1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1" i="1" smtClean="0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GB" b="1" i="1" smtClean="0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𝟎</m:t>
                                </m:r>
                                <m:r>
                                  <a:rPr lang="en-GB" b="1" i="1" smtClean="0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.</m:t>
                                </m:r>
                                <m:r>
                                  <a:rPr lang="en-GB" b="1" i="1" smtClean="0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𝟓</m:t>
                                </m:r>
                              </m:oMath>
                            </m:oMathPara>
                          </a14:m>
                          <a:endParaRPr lang="en-GB" b="1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2655543326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2" name="Table 2">
                <a:extLst>
                  <a:ext uri="{FF2B5EF4-FFF2-40B4-BE49-F238E27FC236}">
                    <a16:creationId xmlns:a16="http://schemas.microsoft.com/office/drawing/2014/main" id="{5CBF298D-F5D8-4D25-99C2-E9CCC9DC7076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762231350"/>
                  </p:ext>
                </p:extLst>
              </p:nvPr>
            </p:nvGraphicFramePr>
            <p:xfrm>
              <a:off x="279667" y="265786"/>
              <a:ext cx="4113229" cy="2892134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521616">
                      <a:extLst>
                        <a:ext uri="{9D8B030D-6E8A-4147-A177-3AD203B41FA5}">
                          <a16:colId xmlns:a16="http://schemas.microsoft.com/office/drawing/2014/main" val="3698955985"/>
                        </a:ext>
                      </a:extLst>
                    </a:gridCol>
                    <a:gridCol w="1970202">
                      <a:extLst>
                        <a:ext uri="{9D8B030D-6E8A-4147-A177-3AD203B41FA5}">
                          <a16:colId xmlns:a16="http://schemas.microsoft.com/office/drawing/2014/main" val="3008939114"/>
                        </a:ext>
                      </a:extLst>
                    </a:gridCol>
                    <a:gridCol w="1621411">
                      <a:extLst>
                        <a:ext uri="{9D8B030D-6E8A-4147-A177-3AD203B41FA5}">
                          <a16:colId xmlns:a16="http://schemas.microsoft.com/office/drawing/2014/main" val="4153933882"/>
                        </a:ext>
                      </a:extLst>
                    </a:gridCol>
                  </a:tblGrid>
                  <a:tr h="633794"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54511" t="-962" r="-1504" b="-35961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63815402"/>
                      </a:ext>
                    </a:extLst>
                  </a:tr>
                  <a:tr h="56458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0" dirty="0">
                              <a:solidFill>
                                <a:srgbClr val="007FFF"/>
                              </a:solidFill>
                            </a:rPr>
                            <a:t>A1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6852" t="-112903" r="-83333" b="-3021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54511" t="-112903" r="-1504" b="-30215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656761679"/>
                      </a:ext>
                    </a:extLst>
                  </a:tr>
                  <a:tr h="56458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0" dirty="0">
                              <a:solidFill>
                                <a:srgbClr val="007FFF"/>
                              </a:solidFill>
                            </a:rPr>
                            <a:t>A2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6852" t="-212903" r="-83333" b="-2021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54511" t="-212903" r="-1504" b="-20215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542465830"/>
                      </a:ext>
                    </a:extLst>
                  </a:tr>
                  <a:tr h="56458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0" dirty="0">
                              <a:solidFill>
                                <a:srgbClr val="007FFF"/>
                              </a:solidFill>
                            </a:rPr>
                            <a:t>A3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6852" t="-312903" r="-83333" b="-1021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54511" t="-312903" r="-1504" b="-10215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450434295"/>
                      </a:ext>
                    </a:extLst>
                  </a:tr>
                  <a:tr h="56458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0" dirty="0">
                              <a:solidFill>
                                <a:srgbClr val="007FFF"/>
                              </a:solidFill>
                            </a:rPr>
                            <a:t>A4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6852" t="-412903" r="-83333" b="-21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54511" t="-412903" r="-1504" b="-215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655543326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5" name="Table 2">
                <a:extLst>
                  <a:ext uri="{FF2B5EF4-FFF2-40B4-BE49-F238E27FC236}">
                    <a16:creationId xmlns:a16="http://schemas.microsoft.com/office/drawing/2014/main" id="{0FEFD8BB-830D-4D86-98E7-3B75F58FECE5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976258598"/>
                  </p:ext>
                </p:extLst>
              </p:nvPr>
            </p:nvGraphicFramePr>
            <p:xfrm>
              <a:off x="4779394" y="265786"/>
              <a:ext cx="4113229" cy="2892134"/>
            </p:xfrm>
            <a:graphic>
              <a:graphicData uri="http://schemas.openxmlformats.org/drawingml/2006/table">
                <a:tbl>
                  <a:tblPr firstRow="1" bandRow="1">
                    <a:tableStyleId>{21E4AEA4-8DFA-4A89-87EB-49C32662AFE0}</a:tableStyleId>
                  </a:tblPr>
                  <a:tblGrid>
                    <a:gridCol w="521616">
                      <a:extLst>
                        <a:ext uri="{9D8B030D-6E8A-4147-A177-3AD203B41FA5}">
                          <a16:colId xmlns:a16="http://schemas.microsoft.com/office/drawing/2014/main" val="3698955985"/>
                        </a:ext>
                      </a:extLst>
                    </a:gridCol>
                    <a:gridCol w="1970202">
                      <a:extLst>
                        <a:ext uri="{9D8B030D-6E8A-4147-A177-3AD203B41FA5}">
                          <a16:colId xmlns:a16="http://schemas.microsoft.com/office/drawing/2014/main" val="3008939114"/>
                        </a:ext>
                      </a:extLst>
                    </a:gridCol>
                    <a:gridCol w="1621411">
                      <a:extLst>
                        <a:ext uri="{9D8B030D-6E8A-4147-A177-3AD203B41FA5}">
                          <a16:colId xmlns:a16="http://schemas.microsoft.com/office/drawing/2014/main" val="4153933882"/>
                        </a:ext>
                      </a:extLst>
                    </a:gridCol>
                  </a:tblGrid>
                  <a:tr h="564585"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"/>
                              </m:oMathParaPr>
                              <m:oMath xmlns:m="http://schemas.openxmlformats.org/officeDocument/2006/math">
                                <m:r>
                                  <a:rPr lang="en-GB" smtClean="0"/>
                                  <m:t>&gt;</m:t>
                                </m:r>
                                <m:r>
                                  <a:rPr lang="en-GB" smtClean="0"/>
                                  <m:t>𝟎</m:t>
                                </m:r>
                                <m:r>
                                  <a:rPr lang="en-GB" smtClean="0"/>
                                  <m:t>.</m:t>
                                </m:r>
                                <m:r>
                                  <a:rPr lang="en-GB" smtClean="0"/>
                                  <m:t>𝟓</m:t>
                                </m:r>
                                <m:r>
                                  <a:rPr lang="en-GB" smtClean="0"/>
                                  <m:t>, &lt;</m:t>
                                </m:r>
                                <m:r>
                                  <a:rPr lang="en-GB" smtClean="0"/>
                                  <m:t>𝟎</m:t>
                                </m:r>
                                <m:r>
                                  <a:rPr lang="en-GB" smtClean="0"/>
                                  <m:t>.</m:t>
                                </m:r>
                                <m:r>
                                  <a:rPr lang="en-GB" smtClean="0"/>
                                  <m:t>𝟓</m:t>
                                </m:r>
                                <m:r>
                                  <a:rPr lang="en-GB" smtClean="0"/>
                                  <m:t>, =</m:t>
                                </m:r>
                                <m:r>
                                  <a:rPr lang="en-GB" smtClean="0"/>
                                  <m:t>𝟎</m:t>
                                </m:r>
                                <m:r>
                                  <a:rPr lang="en-GB" smtClean="0"/>
                                  <m:t>.</m:t>
                                </m:r>
                                <m:r>
                                  <a:rPr lang="en-GB" smtClean="0"/>
                                  <m:t>𝟓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63815402"/>
                      </a:ext>
                    </a:extLst>
                  </a:tr>
                  <a:tr h="56458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0" dirty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</a:rPr>
                            <a:t>C1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0" smtClean="0">
                                    <a:latin typeface="Cambria Math" panose="02040503050406030204" pitchFamily="18" charset="0"/>
                                  </a:rPr>
                                  <m:t>0.3+0.2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mtClean="0">
                                    <a:solidFill>
                                      <a:srgbClr val="00B050"/>
                                    </a:solidFill>
                                  </a:rPr>
                                  <m:t>=</m:t>
                                </m:r>
                                <m:r>
                                  <a:rPr lang="en-GB" smtClean="0">
                                    <a:solidFill>
                                      <a:srgbClr val="00B050"/>
                                    </a:solidFill>
                                  </a:rPr>
                                  <m:t>𝟎</m:t>
                                </m:r>
                                <m:r>
                                  <a:rPr lang="en-GB" smtClean="0">
                                    <a:solidFill>
                                      <a:srgbClr val="00B050"/>
                                    </a:solidFill>
                                  </a:rPr>
                                  <m:t>.</m:t>
                                </m:r>
                                <m:r>
                                  <a:rPr lang="en-GB" smtClean="0">
                                    <a:solidFill>
                                      <a:srgbClr val="00B050"/>
                                    </a:solidFill>
                                  </a:rPr>
                                  <m:t>𝟓</m:t>
                                </m:r>
                              </m:oMath>
                            </m:oMathPara>
                          </a14:m>
                          <a:endParaRPr lang="en-GB" b="1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656761679"/>
                      </a:ext>
                    </a:extLst>
                  </a:tr>
                  <a:tr h="56458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0" dirty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</a:rPr>
                            <a:t>C2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0" smtClean="0">
                                    <a:latin typeface="Cambria Math" panose="02040503050406030204" pitchFamily="18" charset="0"/>
                                  </a:rPr>
                                  <m:t>0.3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r>
                                  <a:rPr lang="en-GB" b="0" i="0" smtClean="0">
                                    <a:latin typeface="Cambria Math" panose="02040503050406030204" pitchFamily="18" charset="0"/>
                                  </a:rPr>
                                  <m:t>0.2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0" smtClean="0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&lt;</m:t>
                                </m:r>
                                <m:r>
                                  <a:rPr lang="en-GB" smtClean="0">
                                    <a:solidFill>
                                      <a:srgbClr val="00B050"/>
                                    </a:solidFill>
                                  </a:rPr>
                                  <m:t>𝟎</m:t>
                                </m:r>
                                <m:r>
                                  <a:rPr lang="en-GB" smtClean="0">
                                    <a:solidFill>
                                      <a:srgbClr val="00B050"/>
                                    </a:solidFill>
                                  </a:rPr>
                                  <m:t>.</m:t>
                                </m:r>
                                <m:r>
                                  <a:rPr lang="en-GB" smtClean="0">
                                    <a:solidFill>
                                      <a:srgbClr val="00B050"/>
                                    </a:solidFill>
                                  </a:rPr>
                                  <m:t>𝟓</m:t>
                                </m:r>
                              </m:oMath>
                            </m:oMathPara>
                          </a14:m>
                          <a:endParaRPr lang="en-GB" b="1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542465830"/>
                      </a:ext>
                    </a:extLst>
                  </a:tr>
                  <a:tr h="56458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0" dirty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</a:rPr>
                            <a:t>C3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0" smtClean="0">
                                    <a:latin typeface="Cambria Math" panose="02040503050406030204" pitchFamily="18" charset="0"/>
                                  </a:rPr>
                                  <m:t>0.3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÷0.2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mtClean="0">
                                    <a:solidFill>
                                      <a:srgbClr val="00B050"/>
                                    </a:solidFill>
                                  </a:rPr>
                                  <m:t>&gt;</m:t>
                                </m:r>
                                <m:r>
                                  <a:rPr lang="en-GB" smtClean="0">
                                    <a:solidFill>
                                      <a:srgbClr val="00B050"/>
                                    </a:solidFill>
                                  </a:rPr>
                                  <m:t>𝟎</m:t>
                                </m:r>
                                <m:r>
                                  <a:rPr lang="en-GB" smtClean="0">
                                    <a:solidFill>
                                      <a:srgbClr val="00B050"/>
                                    </a:solidFill>
                                  </a:rPr>
                                  <m:t>.</m:t>
                                </m:r>
                                <m:r>
                                  <a:rPr lang="en-GB" smtClean="0">
                                    <a:solidFill>
                                      <a:srgbClr val="00B050"/>
                                    </a:solidFill>
                                  </a:rPr>
                                  <m:t>𝟓</m:t>
                                </m:r>
                              </m:oMath>
                            </m:oMathPara>
                          </a14:m>
                          <a:endParaRPr lang="en-GB" b="1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450434295"/>
                      </a:ext>
                    </a:extLst>
                  </a:tr>
                  <a:tr h="56458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0" dirty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</a:rPr>
                            <a:t>C4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0" smtClean="0">
                                    <a:latin typeface="Cambria Math" panose="02040503050406030204" pitchFamily="18" charset="0"/>
                                  </a:rPr>
                                  <m:t>0.2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÷0.3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0" smtClean="0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&gt;</m:t>
                                </m:r>
                                <m:r>
                                  <a:rPr lang="en-GB" smtClean="0">
                                    <a:solidFill>
                                      <a:srgbClr val="00B050"/>
                                    </a:solidFill>
                                  </a:rPr>
                                  <m:t>𝟎</m:t>
                                </m:r>
                                <m:r>
                                  <a:rPr lang="en-GB" smtClean="0">
                                    <a:solidFill>
                                      <a:srgbClr val="00B050"/>
                                    </a:solidFill>
                                  </a:rPr>
                                  <m:t>.</m:t>
                                </m:r>
                                <m:r>
                                  <a:rPr lang="en-GB" smtClean="0">
                                    <a:solidFill>
                                      <a:srgbClr val="00B050"/>
                                    </a:solidFill>
                                  </a:rPr>
                                  <m:t>𝟓</m:t>
                                </m:r>
                              </m:oMath>
                            </m:oMathPara>
                          </a14:m>
                          <a:endParaRPr lang="en-GB" b="1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2655543326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5" name="Table 2">
                <a:extLst>
                  <a:ext uri="{FF2B5EF4-FFF2-40B4-BE49-F238E27FC236}">
                    <a16:creationId xmlns:a16="http://schemas.microsoft.com/office/drawing/2014/main" id="{0FEFD8BB-830D-4D86-98E7-3B75F58FECE5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976258598"/>
                  </p:ext>
                </p:extLst>
              </p:nvPr>
            </p:nvGraphicFramePr>
            <p:xfrm>
              <a:off x="4779394" y="265786"/>
              <a:ext cx="4113229" cy="2892134"/>
            </p:xfrm>
            <a:graphic>
              <a:graphicData uri="http://schemas.openxmlformats.org/drawingml/2006/table">
                <a:tbl>
                  <a:tblPr firstRow="1" bandRow="1">
                    <a:tableStyleId>{21E4AEA4-8DFA-4A89-87EB-49C32662AFE0}</a:tableStyleId>
                  </a:tblPr>
                  <a:tblGrid>
                    <a:gridCol w="521616">
                      <a:extLst>
                        <a:ext uri="{9D8B030D-6E8A-4147-A177-3AD203B41FA5}">
                          <a16:colId xmlns:a16="http://schemas.microsoft.com/office/drawing/2014/main" val="3698955985"/>
                        </a:ext>
                      </a:extLst>
                    </a:gridCol>
                    <a:gridCol w="1970202">
                      <a:extLst>
                        <a:ext uri="{9D8B030D-6E8A-4147-A177-3AD203B41FA5}">
                          <a16:colId xmlns:a16="http://schemas.microsoft.com/office/drawing/2014/main" val="3008939114"/>
                        </a:ext>
                      </a:extLst>
                    </a:gridCol>
                    <a:gridCol w="1621411">
                      <a:extLst>
                        <a:ext uri="{9D8B030D-6E8A-4147-A177-3AD203B41FA5}">
                          <a16:colId xmlns:a16="http://schemas.microsoft.com/office/drawing/2014/main" val="4153933882"/>
                        </a:ext>
                      </a:extLst>
                    </a:gridCol>
                  </a:tblGrid>
                  <a:tr h="633794"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154511" t="-962" r="-1504" b="-35961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63815402"/>
                      </a:ext>
                    </a:extLst>
                  </a:tr>
                  <a:tr h="56458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0" dirty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</a:rPr>
                            <a:t>C1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27245" t="-112903" r="-83591" b="-3021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154511" t="-112903" r="-1504" b="-30215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656761679"/>
                      </a:ext>
                    </a:extLst>
                  </a:tr>
                  <a:tr h="56458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0" dirty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</a:rPr>
                            <a:t>C2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27245" t="-212903" r="-83591" b="-2021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154511" t="-212903" r="-1504" b="-20215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542465830"/>
                      </a:ext>
                    </a:extLst>
                  </a:tr>
                  <a:tr h="56458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0" dirty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</a:rPr>
                            <a:t>C3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27245" t="-312903" r="-83591" b="-1021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154511" t="-312903" r="-1504" b="-10215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450434295"/>
                      </a:ext>
                    </a:extLst>
                  </a:tr>
                  <a:tr h="56458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0" dirty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</a:rPr>
                            <a:t>C4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27245" t="-412903" r="-83591" b="-21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154511" t="-412903" r="-1504" b="-215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655543326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6" name="Table 2">
                <a:extLst>
                  <a:ext uri="{FF2B5EF4-FFF2-40B4-BE49-F238E27FC236}">
                    <a16:creationId xmlns:a16="http://schemas.microsoft.com/office/drawing/2014/main" id="{A268D758-3F14-4CA4-8A5D-62AB6E9CCBD8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568428975"/>
                  </p:ext>
                </p:extLst>
              </p:nvPr>
            </p:nvGraphicFramePr>
            <p:xfrm>
              <a:off x="279667" y="3421406"/>
              <a:ext cx="4113229" cy="2892134"/>
            </p:xfrm>
            <a:graphic>
              <a:graphicData uri="http://schemas.openxmlformats.org/drawingml/2006/table">
                <a:tbl>
                  <a:tblPr firstRow="1" bandRow="1">
                    <a:tableStyleId>{00A15C55-8517-42AA-B614-E9B94910E393}</a:tableStyleId>
                  </a:tblPr>
                  <a:tblGrid>
                    <a:gridCol w="521616">
                      <a:extLst>
                        <a:ext uri="{9D8B030D-6E8A-4147-A177-3AD203B41FA5}">
                          <a16:colId xmlns:a16="http://schemas.microsoft.com/office/drawing/2014/main" val="3698955985"/>
                        </a:ext>
                      </a:extLst>
                    </a:gridCol>
                    <a:gridCol w="1970202">
                      <a:extLst>
                        <a:ext uri="{9D8B030D-6E8A-4147-A177-3AD203B41FA5}">
                          <a16:colId xmlns:a16="http://schemas.microsoft.com/office/drawing/2014/main" val="3008939114"/>
                        </a:ext>
                      </a:extLst>
                    </a:gridCol>
                    <a:gridCol w="1621411">
                      <a:extLst>
                        <a:ext uri="{9D8B030D-6E8A-4147-A177-3AD203B41FA5}">
                          <a16:colId xmlns:a16="http://schemas.microsoft.com/office/drawing/2014/main" val="4153933882"/>
                        </a:ext>
                      </a:extLst>
                    </a:gridCol>
                  </a:tblGrid>
                  <a:tr h="564585"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"/>
                              </m:oMathParaPr>
                              <m:oMath xmlns:m="http://schemas.openxmlformats.org/officeDocument/2006/math">
                                <m:r>
                                  <a:rPr lang="en-GB" smtClean="0"/>
                                  <m:t>&gt;</m:t>
                                </m:r>
                                <m:r>
                                  <a:rPr lang="en-GB" smtClean="0"/>
                                  <m:t>𝟎</m:t>
                                </m:r>
                                <m:r>
                                  <a:rPr lang="en-GB" smtClean="0"/>
                                  <m:t>.</m:t>
                                </m:r>
                                <m:r>
                                  <a:rPr lang="en-GB" smtClean="0"/>
                                  <m:t>𝟓</m:t>
                                </m:r>
                                <m:r>
                                  <a:rPr lang="en-GB" smtClean="0"/>
                                  <m:t>, &lt;</m:t>
                                </m:r>
                                <m:r>
                                  <a:rPr lang="en-GB" smtClean="0"/>
                                  <m:t>𝟎</m:t>
                                </m:r>
                                <m:r>
                                  <a:rPr lang="en-GB" smtClean="0"/>
                                  <m:t>.</m:t>
                                </m:r>
                                <m:r>
                                  <a:rPr lang="en-GB" smtClean="0"/>
                                  <m:t>𝟓</m:t>
                                </m:r>
                                <m:r>
                                  <a:rPr lang="en-GB" smtClean="0"/>
                                  <m:t>, =</m:t>
                                </m:r>
                                <m:r>
                                  <a:rPr lang="en-GB" smtClean="0"/>
                                  <m:t>𝟎</m:t>
                                </m:r>
                                <m:r>
                                  <a:rPr lang="en-GB" smtClean="0"/>
                                  <m:t>.</m:t>
                                </m:r>
                                <m:r>
                                  <a:rPr lang="en-GB" smtClean="0"/>
                                  <m:t>𝟓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63815402"/>
                      </a:ext>
                    </a:extLst>
                  </a:tr>
                  <a:tr h="56458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0" dirty="0">
                              <a:solidFill>
                                <a:schemeClr val="accent4">
                                  <a:lumMod val="75000"/>
                                </a:schemeClr>
                              </a:solidFill>
                            </a:rPr>
                            <a:t>B1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mtClean="0"/>
                                  <m:t>2−0.25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mtClean="0">
                                    <a:solidFill>
                                      <a:srgbClr val="00B050"/>
                                    </a:solidFill>
                                  </a:rPr>
                                  <m:t>&gt;</m:t>
                                </m:r>
                                <m:r>
                                  <a:rPr lang="en-GB" smtClean="0">
                                    <a:solidFill>
                                      <a:srgbClr val="00B050"/>
                                    </a:solidFill>
                                  </a:rPr>
                                  <m:t>𝟎</m:t>
                                </m:r>
                                <m:r>
                                  <a:rPr lang="en-GB" smtClean="0">
                                    <a:solidFill>
                                      <a:srgbClr val="00B050"/>
                                    </a:solidFill>
                                  </a:rPr>
                                  <m:t>.</m:t>
                                </m:r>
                                <m:r>
                                  <a:rPr lang="en-GB" smtClean="0">
                                    <a:solidFill>
                                      <a:srgbClr val="00B050"/>
                                    </a:solidFill>
                                  </a:rPr>
                                  <m:t>𝟓</m:t>
                                </m:r>
                              </m:oMath>
                            </m:oMathPara>
                          </a14:m>
                          <a:endParaRPr lang="en-GB" b="1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656761679"/>
                      </a:ext>
                    </a:extLst>
                  </a:tr>
                  <a:tr h="56458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0" dirty="0">
                              <a:solidFill>
                                <a:schemeClr val="accent4">
                                  <a:lumMod val="75000"/>
                                </a:schemeClr>
                              </a:solidFill>
                            </a:rPr>
                            <a:t>B2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mtClean="0"/>
                                  <m:t>2×0.25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mtClean="0">
                                    <a:solidFill>
                                      <a:srgbClr val="00B050"/>
                                    </a:solidFill>
                                  </a:rPr>
                                  <m:t>=</m:t>
                                </m:r>
                                <m:r>
                                  <a:rPr lang="en-GB" smtClean="0">
                                    <a:solidFill>
                                      <a:srgbClr val="00B050"/>
                                    </a:solidFill>
                                  </a:rPr>
                                  <m:t>𝟎</m:t>
                                </m:r>
                                <m:r>
                                  <a:rPr lang="en-GB" smtClean="0">
                                    <a:solidFill>
                                      <a:srgbClr val="00B050"/>
                                    </a:solidFill>
                                  </a:rPr>
                                  <m:t>.</m:t>
                                </m:r>
                                <m:r>
                                  <a:rPr lang="en-GB" smtClean="0">
                                    <a:solidFill>
                                      <a:srgbClr val="00B050"/>
                                    </a:solidFill>
                                  </a:rPr>
                                  <m:t>𝟓</m:t>
                                </m:r>
                              </m:oMath>
                            </m:oMathPara>
                          </a14:m>
                          <a:endParaRPr lang="en-GB" b="1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542465830"/>
                      </a:ext>
                    </a:extLst>
                  </a:tr>
                  <a:tr h="56458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0" dirty="0">
                              <a:solidFill>
                                <a:schemeClr val="accent4">
                                  <a:lumMod val="75000"/>
                                </a:schemeClr>
                              </a:solidFill>
                            </a:rPr>
                            <a:t>B3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mtClean="0"/>
                                  <m:t>2÷0.25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mtClean="0">
                                    <a:solidFill>
                                      <a:srgbClr val="00B050"/>
                                    </a:solidFill>
                                  </a:rPr>
                                  <m:t>&gt;</m:t>
                                </m:r>
                                <m:r>
                                  <a:rPr lang="en-GB" smtClean="0">
                                    <a:solidFill>
                                      <a:srgbClr val="00B050"/>
                                    </a:solidFill>
                                  </a:rPr>
                                  <m:t>𝟎</m:t>
                                </m:r>
                                <m:r>
                                  <a:rPr lang="en-GB" smtClean="0">
                                    <a:solidFill>
                                      <a:srgbClr val="00B050"/>
                                    </a:solidFill>
                                  </a:rPr>
                                  <m:t>.</m:t>
                                </m:r>
                                <m:r>
                                  <a:rPr lang="en-GB" smtClean="0">
                                    <a:solidFill>
                                      <a:srgbClr val="00B050"/>
                                    </a:solidFill>
                                  </a:rPr>
                                  <m:t>𝟓</m:t>
                                </m:r>
                              </m:oMath>
                            </m:oMathPara>
                          </a14:m>
                          <a:endParaRPr lang="en-GB" b="1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450434295"/>
                      </a:ext>
                    </a:extLst>
                  </a:tr>
                  <a:tr h="56458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0" dirty="0">
                              <a:solidFill>
                                <a:schemeClr val="accent4">
                                  <a:lumMod val="75000"/>
                                </a:schemeClr>
                              </a:solidFill>
                            </a:rPr>
                            <a:t>B4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mtClean="0"/>
                                  <m:t>0.25÷2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mtClean="0">
                                    <a:solidFill>
                                      <a:srgbClr val="00B050"/>
                                    </a:solidFill>
                                  </a:rPr>
                                  <m:t>&lt;</m:t>
                                </m:r>
                                <m:r>
                                  <a:rPr lang="en-GB" smtClean="0">
                                    <a:solidFill>
                                      <a:srgbClr val="00B050"/>
                                    </a:solidFill>
                                  </a:rPr>
                                  <m:t>𝟎</m:t>
                                </m:r>
                                <m:r>
                                  <a:rPr lang="en-GB" smtClean="0">
                                    <a:solidFill>
                                      <a:srgbClr val="00B050"/>
                                    </a:solidFill>
                                  </a:rPr>
                                  <m:t>.</m:t>
                                </m:r>
                                <m:r>
                                  <a:rPr lang="en-GB" smtClean="0">
                                    <a:solidFill>
                                      <a:srgbClr val="00B050"/>
                                    </a:solidFill>
                                  </a:rPr>
                                  <m:t>𝟓</m:t>
                                </m:r>
                              </m:oMath>
                            </m:oMathPara>
                          </a14:m>
                          <a:endParaRPr lang="en-GB" b="1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2655543326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6" name="Table 2">
                <a:extLst>
                  <a:ext uri="{FF2B5EF4-FFF2-40B4-BE49-F238E27FC236}">
                    <a16:creationId xmlns:a16="http://schemas.microsoft.com/office/drawing/2014/main" id="{A268D758-3F14-4CA4-8A5D-62AB6E9CCBD8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568428975"/>
                  </p:ext>
                </p:extLst>
              </p:nvPr>
            </p:nvGraphicFramePr>
            <p:xfrm>
              <a:off x="279667" y="3421406"/>
              <a:ext cx="4113229" cy="2892134"/>
            </p:xfrm>
            <a:graphic>
              <a:graphicData uri="http://schemas.openxmlformats.org/drawingml/2006/table">
                <a:tbl>
                  <a:tblPr firstRow="1" bandRow="1">
                    <a:tableStyleId>{00A15C55-8517-42AA-B614-E9B94910E393}</a:tableStyleId>
                  </a:tblPr>
                  <a:tblGrid>
                    <a:gridCol w="521616">
                      <a:extLst>
                        <a:ext uri="{9D8B030D-6E8A-4147-A177-3AD203B41FA5}">
                          <a16:colId xmlns:a16="http://schemas.microsoft.com/office/drawing/2014/main" val="3698955985"/>
                        </a:ext>
                      </a:extLst>
                    </a:gridCol>
                    <a:gridCol w="1970202">
                      <a:extLst>
                        <a:ext uri="{9D8B030D-6E8A-4147-A177-3AD203B41FA5}">
                          <a16:colId xmlns:a16="http://schemas.microsoft.com/office/drawing/2014/main" val="3008939114"/>
                        </a:ext>
                      </a:extLst>
                    </a:gridCol>
                    <a:gridCol w="1621411">
                      <a:extLst>
                        <a:ext uri="{9D8B030D-6E8A-4147-A177-3AD203B41FA5}">
                          <a16:colId xmlns:a16="http://schemas.microsoft.com/office/drawing/2014/main" val="4153933882"/>
                        </a:ext>
                      </a:extLst>
                    </a:gridCol>
                  </a:tblGrid>
                  <a:tr h="633794"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4"/>
                          <a:stretch>
                            <a:fillRect l="-154511" t="-962" r="-1504" b="-358654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63815402"/>
                      </a:ext>
                    </a:extLst>
                  </a:tr>
                  <a:tr h="56458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0" dirty="0">
                              <a:solidFill>
                                <a:schemeClr val="accent4">
                                  <a:lumMod val="75000"/>
                                </a:schemeClr>
                              </a:solidFill>
                            </a:rPr>
                            <a:t>B1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4"/>
                          <a:stretch>
                            <a:fillRect l="-26852" t="-112903" r="-83333" b="-30107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4"/>
                          <a:stretch>
                            <a:fillRect l="-154511" t="-112903" r="-1504" b="-30107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656761679"/>
                      </a:ext>
                    </a:extLst>
                  </a:tr>
                  <a:tr h="56458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0" dirty="0">
                              <a:solidFill>
                                <a:schemeClr val="accent4">
                                  <a:lumMod val="75000"/>
                                </a:schemeClr>
                              </a:solidFill>
                            </a:rPr>
                            <a:t>B2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4"/>
                          <a:stretch>
                            <a:fillRect l="-26852" t="-212903" r="-83333" b="-20107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4"/>
                          <a:stretch>
                            <a:fillRect l="-154511" t="-212903" r="-1504" b="-20107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542465830"/>
                      </a:ext>
                    </a:extLst>
                  </a:tr>
                  <a:tr h="56458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0" dirty="0">
                              <a:solidFill>
                                <a:schemeClr val="accent4">
                                  <a:lumMod val="75000"/>
                                </a:schemeClr>
                              </a:solidFill>
                            </a:rPr>
                            <a:t>B3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4"/>
                          <a:stretch>
                            <a:fillRect l="-26852" t="-316304" r="-83333" b="-10326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4"/>
                          <a:stretch>
                            <a:fillRect l="-154511" t="-316304" r="-1504" b="-10326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450434295"/>
                      </a:ext>
                    </a:extLst>
                  </a:tr>
                  <a:tr h="56458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0" dirty="0">
                              <a:solidFill>
                                <a:schemeClr val="accent4">
                                  <a:lumMod val="75000"/>
                                </a:schemeClr>
                              </a:solidFill>
                            </a:rPr>
                            <a:t>B4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4"/>
                          <a:stretch>
                            <a:fillRect l="-26852" t="-411828" r="-83333" b="-21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4"/>
                          <a:stretch>
                            <a:fillRect l="-154511" t="-411828" r="-1504" b="-215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655543326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9" name="Table 2">
                <a:extLst>
                  <a:ext uri="{FF2B5EF4-FFF2-40B4-BE49-F238E27FC236}">
                    <a16:creationId xmlns:a16="http://schemas.microsoft.com/office/drawing/2014/main" id="{C3897F0F-AAAB-452A-AAA6-30E2E15125D8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572149047"/>
                  </p:ext>
                </p:extLst>
              </p:nvPr>
            </p:nvGraphicFramePr>
            <p:xfrm>
              <a:off x="4779394" y="3421406"/>
              <a:ext cx="4113229" cy="2892134"/>
            </p:xfrm>
            <a:graphic>
              <a:graphicData uri="http://schemas.openxmlformats.org/drawingml/2006/table">
                <a:tbl>
                  <a:tblPr firstRow="1" bandRow="1">
                    <a:tableStyleId>{F5AB1C69-6EDB-4FF4-983F-18BD219EF322}</a:tableStyleId>
                  </a:tblPr>
                  <a:tblGrid>
                    <a:gridCol w="521616">
                      <a:extLst>
                        <a:ext uri="{9D8B030D-6E8A-4147-A177-3AD203B41FA5}">
                          <a16:colId xmlns:a16="http://schemas.microsoft.com/office/drawing/2014/main" val="3698955985"/>
                        </a:ext>
                      </a:extLst>
                    </a:gridCol>
                    <a:gridCol w="1970202">
                      <a:extLst>
                        <a:ext uri="{9D8B030D-6E8A-4147-A177-3AD203B41FA5}">
                          <a16:colId xmlns:a16="http://schemas.microsoft.com/office/drawing/2014/main" val="3008939114"/>
                        </a:ext>
                      </a:extLst>
                    </a:gridCol>
                    <a:gridCol w="1621411">
                      <a:extLst>
                        <a:ext uri="{9D8B030D-6E8A-4147-A177-3AD203B41FA5}">
                          <a16:colId xmlns:a16="http://schemas.microsoft.com/office/drawing/2014/main" val="4153933882"/>
                        </a:ext>
                      </a:extLst>
                    </a:gridCol>
                  </a:tblGrid>
                  <a:tr h="564585"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"/>
                              </m:oMathParaPr>
                              <m:oMath xmlns:m="http://schemas.openxmlformats.org/officeDocument/2006/math">
                                <m:r>
                                  <a:rPr lang="en-GB" smtClean="0"/>
                                  <m:t>&gt;</m:t>
                                </m:r>
                                <m:r>
                                  <a:rPr lang="en-GB" smtClean="0"/>
                                  <m:t>𝟎</m:t>
                                </m:r>
                                <m:r>
                                  <a:rPr lang="en-GB" smtClean="0"/>
                                  <m:t>.</m:t>
                                </m:r>
                                <m:r>
                                  <a:rPr lang="en-GB" smtClean="0"/>
                                  <m:t>𝟓</m:t>
                                </m:r>
                                <m:r>
                                  <a:rPr lang="en-GB" smtClean="0"/>
                                  <m:t>, &lt;</m:t>
                                </m:r>
                                <m:r>
                                  <a:rPr lang="en-GB" smtClean="0"/>
                                  <m:t>𝟎</m:t>
                                </m:r>
                                <m:r>
                                  <a:rPr lang="en-GB" smtClean="0"/>
                                  <m:t>.</m:t>
                                </m:r>
                                <m:r>
                                  <a:rPr lang="en-GB" smtClean="0"/>
                                  <m:t>𝟓</m:t>
                                </m:r>
                                <m:r>
                                  <a:rPr lang="en-GB" smtClean="0"/>
                                  <m:t>, =</m:t>
                                </m:r>
                                <m:r>
                                  <a:rPr lang="en-GB" smtClean="0"/>
                                  <m:t>𝟎</m:t>
                                </m:r>
                                <m:r>
                                  <a:rPr lang="en-GB" smtClean="0"/>
                                  <m:t>.</m:t>
                                </m:r>
                                <m:r>
                                  <a:rPr lang="en-GB" smtClean="0"/>
                                  <m:t>𝟓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63815402"/>
                      </a:ext>
                    </a:extLst>
                  </a:tr>
                  <a:tr h="56458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0" dirty="0">
                              <a:solidFill>
                                <a:schemeClr val="tx1">
                                  <a:lumMod val="85000"/>
                                  <a:lumOff val="15000"/>
                                </a:schemeClr>
                              </a:solidFill>
                            </a:rPr>
                            <a:t>D1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mtClean="0"/>
                                  <m:t>0.8−0.4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mtClean="0">
                                    <a:solidFill>
                                      <a:srgbClr val="00B050"/>
                                    </a:solidFill>
                                  </a:rPr>
                                  <m:t>&lt;</m:t>
                                </m:r>
                                <m:r>
                                  <a:rPr lang="en-GB" smtClean="0">
                                    <a:solidFill>
                                      <a:srgbClr val="00B050"/>
                                    </a:solidFill>
                                  </a:rPr>
                                  <m:t>𝟎</m:t>
                                </m:r>
                                <m:r>
                                  <a:rPr lang="en-GB" smtClean="0">
                                    <a:solidFill>
                                      <a:srgbClr val="00B050"/>
                                    </a:solidFill>
                                  </a:rPr>
                                  <m:t>.</m:t>
                                </m:r>
                                <m:r>
                                  <a:rPr lang="en-GB" smtClean="0">
                                    <a:solidFill>
                                      <a:srgbClr val="00B050"/>
                                    </a:solidFill>
                                  </a:rPr>
                                  <m:t>𝟓</m:t>
                                </m:r>
                              </m:oMath>
                            </m:oMathPara>
                          </a14:m>
                          <a:endParaRPr lang="en-GB" b="1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656761679"/>
                      </a:ext>
                    </a:extLst>
                  </a:tr>
                  <a:tr h="56458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0" dirty="0">
                              <a:solidFill>
                                <a:schemeClr val="tx1">
                                  <a:lumMod val="85000"/>
                                  <a:lumOff val="15000"/>
                                </a:schemeClr>
                              </a:solidFill>
                            </a:rPr>
                            <a:t>D2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mtClean="0"/>
                                  <m:t>0.8×0.4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mtClean="0">
                                    <a:solidFill>
                                      <a:srgbClr val="00B050"/>
                                    </a:solidFill>
                                  </a:rPr>
                                  <m:t>&lt;</m:t>
                                </m:r>
                                <m:r>
                                  <a:rPr lang="en-GB" smtClean="0">
                                    <a:solidFill>
                                      <a:srgbClr val="00B050"/>
                                    </a:solidFill>
                                  </a:rPr>
                                  <m:t>𝟎</m:t>
                                </m:r>
                                <m:r>
                                  <a:rPr lang="en-GB" smtClean="0">
                                    <a:solidFill>
                                      <a:srgbClr val="00B050"/>
                                    </a:solidFill>
                                  </a:rPr>
                                  <m:t>.</m:t>
                                </m:r>
                                <m:r>
                                  <a:rPr lang="en-GB" smtClean="0">
                                    <a:solidFill>
                                      <a:srgbClr val="00B050"/>
                                    </a:solidFill>
                                  </a:rPr>
                                  <m:t>𝟓</m:t>
                                </m:r>
                              </m:oMath>
                            </m:oMathPara>
                          </a14:m>
                          <a:endParaRPr lang="en-GB" b="1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542465830"/>
                      </a:ext>
                    </a:extLst>
                  </a:tr>
                  <a:tr h="56458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0" dirty="0">
                              <a:solidFill>
                                <a:schemeClr val="tx1">
                                  <a:lumMod val="85000"/>
                                  <a:lumOff val="15000"/>
                                </a:schemeClr>
                              </a:solidFill>
                            </a:rPr>
                            <a:t>D3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mtClean="0"/>
                                  <m:t>0.8÷0.4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mtClean="0">
                                    <a:solidFill>
                                      <a:srgbClr val="00B050"/>
                                    </a:solidFill>
                                  </a:rPr>
                                  <m:t>&gt;</m:t>
                                </m:r>
                                <m:r>
                                  <a:rPr lang="en-GB" smtClean="0">
                                    <a:solidFill>
                                      <a:srgbClr val="00B050"/>
                                    </a:solidFill>
                                  </a:rPr>
                                  <m:t>𝟎</m:t>
                                </m:r>
                                <m:r>
                                  <a:rPr lang="en-GB" smtClean="0">
                                    <a:solidFill>
                                      <a:srgbClr val="00B050"/>
                                    </a:solidFill>
                                  </a:rPr>
                                  <m:t>.</m:t>
                                </m:r>
                                <m:r>
                                  <a:rPr lang="en-GB" smtClean="0">
                                    <a:solidFill>
                                      <a:srgbClr val="00B050"/>
                                    </a:solidFill>
                                  </a:rPr>
                                  <m:t>𝟓</m:t>
                                </m:r>
                              </m:oMath>
                            </m:oMathPara>
                          </a14:m>
                          <a:endParaRPr lang="en-GB" b="1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450434295"/>
                      </a:ext>
                    </a:extLst>
                  </a:tr>
                  <a:tr h="56458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0" dirty="0">
                              <a:solidFill>
                                <a:schemeClr val="tx1">
                                  <a:lumMod val="85000"/>
                                  <a:lumOff val="15000"/>
                                </a:schemeClr>
                              </a:solidFill>
                            </a:rPr>
                            <a:t>D4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mtClean="0"/>
                                  <m:t>0.4÷0.8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mtClean="0">
                                    <a:solidFill>
                                      <a:srgbClr val="00B050"/>
                                    </a:solidFill>
                                  </a:rPr>
                                  <m:t>=</m:t>
                                </m:r>
                                <m:r>
                                  <a:rPr lang="en-GB" smtClean="0">
                                    <a:solidFill>
                                      <a:srgbClr val="00B050"/>
                                    </a:solidFill>
                                  </a:rPr>
                                  <m:t>𝟎</m:t>
                                </m:r>
                                <m:r>
                                  <a:rPr lang="en-GB" smtClean="0">
                                    <a:solidFill>
                                      <a:srgbClr val="00B050"/>
                                    </a:solidFill>
                                  </a:rPr>
                                  <m:t>.</m:t>
                                </m:r>
                                <m:r>
                                  <a:rPr lang="en-GB" smtClean="0">
                                    <a:solidFill>
                                      <a:srgbClr val="00B050"/>
                                    </a:solidFill>
                                  </a:rPr>
                                  <m:t>𝟓</m:t>
                                </m:r>
                              </m:oMath>
                            </m:oMathPara>
                          </a14:m>
                          <a:endParaRPr lang="en-GB" b="1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2655543326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9" name="Table 2">
                <a:extLst>
                  <a:ext uri="{FF2B5EF4-FFF2-40B4-BE49-F238E27FC236}">
                    <a16:creationId xmlns:a16="http://schemas.microsoft.com/office/drawing/2014/main" id="{C3897F0F-AAAB-452A-AAA6-30E2E15125D8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572149047"/>
                  </p:ext>
                </p:extLst>
              </p:nvPr>
            </p:nvGraphicFramePr>
            <p:xfrm>
              <a:off x="4779394" y="3421406"/>
              <a:ext cx="4113229" cy="2892134"/>
            </p:xfrm>
            <a:graphic>
              <a:graphicData uri="http://schemas.openxmlformats.org/drawingml/2006/table">
                <a:tbl>
                  <a:tblPr firstRow="1" bandRow="1">
                    <a:tableStyleId>{F5AB1C69-6EDB-4FF4-983F-18BD219EF322}</a:tableStyleId>
                  </a:tblPr>
                  <a:tblGrid>
                    <a:gridCol w="521616">
                      <a:extLst>
                        <a:ext uri="{9D8B030D-6E8A-4147-A177-3AD203B41FA5}">
                          <a16:colId xmlns:a16="http://schemas.microsoft.com/office/drawing/2014/main" val="3698955985"/>
                        </a:ext>
                      </a:extLst>
                    </a:gridCol>
                    <a:gridCol w="1970202">
                      <a:extLst>
                        <a:ext uri="{9D8B030D-6E8A-4147-A177-3AD203B41FA5}">
                          <a16:colId xmlns:a16="http://schemas.microsoft.com/office/drawing/2014/main" val="3008939114"/>
                        </a:ext>
                      </a:extLst>
                    </a:gridCol>
                    <a:gridCol w="1621411">
                      <a:extLst>
                        <a:ext uri="{9D8B030D-6E8A-4147-A177-3AD203B41FA5}">
                          <a16:colId xmlns:a16="http://schemas.microsoft.com/office/drawing/2014/main" val="4153933882"/>
                        </a:ext>
                      </a:extLst>
                    </a:gridCol>
                  </a:tblGrid>
                  <a:tr h="633794"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5"/>
                          <a:stretch>
                            <a:fillRect l="-154511" t="-962" r="-1504" b="-358654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63815402"/>
                      </a:ext>
                    </a:extLst>
                  </a:tr>
                  <a:tr h="56458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0" dirty="0">
                              <a:solidFill>
                                <a:schemeClr val="tx1">
                                  <a:lumMod val="85000"/>
                                  <a:lumOff val="15000"/>
                                </a:schemeClr>
                              </a:solidFill>
                            </a:rPr>
                            <a:t>D1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5"/>
                          <a:stretch>
                            <a:fillRect l="-27245" t="-112903" r="-83591" b="-30107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5"/>
                          <a:stretch>
                            <a:fillRect l="-154511" t="-112903" r="-1504" b="-30107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656761679"/>
                      </a:ext>
                    </a:extLst>
                  </a:tr>
                  <a:tr h="56458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0" dirty="0">
                              <a:solidFill>
                                <a:schemeClr val="tx1">
                                  <a:lumMod val="85000"/>
                                  <a:lumOff val="15000"/>
                                </a:schemeClr>
                              </a:solidFill>
                            </a:rPr>
                            <a:t>D2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5"/>
                          <a:stretch>
                            <a:fillRect l="-27245" t="-212903" r="-83591" b="-20107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5"/>
                          <a:stretch>
                            <a:fillRect l="-154511" t="-212903" r="-1504" b="-20107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542465830"/>
                      </a:ext>
                    </a:extLst>
                  </a:tr>
                  <a:tr h="56458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0" dirty="0">
                              <a:solidFill>
                                <a:schemeClr val="tx1">
                                  <a:lumMod val="85000"/>
                                  <a:lumOff val="15000"/>
                                </a:schemeClr>
                              </a:solidFill>
                            </a:rPr>
                            <a:t>D3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5"/>
                          <a:stretch>
                            <a:fillRect l="-27245" t="-316304" r="-83591" b="-10326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5"/>
                          <a:stretch>
                            <a:fillRect l="-154511" t="-316304" r="-1504" b="-10326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450434295"/>
                      </a:ext>
                    </a:extLst>
                  </a:tr>
                  <a:tr h="56458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0" dirty="0">
                              <a:solidFill>
                                <a:schemeClr val="tx1">
                                  <a:lumMod val="85000"/>
                                  <a:lumOff val="15000"/>
                                </a:schemeClr>
                              </a:solidFill>
                            </a:rPr>
                            <a:t>D4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5"/>
                          <a:stretch>
                            <a:fillRect l="-27245" t="-411828" r="-83591" b="-21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5"/>
                          <a:stretch>
                            <a:fillRect l="-154511" t="-411828" r="-1504" b="-215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655543326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10" name="Rectangle 9">
            <a:extLst>
              <a:ext uri="{FF2B5EF4-FFF2-40B4-BE49-F238E27FC236}">
                <a16:creationId xmlns:a16="http://schemas.microsoft.com/office/drawing/2014/main" id="{9F08BD01-0A45-4DFB-881F-910232671B7E}"/>
              </a:ext>
            </a:extLst>
          </p:cNvPr>
          <p:cNvSpPr/>
          <p:nvPr/>
        </p:nvSpPr>
        <p:spPr>
          <a:xfrm>
            <a:off x="3091992" y="970961"/>
            <a:ext cx="942680" cy="41477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52D6B31-4D13-4572-BD36-3E6759528375}"/>
              </a:ext>
            </a:extLst>
          </p:cNvPr>
          <p:cNvSpPr/>
          <p:nvPr/>
        </p:nvSpPr>
        <p:spPr>
          <a:xfrm>
            <a:off x="3091992" y="1542171"/>
            <a:ext cx="942680" cy="41477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E2897D7-AEBF-4D5A-A718-58F332017FED}"/>
              </a:ext>
            </a:extLst>
          </p:cNvPr>
          <p:cNvSpPr/>
          <p:nvPr/>
        </p:nvSpPr>
        <p:spPr>
          <a:xfrm>
            <a:off x="3091992" y="2100129"/>
            <a:ext cx="942680" cy="41477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91945104-71CC-4FFE-91B3-6DD9CD5EB556}"/>
              </a:ext>
            </a:extLst>
          </p:cNvPr>
          <p:cNvSpPr/>
          <p:nvPr/>
        </p:nvSpPr>
        <p:spPr>
          <a:xfrm>
            <a:off x="3091992" y="2671339"/>
            <a:ext cx="942680" cy="41477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31DA725-AF90-4953-B5E2-ADDBEA2A7E8C}"/>
              </a:ext>
            </a:extLst>
          </p:cNvPr>
          <p:cNvSpPr/>
          <p:nvPr/>
        </p:nvSpPr>
        <p:spPr>
          <a:xfrm>
            <a:off x="7609002" y="970961"/>
            <a:ext cx="942680" cy="41477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1BAFF62B-695C-4A79-B118-E17CB8554C3D}"/>
              </a:ext>
            </a:extLst>
          </p:cNvPr>
          <p:cNvSpPr/>
          <p:nvPr/>
        </p:nvSpPr>
        <p:spPr>
          <a:xfrm>
            <a:off x="7609002" y="1542171"/>
            <a:ext cx="942680" cy="41477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E9DE631E-04AB-463D-B553-F7B529CE2120}"/>
              </a:ext>
            </a:extLst>
          </p:cNvPr>
          <p:cNvSpPr/>
          <p:nvPr/>
        </p:nvSpPr>
        <p:spPr>
          <a:xfrm>
            <a:off x="7609002" y="2100129"/>
            <a:ext cx="942680" cy="41477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F336850A-20AB-4F71-97B6-28657DB59C1F}"/>
              </a:ext>
            </a:extLst>
          </p:cNvPr>
          <p:cNvSpPr/>
          <p:nvPr/>
        </p:nvSpPr>
        <p:spPr>
          <a:xfrm>
            <a:off x="7609002" y="2671339"/>
            <a:ext cx="942680" cy="41477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5C41D98E-8583-4856-BCC6-54F2968A6076}"/>
              </a:ext>
            </a:extLst>
          </p:cNvPr>
          <p:cNvSpPr/>
          <p:nvPr/>
        </p:nvSpPr>
        <p:spPr>
          <a:xfrm>
            <a:off x="3091992" y="4121084"/>
            <a:ext cx="942680" cy="414779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4EF645A0-7A1F-4F13-A5C9-6A7B14824753}"/>
              </a:ext>
            </a:extLst>
          </p:cNvPr>
          <p:cNvSpPr/>
          <p:nvPr/>
        </p:nvSpPr>
        <p:spPr>
          <a:xfrm>
            <a:off x="3091992" y="4692294"/>
            <a:ext cx="942680" cy="41477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EBEE60F0-0213-44BD-8BA4-774880F24B13}"/>
              </a:ext>
            </a:extLst>
          </p:cNvPr>
          <p:cNvSpPr/>
          <p:nvPr/>
        </p:nvSpPr>
        <p:spPr>
          <a:xfrm>
            <a:off x="3091992" y="5263822"/>
            <a:ext cx="942680" cy="414779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1AE47629-FA35-48AB-8150-CFA4A08B6C02}"/>
              </a:ext>
            </a:extLst>
          </p:cNvPr>
          <p:cNvSpPr/>
          <p:nvPr/>
        </p:nvSpPr>
        <p:spPr>
          <a:xfrm>
            <a:off x="3091992" y="5816178"/>
            <a:ext cx="942680" cy="41477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F6B0717F-852D-4CB5-808C-2C42467E2095}"/>
              </a:ext>
            </a:extLst>
          </p:cNvPr>
          <p:cNvSpPr/>
          <p:nvPr/>
        </p:nvSpPr>
        <p:spPr>
          <a:xfrm>
            <a:off x="7609002" y="4121084"/>
            <a:ext cx="942680" cy="41477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7853E4E5-475C-4915-A29B-7F06483EAE9C}"/>
              </a:ext>
            </a:extLst>
          </p:cNvPr>
          <p:cNvSpPr/>
          <p:nvPr/>
        </p:nvSpPr>
        <p:spPr>
          <a:xfrm>
            <a:off x="7609002" y="4692294"/>
            <a:ext cx="942680" cy="41477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AFEBEB47-CAB6-42B1-A1E6-86686EB2DD85}"/>
              </a:ext>
            </a:extLst>
          </p:cNvPr>
          <p:cNvSpPr/>
          <p:nvPr/>
        </p:nvSpPr>
        <p:spPr>
          <a:xfrm>
            <a:off x="7609002" y="5254395"/>
            <a:ext cx="942680" cy="41477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8EFC7A4A-6124-4E0C-BFEC-C6A5D347BDA5}"/>
              </a:ext>
            </a:extLst>
          </p:cNvPr>
          <p:cNvSpPr/>
          <p:nvPr/>
        </p:nvSpPr>
        <p:spPr>
          <a:xfrm>
            <a:off x="7609002" y="5825605"/>
            <a:ext cx="942680" cy="41477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344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77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" fill="hold">
                      <p:stCondLst>
                        <p:cond delay="0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81C5ADAB-C769-4C76-A7A8-662B4210C126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mrbartonmaths</a:t>
            </a:r>
            <a:endParaRPr lang="en-GB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2" name="Table 2">
                <a:extLst>
                  <a:ext uri="{FF2B5EF4-FFF2-40B4-BE49-F238E27FC236}">
                    <a16:creationId xmlns:a16="http://schemas.microsoft.com/office/drawing/2014/main" id="{5CBF298D-F5D8-4D25-99C2-E9CCC9DC7076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279667" y="265786"/>
              <a:ext cx="4113229" cy="2892134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521616">
                      <a:extLst>
                        <a:ext uri="{9D8B030D-6E8A-4147-A177-3AD203B41FA5}">
                          <a16:colId xmlns:a16="http://schemas.microsoft.com/office/drawing/2014/main" val="3698955985"/>
                        </a:ext>
                      </a:extLst>
                    </a:gridCol>
                    <a:gridCol w="1970202">
                      <a:extLst>
                        <a:ext uri="{9D8B030D-6E8A-4147-A177-3AD203B41FA5}">
                          <a16:colId xmlns:a16="http://schemas.microsoft.com/office/drawing/2014/main" val="3008939114"/>
                        </a:ext>
                      </a:extLst>
                    </a:gridCol>
                    <a:gridCol w="1621411">
                      <a:extLst>
                        <a:ext uri="{9D8B030D-6E8A-4147-A177-3AD203B41FA5}">
                          <a16:colId xmlns:a16="http://schemas.microsoft.com/office/drawing/2014/main" val="4153933882"/>
                        </a:ext>
                      </a:extLst>
                    </a:gridCol>
                  </a:tblGrid>
                  <a:tr h="564585"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"/>
                              </m:oMathParaPr>
                              <m:oMath xmlns:m="http://schemas.openxmlformats.org/officeDocument/2006/math">
                                <m:r>
                                  <a:rPr lang="en-GB" b="1" i="1" smtClean="0">
                                    <a:latin typeface="Cambria Math" panose="02040503050406030204" pitchFamily="18" charset="0"/>
                                  </a:rPr>
                                  <m:t>&gt;</m:t>
                                </m:r>
                                <m:r>
                                  <a:rPr lang="en-GB" b="1" i="1" smtClean="0">
                                    <a:latin typeface="Cambria Math" panose="02040503050406030204" pitchFamily="18" charset="0"/>
                                  </a:rPr>
                                  <m:t>𝟎</m:t>
                                </m:r>
                                <m:r>
                                  <a:rPr lang="en-GB" b="1" i="1" smtClean="0">
                                    <a:latin typeface="Cambria Math" panose="02040503050406030204" pitchFamily="18" charset="0"/>
                                  </a:rPr>
                                  <m:t>.</m:t>
                                </m:r>
                                <m:r>
                                  <a:rPr lang="en-GB" b="1" i="1" smtClean="0">
                                    <a:latin typeface="Cambria Math" panose="02040503050406030204" pitchFamily="18" charset="0"/>
                                  </a:rPr>
                                  <m:t>𝟓</m:t>
                                </m:r>
                                <m:r>
                                  <a:rPr lang="en-GB" b="1" i="1" smtClean="0">
                                    <a:latin typeface="Cambria Math" panose="02040503050406030204" pitchFamily="18" charset="0"/>
                                  </a:rPr>
                                  <m:t>, &lt;</m:t>
                                </m:r>
                                <m:r>
                                  <a:rPr lang="en-GB" b="1" i="1" smtClean="0">
                                    <a:latin typeface="Cambria Math" panose="02040503050406030204" pitchFamily="18" charset="0"/>
                                  </a:rPr>
                                  <m:t>𝟎</m:t>
                                </m:r>
                                <m:r>
                                  <a:rPr lang="en-GB" b="1" i="1" smtClean="0">
                                    <a:latin typeface="Cambria Math" panose="02040503050406030204" pitchFamily="18" charset="0"/>
                                  </a:rPr>
                                  <m:t>.</m:t>
                                </m:r>
                                <m:r>
                                  <a:rPr lang="en-GB" b="1" i="1" smtClean="0">
                                    <a:latin typeface="Cambria Math" panose="02040503050406030204" pitchFamily="18" charset="0"/>
                                  </a:rPr>
                                  <m:t>𝟓</m:t>
                                </m:r>
                                <m:r>
                                  <a:rPr lang="en-GB" b="1" i="1" smtClean="0">
                                    <a:latin typeface="Cambria Math" panose="02040503050406030204" pitchFamily="18" charset="0"/>
                                  </a:rPr>
                                  <m:t>, =</m:t>
                                </m:r>
                                <m:r>
                                  <a:rPr lang="en-GB" b="1" i="1" smtClean="0">
                                    <a:latin typeface="Cambria Math" panose="02040503050406030204" pitchFamily="18" charset="0"/>
                                  </a:rPr>
                                  <m:t>𝟎</m:t>
                                </m:r>
                                <m:r>
                                  <a:rPr lang="en-GB" b="1" i="1" smtClean="0">
                                    <a:latin typeface="Cambria Math" panose="02040503050406030204" pitchFamily="18" charset="0"/>
                                  </a:rPr>
                                  <m:t>.</m:t>
                                </m:r>
                                <m:r>
                                  <a:rPr lang="en-GB" b="1" i="1" smtClean="0">
                                    <a:latin typeface="Cambria Math" panose="02040503050406030204" pitchFamily="18" charset="0"/>
                                  </a:rPr>
                                  <m:t>𝟓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63815402"/>
                      </a:ext>
                    </a:extLst>
                  </a:tr>
                  <a:tr h="56458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0" dirty="0">
                              <a:solidFill>
                                <a:srgbClr val="007FFF"/>
                              </a:solidFill>
                            </a:rPr>
                            <a:t>A1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1−0.5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1" i="1" smtClean="0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GB" b="1" i="1" smtClean="0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𝟎</m:t>
                                </m:r>
                                <m:r>
                                  <a:rPr lang="en-GB" b="1" i="1" smtClean="0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.</m:t>
                                </m:r>
                                <m:r>
                                  <a:rPr lang="en-GB" b="1" i="1" smtClean="0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𝟓</m:t>
                                </m:r>
                              </m:oMath>
                            </m:oMathPara>
                          </a14:m>
                          <a:endParaRPr lang="en-GB" b="1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656761679"/>
                      </a:ext>
                    </a:extLst>
                  </a:tr>
                  <a:tr h="56458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0" dirty="0">
                              <a:solidFill>
                                <a:srgbClr val="007FFF"/>
                              </a:solidFill>
                            </a:rPr>
                            <a:t>A2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×0.5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1" i="1" smtClean="0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GB" b="1" i="1" smtClean="0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𝟎</m:t>
                                </m:r>
                                <m:r>
                                  <a:rPr lang="en-GB" b="1" i="1" smtClean="0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.</m:t>
                                </m:r>
                                <m:r>
                                  <a:rPr lang="en-GB" b="1" i="1" smtClean="0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𝟓</m:t>
                                </m:r>
                              </m:oMath>
                            </m:oMathPara>
                          </a14:m>
                          <a:endParaRPr lang="en-GB" b="1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542465830"/>
                      </a:ext>
                    </a:extLst>
                  </a:tr>
                  <a:tr h="56458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0" dirty="0">
                              <a:solidFill>
                                <a:srgbClr val="007FFF"/>
                              </a:solidFill>
                            </a:rPr>
                            <a:t>A3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÷0.5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1" i="1" smtClean="0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&gt;</m:t>
                                </m:r>
                                <m:r>
                                  <a:rPr lang="en-GB" b="1" i="1" smtClean="0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𝟎</m:t>
                                </m:r>
                                <m:r>
                                  <a:rPr lang="en-GB" b="1" i="1" smtClean="0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.</m:t>
                                </m:r>
                                <m:r>
                                  <a:rPr lang="en-GB" b="1" i="1" smtClean="0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𝟓</m:t>
                                </m:r>
                              </m:oMath>
                            </m:oMathPara>
                          </a14:m>
                          <a:endParaRPr lang="en-GB" b="1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450434295"/>
                      </a:ext>
                    </a:extLst>
                  </a:tr>
                  <a:tr h="56458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0" dirty="0">
                              <a:solidFill>
                                <a:srgbClr val="007FFF"/>
                              </a:solidFill>
                            </a:rPr>
                            <a:t>A4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0.5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÷1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1" i="1" smtClean="0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GB" b="1" i="1" smtClean="0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𝟎</m:t>
                                </m:r>
                                <m:r>
                                  <a:rPr lang="en-GB" b="1" i="1" smtClean="0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.</m:t>
                                </m:r>
                                <m:r>
                                  <a:rPr lang="en-GB" b="1" i="1" smtClean="0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𝟓</m:t>
                                </m:r>
                              </m:oMath>
                            </m:oMathPara>
                          </a14:m>
                          <a:endParaRPr lang="en-GB" b="1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2655543326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2" name="Table 2">
                <a:extLst>
                  <a:ext uri="{FF2B5EF4-FFF2-40B4-BE49-F238E27FC236}">
                    <a16:creationId xmlns:a16="http://schemas.microsoft.com/office/drawing/2014/main" id="{5CBF298D-F5D8-4D25-99C2-E9CCC9DC7076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279667" y="265786"/>
              <a:ext cx="4113229" cy="2892134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521616">
                      <a:extLst>
                        <a:ext uri="{9D8B030D-6E8A-4147-A177-3AD203B41FA5}">
                          <a16:colId xmlns:a16="http://schemas.microsoft.com/office/drawing/2014/main" val="3698955985"/>
                        </a:ext>
                      </a:extLst>
                    </a:gridCol>
                    <a:gridCol w="1970202">
                      <a:extLst>
                        <a:ext uri="{9D8B030D-6E8A-4147-A177-3AD203B41FA5}">
                          <a16:colId xmlns:a16="http://schemas.microsoft.com/office/drawing/2014/main" val="3008939114"/>
                        </a:ext>
                      </a:extLst>
                    </a:gridCol>
                    <a:gridCol w="1621411">
                      <a:extLst>
                        <a:ext uri="{9D8B030D-6E8A-4147-A177-3AD203B41FA5}">
                          <a16:colId xmlns:a16="http://schemas.microsoft.com/office/drawing/2014/main" val="4153933882"/>
                        </a:ext>
                      </a:extLst>
                    </a:gridCol>
                  </a:tblGrid>
                  <a:tr h="633794"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54511" t="-962" r="-1504" b="-35961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63815402"/>
                      </a:ext>
                    </a:extLst>
                  </a:tr>
                  <a:tr h="56458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0" dirty="0">
                              <a:solidFill>
                                <a:srgbClr val="007FFF"/>
                              </a:solidFill>
                            </a:rPr>
                            <a:t>A1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6852" t="-112903" r="-83333" b="-3021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54511" t="-112903" r="-1504" b="-30215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656761679"/>
                      </a:ext>
                    </a:extLst>
                  </a:tr>
                  <a:tr h="56458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0" dirty="0">
                              <a:solidFill>
                                <a:srgbClr val="007FFF"/>
                              </a:solidFill>
                            </a:rPr>
                            <a:t>A2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6852" t="-212903" r="-83333" b="-2021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54511" t="-212903" r="-1504" b="-20215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542465830"/>
                      </a:ext>
                    </a:extLst>
                  </a:tr>
                  <a:tr h="56458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0" dirty="0">
                              <a:solidFill>
                                <a:srgbClr val="007FFF"/>
                              </a:solidFill>
                            </a:rPr>
                            <a:t>A3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6852" t="-312903" r="-83333" b="-1021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54511" t="-312903" r="-1504" b="-10215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450434295"/>
                      </a:ext>
                    </a:extLst>
                  </a:tr>
                  <a:tr h="56458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0" dirty="0">
                              <a:solidFill>
                                <a:srgbClr val="007FFF"/>
                              </a:solidFill>
                            </a:rPr>
                            <a:t>A4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6852" t="-412903" r="-83333" b="-21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54511" t="-412903" r="-1504" b="-215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655543326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5" name="Table 2">
                <a:extLst>
                  <a:ext uri="{FF2B5EF4-FFF2-40B4-BE49-F238E27FC236}">
                    <a16:creationId xmlns:a16="http://schemas.microsoft.com/office/drawing/2014/main" id="{0FEFD8BB-830D-4D86-98E7-3B75F58FECE5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4779394" y="265786"/>
              <a:ext cx="4113229" cy="2892134"/>
            </p:xfrm>
            <a:graphic>
              <a:graphicData uri="http://schemas.openxmlformats.org/drawingml/2006/table">
                <a:tbl>
                  <a:tblPr firstRow="1" bandRow="1">
                    <a:tableStyleId>{21E4AEA4-8DFA-4A89-87EB-49C32662AFE0}</a:tableStyleId>
                  </a:tblPr>
                  <a:tblGrid>
                    <a:gridCol w="521616">
                      <a:extLst>
                        <a:ext uri="{9D8B030D-6E8A-4147-A177-3AD203B41FA5}">
                          <a16:colId xmlns:a16="http://schemas.microsoft.com/office/drawing/2014/main" val="3698955985"/>
                        </a:ext>
                      </a:extLst>
                    </a:gridCol>
                    <a:gridCol w="1970202">
                      <a:extLst>
                        <a:ext uri="{9D8B030D-6E8A-4147-A177-3AD203B41FA5}">
                          <a16:colId xmlns:a16="http://schemas.microsoft.com/office/drawing/2014/main" val="3008939114"/>
                        </a:ext>
                      </a:extLst>
                    </a:gridCol>
                    <a:gridCol w="1621411">
                      <a:extLst>
                        <a:ext uri="{9D8B030D-6E8A-4147-A177-3AD203B41FA5}">
                          <a16:colId xmlns:a16="http://schemas.microsoft.com/office/drawing/2014/main" val="4153933882"/>
                        </a:ext>
                      </a:extLst>
                    </a:gridCol>
                  </a:tblGrid>
                  <a:tr h="564585"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"/>
                              </m:oMathParaPr>
                              <m:oMath xmlns:m="http://schemas.openxmlformats.org/officeDocument/2006/math">
                                <m:r>
                                  <a:rPr lang="en-GB" smtClean="0"/>
                                  <m:t>&gt;</m:t>
                                </m:r>
                                <m:r>
                                  <a:rPr lang="en-GB" smtClean="0"/>
                                  <m:t>𝟎</m:t>
                                </m:r>
                                <m:r>
                                  <a:rPr lang="en-GB" smtClean="0"/>
                                  <m:t>.</m:t>
                                </m:r>
                                <m:r>
                                  <a:rPr lang="en-GB" smtClean="0"/>
                                  <m:t>𝟓</m:t>
                                </m:r>
                                <m:r>
                                  <a:rPr lang="en-GB" smtClean="0"/>
                                  <m:t>, &lt;</m:t>
                                </m:r>
                                <m:r>
                                  <a:rPr lang="en-GB" smtClean="0"/>
                                  <m:t>𝟎</m:t>
                                </m:r>
                                <m:r>
                                  <a:rPr lang="en-GB" smtClean="0"/>
                                  <m:t>.</m:t>
                                </m:r>
                                <m:r>
                                  <a:rPr lang="en-GB" smtClean="0"/>
                                  <m:t>𝟓</m:t>
                                </m:r>
                                <m:r>
                                  <a:rPr lang="en-GB" smtClean="0"/>
                                  <m:t>, =</m:t>
                                </m:r>
                                <m:r>
                                  <a:rPr lang="en-GB" smtClean="0"/>
                                  <m:t>𝟎</m:t>
                                </m:r>
                                <m:r>
                                  <a:rPr lang="en-GB" smtClean="0"/>
                                  <m:t>.</m:t>
                                </m:r>
                                <m:r>
                                  <a:rPr lang="en-GB" smtClean="0"/>
                                  <m:t>𝟓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63815402"/>
                      </a:ext>
                    </a:extLst>
                  </a:tr>
                  <a:tr h="56458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0" dirty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</a:rPr>
                            <a:t>C1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0" smtClean="0">
                                    <a:latin typeface="Cambria Math" panose="02040503050406030204" pitchFamily="18" charset="0"/>
                                  </a:rPr>
                                  <m:t>0.3+0.2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mtClean="0">
                                    <a:solidFill>
                                      <a:srgbClr val="00B050"/>
                                    </a:solidFill>
                                  </a:rPr>
                                  <m:t>=</m:t>
                                </m:r>
                                <m:r>
                                  <a:rPr lang="en-GB" smtClean="0">
                                    <a:solidFill>
                                      <a:srgbClr val="00B050"/>
                                    </a:solidFill>
                                  </a:rPr>
                                  <m:t>𝟎</m:t>
                                </m:r>
                                <m:r>
                                  <a:rPr lang="en-GB" smtClean="0">
                                    <a:solidFill>
                                      <a:srgbClr val="00B050"/>
                                    </a:solidFill>
                                  </a:rPr>
                                  <m:t>.</m:t>
                                </m:r>
                                <m:r>
                                  <a:rPr lang="en-GB" smtClean="0">
                                    <a:solidFill>
                                      <a:srgbClr val="00B050"/>
                                    </a:solidFill>
                                  </a:rPr>
                                  <m:t>𝟓</m:t>
                                </m:r>
                              </m:oMath>
                            </m:oMathPara>
                          </a14:m>
                          <a:endParaRPr lang="en-GB" b="1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656761679"/>
                      </a:ext>
                    </a:extLst>
                  </a:tr>
                  <a:tr h="56458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0" dirty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</a:rPr>
                            <a:t>C2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0" smtClean="0">
                                    <a:latin typeface="Cambria Math" panose="02040503050406030204" pitchFamily="18" charset="0"/>
                                  </a:rPr>
                                  <m:t>0.3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r>
                                  <a:rPr lang="en-GB" b="0" i="0" smtClean="0">
                                    <a:latin typeface="Cambria Math" panose="02040503050406030204" pitchFamily="18" charset="0"/>
                                  </a:rPr>
                                  <m:t>0.2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0" smtClean="0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&lt;</m:t>
                                </m:r>
                                <m:r>
                                  <a:rPr lang="en-GB" smtClean="0">
                                    <a:solidFill>
                                      <a:srgbClr val="00B050"/>
                                    </a:solidFill>
                                  </a:rPr>
                                  <m:t>𝟎</m:t>
                                </m:r>
                                <m:r>
                                  <a:rPr lang="en-GB" smtClean="0">
                                    <a:solidFill>
                                      <a:srgbClr val="00B050"/>
                                    </a:solidFill>
                                  </a:rPr>
                                  <m:t>.</m:t>
                                </m:r>
                                <m:r>
                                  <a:rPr lang="en-GB" smtClean="0">
                                    <a:solidFill>
                                      <a:srgbClr val="00B050"/>
                                    </a:solidFill>
                                  </a:rPr>
                                  <m:t>𝟓</m:t>
                                </m:r>
                              </m:oMath>
                            </m:oMathPara>
                          </a14:m>
                          <a:endParaRPr lang="en-GB" b="1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542465830"/>
                      </a:ext>
                    </a:extLst>
                  </a:tr>
                  <a:tr h="56458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0" dirty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</a:rPr>
                            <a:t>C3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0" smtClean="0">
                                    <a:latin typeface="Cambria Math" panose="02040503050406030204" pitchFamily="18" charset="0"/>
                                  </a:rPr>
                                  <m:t>0.3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÷0.2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mtClean="0">
                                    <a:solidFill>
                                      <a:srgbClr val="00B050"/>
                                    </a:solidFill>
                                  </a:rPr>
                                  <m:t>&gt;</m:t>
                                </m:r>
                                <m:r>
                                  <a:rPr lang="en-GB" smtClean="0">
                                    <a:solidFill>
                                      <a:srgbClr val="00B050"/>
                                    </a:solidFill>
                                  </a:rPr>
                                  <m:t>𝟎</m:t>
                                </m:r>
                                <m:r>
                                  <a:rPr lang="en-GB" smtClean="0">
                                    <a:solidFill>
                                      <a:srgbClr val="00B050"/>
                                    </a:solidFill>
                                  </a:rPr>
                                  <m:t>.</m:t>
                                </m:r>
                                <m:r>
                                  <a:rPr lang="en-GB" smtClean="0">
                                    <a:solidFill>
                                      <a:srgbClr val="00B050"/>
                                    </a:solidFill>
                                  </a:rPr>
                                  <m:t>𝟓</m:t>
                                </m:r>
                              </m:oMath>
                            </m:oMathPara>
                          </a14:m>
                          <a:endParaRPr lang="en-GB" b="1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450434295"/>
                      </a:ext>
                    </a:extLst>
                  </a:tr>
                  <a:tr h="56458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0" dirty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</a:rPr>
                            <a:t>C4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0" smtClean="0">
                                    <a:latin typeface="Cambria Math" panose="02040503050406030204" pitchFamily="18" charset="0"/>
                                  </a:rPr>
                                  <m:t>0.2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÷0.3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0" smtClean="0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&gt;</m:t>
                                </m:r>
                                <m:r>
                                  <a:rPr lang="en-GB" smtClean="0">
                                    <a:solidFill>
                                      <a:srgbClr val="00B050"/>
                                    </a:solidFill>
                                  </a:rPr>
                                  <m:t>𝟎</m:t>
                                </m:r>
                                <m:r>
                                  <a:rPr lang="en-GB" smtClean="0">
                                    <a:solidFill>
                                      <a:srgbClr val="00B050"/>
                                    </a:solidFill>
                                  </a:rPr>
                                  <m:t>.</m:t>
                                </m:r>
                                <m:r>
                                  <a:rPr lang="en-GB" smtClean="0">
                                    <a:solidFill>
                                      <a:srgbClr val="00B050"/>
                                    </a:solidFill>
                                  </a:rPr>
                                  <m:t>𝟓</m:t>
                                </m:r>
                              </m:oMath>
                            </m:oMathPara>
                          </a14:m>
                          <a:endParaRPr lang="en-GB" b="1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2655543326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5" name="Table 2">
                <a:extLst>
                  <a:ext uri="{FF2B5EF4-FFF2-40B4-BE49-F238E27FC236}">
                    <a16:creationId xmlns:a16="http://schemas.microsoft.com/office/drawing/2014/main" id="{0FEFD8BB-830D-4D86-98E7-3B75F58FECE5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4779394" y="265786"/>
              <a:ext cx="4113229" cy="2892134"/>
            </p:xfrm>
            <a:graphic>
              <a:graphicData uri="http://schemas.openxmlformats.org/drawingml/2006/table">
                <a:tbl>
                  <a:tblPr firstRow="1" bandRow="1">
                    <a:tableStyleId>{21E4AEA4-8DFA-4A89-87EB-49C32662AFE0}</a:tableStyleId>
                  </a:tblPr>
                  <a:tblGrid>
                    <a:gridCol w="521616">
                      <a:extLst>
                        <a:ext uri="{9D8B030D-6E8A-4147-A177-3AD203B41FA5}">
                          <a16:colId xmlns:a16="http://schemas.microsoft.com/office/drawing/2014/main" val="3698955985"/>
                        </a:ext>
                      </a:extLst>
                    </a:gridCol>
                    <a:gridCol w="1970202">
                      <a:extLst>
                        <a:ext uri="{9D8B030D-6E8A-4147-A177-3AD203B41FA5}">
                          <a16:colId xmlns:a16="http://schemas.microsoft.com/office/drawing/2014/main" val="3008939114"/>
                        </a:ext>
                      </a:extLst>
                    </a:gridCol>
                    <a:gridCol w="1621411">
                      <a:extLst>
                        <a:ext uri="{9D8B030D-6E8A-4147-A177-3AD203B41FA5}">
                          <a16:colId xmlns:a16="http://schemas.microsoft.com/office/drawing/2014/main" val="4153933882"/>
                        </a:ext>
                      </a:extLst>
                    </a:gridCol>
                  </a:tblGrid>
                  <a:tr h="633794"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154511" t="-962" r="-1504" b="-35961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63815402"/>
                      </a:ext>
                    </a:extLst>
                  </a:tr>
                  <a:tr h="56458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0" dirty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</a:rPr>
                            <a:t>C1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27245" t="-112903" r="-83591" b="-3021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154511" t="-112903" r="-1504" b="-30215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656761679"/>
                      </a:ext>
                    </a:extLst>
                  </a:tr>
                  <a:tr h="56458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0" dirty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</a:rPr>
                            <a:t>C2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27245" t="-212903" r="-83591" b="-2021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154511" t="-212903" r="-1504" b="-20215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542465830"/>
                      </a:ext>
                    </a:extLst>
                  </a:tr>
                  <a:tr h="56458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0" dirty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</a:rPr>
                            <a:t>C3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27245" t="-312903" r="-83591" b="-1021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154511" t="-312903" r="-1504" b="-10215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450434295"/>
                      </a:ext>
                    </a:extLst>
                  </a:tr>
                  <a:tr h="56458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0" dirty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</a:rPr>
                            <a:t>C4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27245" t="-412903" r="-83591" b="-21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154511" t="-412903" r="-1504" b="-215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655543326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6" name="Table 2">
                <a:extLst>
                  <a:ext uri="{FF2B5EF4-FFF2-40B4-BE49-F238E27FC236}">
                    <a16:creationId xmlns:a16="http://schemas.microsoft.com/office/drawing/2014/main" id="{A268D758-3F14-4CA4-8A5D-62AB6E9CCBD8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279667" y="3421406"/>
              <a:ext cx="4113229" cy="2892134"/>
            </p:xfrm>
            <a:graphic>
              <a:graphicData uri="http://schemas.openxmlformats.org/drawingml/2006/table">
                <a:tbl>
                  <a:tblPr firstRow="1" bandRow="1">
                    <a:tableStyleId>{00A15C55-8517-42AA-B614-E9B94910E393}</a:tableStyleId>
                  </a:tblPr>
                  <a:tblGrid>
                    <a:gridCol w="521616">
                      <a:extLst>
                        <a:ext uri="{9D8B030D-6E8A-4147-A177-3AD203B41FA5}">
                          <a16:colId xmlns:a16="http://schemas.microsoft.com/office/drawing/2014/main" val="3698955985"/>
                        </a:ext>
                      </a:extLst>
                    </a:gridCol>
                    <a:gridCol w="1970202">
                      <a:extLst>
                        <a:ext uri="{9D8B030D-6E8A-4147-A177-3AD203B41FA5}">
                          <a16:colId xmlns:a16="http://schemas.microsoft.com/office/drawing/2014/main" val="3008939114"/>
                        </a:ext>
                      </a:extLst>
                    </a:gridCol>
                    <a:gridCol w="1621411">
                      <a:extLst>
                        <a:ext uri="{9D8B030D-6E8A-4147-A177-3AD203B41FA5}">
                          <a16:colId xmlns:a16="http://schemas.microsoft.com/office/drawing/2014/main" val="4153933882"/>
                        </a:ext>
                      </a:extLst>
                    </a:gridCol>
                  </a:tblGrid>
                  <a:tr h="564585"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"/>
                              </m:oMathParaPr>
                              <m:oMath xmlns:m="http://schemas.openxmlformats.org/officeDocument/2006/math">
                                <m:r>
                                  <a:rPr lang="en-GB" smtClean="0"/>
                                  <m:t>&gt;</m:t>
                                </m:r>
                                <m:r>
                                  <a:rPr lang="en-GB" smtClean="0"/>
                                  <m:t>𝟎</m:t>
                                </m:r>
                                <m:r>
                                  <a:rPr lang="en-GB" smtClean="0"/>
                                  <m:t>.</m:t>
                                </m:r>
                                <m:r>
                                  <a:rPr lang="en-GB" smtClean="0"/>
                                  <m:t>𝟓</m:t>
                                </m:r>
                                <m:r>
                                  <a:rPr lang="en-GB" smtClean="0"/>
                                  <m:t>, &lt;</m:t>
                                </m:r>
                                <m:r>
                                  <a:rPr lang="en-GB" smtClean="0"/>
                                  <m:t>𝟎</m:t>
                                </m:r>
                                <m:r>
                                  <a:rPr lang="en-GB" smtClean="0"/>
                                  <m:t>.</m:t>
                                </m:r>
                                <m:r>
                                  <a:rPr lang="en-GB" smtClean="0"/>
                                  <m:t>𝟓</m:t>
                                </m:r>
                                <m:r>
                                  <a:rPr lang="en-GB" smtClean="0"/>
                                  <m:t>, =</m:t>
                                </m:r>
                                <m:r>
                                  <a:rPr lang="en-GB" smtClean="0"/>
                                  <m:t>𝟎</m:t>
                                </m:r>
                                <m:r>
                                  <a:rPr lang="en-GB" smtClean="0"/>
                                  <m:t>.</m:t>
                                </m:r>
                                <m:r>
                                  <a:rPr lang="en-GB" smtClean="0"/>
                                  <m:t>𝟓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63815402"/>
                      </a:ext>
                    </a:extLst>
                  </a:tr>
                  <a:tr h="56458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0" dirty="0">
                              <a:solidFill>
                                <a:schemeClr val="accent4">
                                  <a:lumMod val="75000"/>
                                </a:schemeClr>
                              </a:solidFill>
                            </a:rPr>
                            <a:t>B1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mtClean="0"/>
                                  <m:t>2−0.25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mtClean="0">
                                    <a:solidFill>
                                      <a:srgbClr val="00B050"/>
                                    </a:solidFill>
                                  </a:rPr>
                                  <m:t>&gt;</m:t>
                                </m:r>
                                <m:r>
                                  <a:rPr lang="en-GB" smtClean="0">
                                    <a:solidFill>
                                      <a:srgbClr val="00B050"/>
                                    </a:solidFill>
                                  </a:rPr>
                                  <m:t>𝟎</m:t>
                                </m:r>
                                <m:r>
                                  <a:rPr lang="en-GB" smtClean="0">
                                    <a:solidFill>
                                      <a:srgbClr val="00B050"/>
                                    </a:solidFill>
                                  </a:rPr>
                                  <m:t>.</m:t>
                                </m:r>
                                <m:r>
                                  <a:rPr lang="en-GB" smtClean="0">
                                    <a:solidFill>
                                      <a:srgbClr val="00B050"/>
                                    </a:solidFill>
                                  </a:rPr>
                                  <m:t>𝟓</m:t>
                                </m:r>
                              </m:oMath>
                            </m:oMathPara>
                          </a14:m>
                          <a:endParaRPr lang="en-GB" b="1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656761679"/>
                      </a:ext>
                    </a:extLst>
                  </a:tr>
                  <a:tr h="56458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0" dirty="0">
                              <a:solidFill>
                                <a:schemeClr val="accent4">
                                  <a:lumMod val="75000"/>
                                </a:schemeClr>
                              </a:solidFill>
                            </a:rPr>
                            <a:t>B2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mtClean="0"/>
                                  <m:t>2×0.25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mtClean="0">
                                    <a:solidFill>
                                      <a:srgbClr val="00B050"/>
                                    </a:solidFill>
                                  </a:rPr>
                                  <m:t>=</m:t>
                                </m:r>
                                <m:r>
                                  <a:rPr lang="en-GB" smtClean="0">
                                    <a:solidFill>
                                      <a:srgbClr val="00B050"/>
                                    </a:solidFill>
                                  </a:rPr>
                                  <m:t>𝟎</m:t>
                                </m:r>
                                <m:r>
                                  <a:rPr lang="en-GB" smtClean="0">
                                    <a:solidFill>
                                      <a:srgbClr val="00B050"/>
                                    </a:solidFill>
                                  </a:rPr>
                                  <m:t>.</m:t>
                                </m:r>
                                <m:r>
                                  <a:rPr lang="en-GB" smtClean="0">
                                    <a:solidFill>
                                      <a:srgbClr val="00B050"/>
                                    </a:solidFill>
                                  </a:rPr>
                                  <m:t>𝟓</m:t>
                                </m:r>
                              </m:oMath>
                            </m:oMathPara>
                          </a14:m>
                          <a:endParaRPr lang="en-GB" b="1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542465830"/>
                      </a:ext>
                    </a:extLst>
                  </a:tr>
                  <a:tr h="56458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0" dirty="0">
                              <a:solidFill>
                                <a:schemeClr val="accent4">
                                  <a:lumMod val="75000"/>
                                </a:schemeClr>
                              </a:solidFill>
                            </a:rPr>
                            <a:t>B3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mtClean="0"/>
                                  <m:t>2÷0.25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mtClean="0">
                                    <a:solidFill>
                                      <a:srgbClr val="00B050"/>
                                    </a:solidFill>
                                  </a:rPr>
                                  <m:t>&gt;</m:t>
                                </m:r>
                                <m:r>
                                  <a:rPr lang="en-GB" smtClean="0">
                                    <a:solidFill>
                                      <a:srgbClr val="00B050"/>
                                    </a:solidFill>
                                  </a:rPr>
                                  <m:t>𝟎</m:t>
                                </m:r>
                                <m:r>
                                  <a:rPr lang="en-GB" smtClean="0">
                                    <a:solidFill>
                                      <a:srgbClr val="00B050"/>
                                    </a:solidFill>
                                  </a:rPr>
                                  <m:t>.</m:t>
                                </m:r>
                                <m:r>
                                  <a:rPr lang="en-GB" smtClean="0">
                                    <a:solidFill>
                                      <a:srgbClr val="00B050"/>
                                    </a:solidFill>
                                  </a:rPr>
                                  <m:t>𝟓</m:t>
                                </m:r>
                              </m:oMath>
                            </m:oMathPara>
                          </a14:m>
                          <a:endParaRPr lang="en-GB" b="1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450434295"/>
                      </a:ext>
                    </a:extLst>
                  </a:tr>
                  <a:tr h="56458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0" dirty="0">
                              <a:solidFill>
                                <a:schemeClr val="accent4">
                                  <a:lumMod val="75000"/>
                                </a:schemeClr>
                              </a:solidFill>
                            </a:rPr>
                            <a:t>B4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mtClean="0"/>
                                  <m:t>0.25÷2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mtClean="0">
                                    <a:solidFill>
                                      <a:srgbClr val="00B050"/>
                                    </a:solidFill>
                                  </a:rPr>
                                  <m:t>&lt;</m:t>
                                </m:r>
                                <m:r>
                                  <a:rPr lang="en-GB" smtClean="0">
                                    <a:solidFill>
                                      <a:srgbClr val="00B050"/>
                                    </a:solidFill>
                                  </a:rPr>
                                  <m:t>𝟎</m:t>
                                </m:r>
                                <m:r>
                                  <a:rPr lang="en-GB" smtClean="0">
                                    <a:solidFill>
                                      <a:srgbClr val="00B050"/>
                                    </a:solidFill>
                                  </a:rPr>
                                  <m:t>.</m:t>
                                </m:r>
                                <m:r>
                                  <a:rPr lang="en-GB" smtClean="0">
                                    <a:solidFill>
                                      <a:srgbClr val="00B050"/>
                                    </a:solidFill>
                                  </a:rPr>
                                  <m:t>𝟓</m:t>
                                </m:r>
                              </m:oMath>
                            </m:oMathPara>
                          </a14:m>
                          <a:endParaRPr lang="en-GB" b="1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2655543326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6" name="Table 2">
                <a:extLst>
                  <a:ext uri="{FF2B5EF4-FFF2-40B4-BE49-F238E27FC236}">
                    <a16:creationId xmlns:a16="http://schemas.microsoft.com/office/drawing/2014/main" id="{A268D758-3F14-4CA4-8A5D-62AB6E9CCBD8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279667" y="3421406"/>
              <a:ext cx="4113229" cy="2892134"/>
            </p:xfrm>
            <a:graphic>
              <a:graphicData uri="http://schemas.openxmlformats.org/drawingml/2006/table">
                <a:tbl>
                  <a:tblPr firstRow="1" bandRow="1">
                    <a:tableStyleId>{00A15C55-8517-42AA-B614-E9B94910E393}</a:tableStyleId>
                  </a:tblPr>
                  <a:tblGrid>
                    <a:gridCol w="521616">
                      <a:extLst>
                        <a:ext uri="{9D8B030D-6E8A-4147-A177-3AD203B41FA5}">
                          <a16:colId xmlns:a16="http://schemas.microsoft.com/office/drawing/2014/main" val="3698955985"/>
                        </a:ext>
                      </a:extLst>
                    </a:gridCol>
                    <a:gridCol w="1970202">
                      <a:extLst>
                        <a:ext uri="{9D8B030D-6E8A-4147-A177-3AD203B41FA5}">
                          <a16:colId xmlns:a16="http://schemas.microsoft.com/office/drawing/2014/main" val="3008939114"/>
                        </a:ext>
                      </a:extLst>
                    </a:gridCol>
                    <a:gridCol w="1621411">
                      <a:extLst>
                        <a:ext uri="{9D8B030D-6E8A-4147-A177-3AD203B41FA5}">
                          <a16:colId xmlns:a16="http://schemas.microsoft.com/office/drawing/2014/main" val="4153933882"/>
                        </a:ext>
                      </a:extLst>
                    </a:gridCol>
                  </a:tblGrid>
                  <a:tr h="633794"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4"/>
                          <a:stretch>
                            <a:fillRect l="-154511" t="-962" r="-1504" b="-358654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63815402"/>
                      </a:ext>
                    </a:extLst>
                  </a:tr>
                  <a:tr h="56458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0" dirty="0">
                              <a:solidFill>
                                <a:schemeClr val="accent4">
                                  <a:lumMod val="75000"/>
                                </a:schemeClr>
                              </a:solidFill>
                            </a:rPr>
                            <a:t>B1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4"/>
                          <a:stretch>
                            <a:fillRect l="-26852" t="-112903" r="-83333" b="-30107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4"/>
                          <a:stretch>
                            <a:fillRect l="-154511" t="-112903" r="-1504" b="-30107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656761679"/>
                      </a:ext>
                    </a:extLst>
                  </a:tr>
                  <a:tr h="56458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0" dirty="0">
                              <a:solidFill>
                                <a:schemeClr val="accent4">
                                  <a:lumMod val="75000"/>
                                </a:schemeClr>
                              </a:solidFill>
                            </a:rPr>
                            <a:t>B2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4"/>
                          <a:stretch>
                            <a:fillRect l="-26852" t="-212903" r="-83333" b="-20107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4"/>
                          <a:stretch>
                            <a:fillRect l="-154511" t="-212903" r="-1504" b="-20107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542465830"/>
                      </a:ext>
                    </a:extLst>
                  </a:tr>
                  <a:tr h="56458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0" dirty="0">
                              <a:solidFill>
                                <a:schemeClr val="accent4">
                                  <a:lumMod val="75000"/>
                                </a:schemeClr>
                              </a:solidFill>
                            </a:rPr>
                            <a:t>B3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4"/>
                          <a:stretch>
                            <a:fillRect l="-26852" t="-316304" r="-83333" b="-10326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4"/>
                          <a:stretch>
                            <a:fillRect l="-154511" t="-316304" r="-1504" b="-10326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450434295"/>
                      </a:ext>
                    </a:extLst>
                  </a:tr>
                  <a:tr h="56458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0" dirty="0">
                              <a:solidFill>
                                <a:schemeClr val="accent4">
                                  <a:lumMod val="75000"/>
                                </a:schemeClr>
                              </a:solidFill>
                            </a:rPr>
                            <a:t>B4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4"/>
                          <a:stretch>
                            <a:fillRect l="-26852" t="-411828" r="-83333" b="-21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4"/>
                          <a:stretch>
                            <a:fillRect l="-154511" t="-411828" r="-1504" b="-215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655543326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9" name="Table 2">
                <a:extLst>
                  <a:ext uri="{FF2B5EF4-FFF2-40B4-BE49-F238E27FC236}">
                    <a16:creationId xmlns:a16="http://schemas.microsoft.com/office/drawing/2014/main" id="{C3897F0F-AAAB-452A-AAA6-30E2E15125D8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4779394" y="3421406"/>
              <a:ext cx="4113229" cy="2892134"/>
            </p:xfrm>
            <a:graphic>
              <a:graphicData uri="http://schemas.openxmlformats.org/drawingml/2006/table">
                <a:tbl>
                  <a:tblPr firstRow="1" bandRow="1">
                    <a:tableStyleId>{F5AB1C69-6EDB-4FF4-983F-18BD219EF322}</a:tableStyleId>
                  </a:tblPr>
                  <a:tblGrid>
                    <a:gridCol w="521616">
                      <a:extLst>
                        <a:ext uri="{9D8B030D-6E8A-4147-A177-3AD203B41FA5}">
                          <a16:colId xmlns:a16="http://schemas.microsoft.com/office/drawing/2014/main" val="3698955985"/>
                        </a:ext>
                      </a:extLst>
                    </a:gridCol>
                    <a:gridCol w="1970202">
                      <a:extLst>
                        <a:ext uri="{9D8B030D-6E8A-4147-A177-3AD203B41FA5}">
                          <a16:colId xmlns:a16="http://schemas.microsoft.com/office/drawing/2014/main" val="3008939114"/>
                        </a:ext>
                      </a:extLst>
                    </a:gridCol>
                    <a:gridCol w="1621411">
                      <a:extLst>
                        <a:ext uri="{9D8B030D-6E8A-4147-A177-3AD203B41FA5}">
                          <a16:colId xmlns:a16="http://schemas.microsoft.com/office/drawing/2014/main" val="4153933882"/>
                        </a:ext>
                      </a:extLst>
                    </a:gridCol>
                  </a:tblGrid>
                  <a:tr h="564585"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"/>
                              </m:oMathParaPr>
                              <m:oMath xmlns:m="http://schemas.openxmlformats.org/officeDocument/2006/math">
                                <m:r>
                                  <a:rPr lang="en-GB" smtClean="0"/>
                                  <m:t>&gt;</m:t>
                                </m:r>
                                <m:r>
                                  <a:rPr lang="en-GB" smtClean="0"/>
                                  <m:t>𝟎</m:t>
                                </m:r>
                                <m:r>
                                  <a:rPr lang="en-GB" smtClean="0"/>
                                  <m:t>.</m:t>
                                </m:r>
                                <m:r>
                                  <a:rPr lang="en-GB" smtClean="0"/>
                                  <m:t>𝟓</m:t>
                                </m:r>
                                <m:r>
                                  <a:rPr lang="en-GB" smtClean="0"/>
                                  <m:t>, &lt;</m:t>
                                </m:r>
                                <m:r>
                                  <a:rPr lang="en-GB" smtClean="0"/>
                                  <m:t>𝟎</m:t>
                                </m:r>
                                <m:r>
                                  <a:rPr lang="en-GB" smtClean="0"/>
                                  <m:t>.</m:t>
                                </m:r>
                                <m:r>
                                  <a:rPr lang="en-GB" smtClean="0"/>
                                  <m:t>𝟓</m:t>
                                </m:r>
                                <m:r>
                                  <a:rPr lang="en-GB" smtClean="0"/>
                                  <m:t>, =</m:t>
                                </m:r>
                                <m:r>
                                  <a:rPr lang="en-GB" smtClean="0"/>
                                  <m:t>𝟎</m:t>
                                </m:r>
                                <m:r>
                                  <a:rPr lang="en-GB" smtClean="0"/>
                                  <m:t>.</m:t>
                                </m:r>
                                <m:r>
                                  <a:rPr lang="en-GB" smtClean="0"/>
                                  <m:t>𝟓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63815402"/>
                      </a:ext>
                    </a:extLst>
                  </a:tr>
                  <a:tr h="56458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0" dirty="0">
                              <a:solidFill>
                                <a:schemeClr val="tx1">
                                  <a:lumMod val="85000"/>
                                  <a:lumOff val="15000"/>
                                </a:schemeClr>
                              </a:solidFill>
                            </a:rPr>
                            <a:t>D1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mtClean="0"/>
                                  <m:t>0.8−0.4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mtClean="0">
                                    <a:solidFill>
                                      <a:srgbClr val="00B050"/>
                                    </a:solidFill>
                                  </a:rPr>
                                  <m:t>&lt;</m:t>
                                </m:r>
                                <m:r>
                                  <a:rPr lang="en-GB" smtClean="0">
                                    <a:solidFill>
                                      <a:srgbClr val="00B050"/>
                                    </a:solidFill>
                                  </a:rPr>
                                  <m:t>𝟎</m:t>
                                </m:r>
                                <m:r>
                                  <a:rPr lang="en-GB" smtClean="0">
                                    <a:solidFill>
                                      <a:srgbClr val="00B050"/>
                                    </a:solidFill>
                                  </a:rPr>
                                  <m:t>.</m:t>
                                </m:r>
                                <m:r>
                                  <a:rPr lang="en-GB" smtClean="0">
                                    <a:solidFill>
                                      <a:srgbClr val="00B050"/>
                                    </a:solidFill>
                                  </a:rPr>
                                  <m:t>𝟓</m:t>
                                </m:r>
                              </m:oMath>
                            </m:oMathPara>
                          </a14:m>
                          <a:endParaRPr lang="en-GB" b="1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656761679"/>
                      </a:ext>
                    </a:extLst>
                  </a:tr>
                  <a:tr h="56458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0" dirty="0">
                              <a:solidFill>
                                <a:schemeClr val="tx1">
                                  <a:lumMod val="85000"/>
                                  <a:lumOff val="15000"/>
                                </a:schemeClr>
                              </a:solidFill>
                            </a:rPr>
                            <a:t>D2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mtClean="0"/>
                                  <m:t>0.8×0.4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mtClean="0">
                                    <a:solidFill>
                                      <a:srgbClr val="00B050"/>
                                    </a:solidFill>
                                  </a:rPr>
                                  <m:t>&lt;</m:t>
                                </m:r>
                                <m:r>
                                  <a:rPr lang="en-GB" smtClean="0">
                                    <a:solidFill>
                                      <a:srgbClr val="00B050"/>
                                    </a:solidFill>
                                  </a:rPr>
                                  <m:t>𝟎</m:t>
                                </m:r>
                                <m:r>
                                  <a:rPr lang="en-GB" smtClean="0">
                                    <a:solidFill>
                                      <a:srgbClr val="00B050"/>
                                    </a:solidFill>
                                  </a:rPr>
                                  <m:t>.</m:t>
                                </m:r>
                                <m:r>
                                  <a:rPr lang="en-GB" smtClean="0">
                                    <a:solidFill>
                                      <a:srgbClr val="00B050"/>
                                    </a:solidFill>
                                  </a:rPr>
                                  <m:t>𝟓</m:t>
                                </m:r>
                              </m:oMath>
                            </m:oMathPara>
                          </a14:m>
                          <a:endParaRPr lang="en-GB" b="1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542465830"/>
                      </a:ext>
                    </a:extLst>
                  </a:tr>
                  <a:tr h="56458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0" dirty="0">
                              <a:solidFill>
                                <a:schemeClr val="tx1">
                                  <a:lumMod val="85000"/>
                                  <a:lumOff val="15000"/>
                                </a:schemeClr>
                              </a:solidFill>
                            </a:rPr>
                            <a:t>D3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mtClean="0"/>
                                  <m:t>0.8÷0.4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mtClean="0">
                                    <a:solidFill>
                                      <a:srgbClr val="00B050"/>
                                    </a:solidFill>
                                  </a:rPr>
                                  <m:t>&gt;</m:t>
                                </m:r>
                                <m:r>
                                  <a:rPr lang="en-GB" smtClean="0">
                                    <a:solidFill>
                                      <a:srgbClr val="00B050"/>
                                    </a:solidFill>
                                  </a:rPr>
                                  <m:t>𝟎</m:t>
                                </m:r>
                                <m:r>
                                  <a:rPr lang="en-GB" smtClean="0">
                                    <a:solidFill>
                                      <a:srgbClr val="00B050"/>
                                    </a:solidFill>
                                  </a:rPr>
                                  <m:t>.</m:t>
                                </m:r>
                                <m:r>
                                  <a:rPr lang="en-GB" smtClean="0">
                                    <a:solidFill>
                                      <a:srgbClr val="00B050"/>
                                    </a:solidFill>
                                  </a:rPr>
                                  <m:t>𝟓</m:t>
                                </m:r>
                              </m:oMath>
                            </m:oMathPara>
                          </a14:m>
                          <a:endParaRPr lang="en-GB" b="1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450434295"/>
                      </a:ext>
                    </a:extLst>
                  </a:tr>
                  <a:tr h="56458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0" dirty="0">
                              <a:solidFill>
                                <a:schemeClr val="tx1">
                                  <a:lumMod val="85000"/>
                                  <a:lumOff val="15000"/>
                                </a:schemeClr>
                              </a:solidFill>
                            </a:rPr>
                            <a:t>D4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mtClean="0"/>
                                  <m:t>0.4÷0.8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mtClean="0">
                                    <a:solidFill>
                                      <a:srgbClr val="00B050"/>
                                    </a:solidFill>
                                  </a:rPr>
                                  <m:t>=</m:t>
                                </m:r>
                                <m:r>
                                  <a:rPr lang="en-GB" smtClean="0">
                                    <a:solidFill>
                                      <a:srgbClr val="00B050"/>
                                    </a:solidFill>
                                  </a:rPr>
                                  <m:t>𝟎</m:t>
                                </m:r>
                                <m:r>
                                  <a:rPr lang="en-GB" smtClean="0">
                                    <a:solidFill>
                                      <a:srgbClr val="00B050"/>
                                    </a:solidFill>
                                  </a:rPr>
                                  <m:t>.</m:t>
                                </m:r>
                                <m:r>
                                  <a:rPr lang="en-GB" smtClean="0">
                                    <a:solidFill>
                                      <a:srgbClr val="00B050"/>
                                    </a:solidFill>
                                  </a:rPr>
                                  <m:t>𝟓</m:t>
                                </m:r>
                              </m:oMath>
                            </m:oMathPara>
                          </a14:m>
                          <a:endParaRPr lang="en-GB" b="1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2655543326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9" name="Table 2">
                <a:extLst>
                  <a:ext uri="{FF2B5EF4-FFF2-40B4-BE49-F238E27FC236}">
                    <a16:creationId xmlns:a16="http://schemas.microsoft.com/office/drawing/2014/main" id="{C3897F0F-AAAB-452A-AAA6-30E2E15125D8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4779394" y="3421406"/>
              <a:ext cx="4113229" cy="2892134"/>
            </p:xfrm>
            <a:graphic>
              <a:graphicData uri="http://schemas.openxmlformats.org/drawingml/2006/table">
                <a:tbl>
                  <a:tblPr firstRow="1" bandRow="1">
                    <a:tableStyleId>{F5AB1C69-6EDB-4FF4-983F-18BD219EF322}</a:tableStyleId>
                  </a:tblPr>
                  <a:tblGrid>
                    <a:gridCol w="521616">
                      <a:extLst>
                        <a:ext uri="{9D8B030D-6E8A-4147-A177-3AD203B41FA5}">
                          <a16:colId xmlns:a16="http://schemas.microsoft.com/office/drawing/2014/main" val="3698955985"/>
                        </a:ext>
                      </a:extLst>
                    </a:gridCol>
                    <a:gridCol w="1970202">
                      <a:extLst>
                        <a:ext uri="{9D8B030D-6E8A-4147-A177-3AD203B41FA5}">
                          <a16:colId xmlns:a16="http://schemas.microsoft.com/office/drawing/2014/main" val="3008939114"/>
                        </a:ext>
                      </a:extLst>
                    </a:gridCol>
                    <a:gridCol w="1621411">
                      <a:extLst>
                        <a:ext uri="{9D8B030D-6E8A-4147-A177-3AD203B41FA5}">
                          <a16:colId xmlns:a16="http://schemas.microsoft.com/office/drawing/2014/main" val="4153933882"/>
                        </a:ext>
                      </a:extLst>
                    </a:gridCol>
                  </a:tblGrid>
                  <a:tr h="633794"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5"/>
                          <a:stretch>
                            <a:fillRect l="-154511" t="-962" r="-1504" b="-358654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63815402"/>
                      </a:ext>
                    </a:extLst>
                  </a:tr>
                  <a:tr h="56458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0" dirty="0">
                              <a:solidFill>
                                <a:schemeClr val="tx1">
                                  <a:lumMod val="85000"/>
                                  <a:lumOff val="15000"/>
                                </a:schemeClr>
                              </a:solidFill>
                            </a:rPr>
                            <a:t>D1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5"/>
                          <a:stretch>
                            <a:fillRect l="-27245" t="-112903" r="-83591" b="-30107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5"/>
                          <a:stretch>
                            <a:fillRect l="-154511" t="-112903" r="-1504" b="-30107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656761679"/>
                      </a:ext>
                    </a:extLst>
                  </a:tr>
                  <a:tr h="56458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0" dirty="0">
                              <a:solidFill>
                                <a:schemeClr val="tx1">
                                  <a:lumMod val="85000"/>
                                  <a:lumOff val="15000"/>
                                </a:schemeClr>
                              </a:solidFill>
                            </a:rPr>
                            <a:t>D2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5"/>
                          <a:stretch>
                            <a:fillRect l="-27245" t="-212903" r="-83591" b="-20107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5"/>
                          <a:stretch>
                            <a:fillRect l="-154511" t="-212903" r="-1504" b="-20107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542465830"/>
                      </a:ext>
                    </a:extLst>
                  </a:tr>
                  <a:tr h="56458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0" dirty="0">
                              <a:solidFill>
                                <a:schemeClr val="tx1">
                                  <a:lumMod val="85000"/>
                                  <a:lumOff val="15000"/>
                                </a:schemeClr>
                              </a:solidFill>
                            </a:rPr>
                            <a:t>D3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5"/>
                          <a:stretch>
                            <a:fillRect l="-27245" t="-316304" r="-83591" b="-10326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5"/>
                          <a:stretch>
                            <a:fillRect l="-154511" t="-316304" r="-1504" b="-10326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450434295"/>
                      </a:ext>
                    </a:extLst>
                  </a:tr>
                  <a:tr h="56458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0" dirty="0">
                              <a:solidFill>
                                <a:schemeClr val="tx1">
                                  <a:lumMod val="85000"/>
                                  <a:lumOff val="15000"/>
                                </a:schemeClr>
                              </a:solidFill>
                            </a:rPr>
                            <a:t>D4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5"/>
                          <a:stretch>
                            <a:fillRect l="-27245" t="-411828" r="-83591" b="-21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5"/>
                          <a:stretch>
                            <a:fillRect l="-154511" t="-411828" r="-1504" b="-215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655543326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41802559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95</TotalTime>
  <Words>442</Words>
  <Application>Microsoft Office PowerPoint</Application>
  <PresentationFormat>On-screen Show (4:3)</PresentationFormat>
  <Paragraphs>153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Cambria Math</vt:lpstr>
      <vt:lpstr>Office Theme</vt:lpstr>
      <vt:lpstr>Greater than, smaller than or equal to 0.5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Barton</dc:creator>
  <cp:lastModifiedBy>Craig Barton</cp:lastModifiedBy>
  <cp:revision>121</cp:revision>
  <dcterms:created xsi:type="dcterms:W3CDTF">2018-01-26T08:52:52Z</dcterms:created>
  <dcterms:modified xsi:type="dcterms:W3CDTF">2021-01-20T10:51:31Z</dcterms:modified>
</cp:coreProperties>
</file>