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7" r:id="rId2"/>
    <p:sldId id="2568" r:id="rId3"/>
    <p:sldId id="256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3" autoAdjust="0"/>
    <p:restoredTop sz="94660"/>
  </p:normalViewPr>
  <p:slideViewPr>
    <p:cSldViewPr snapToGrid="0">
      <p:cViewPr>
        <p:scale>
          <a:sx n="75" d="100"/>
          <a:sy n="75" d="100"/>
        </p:scale>
        <p:origin x="1848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937F5-DDDB-4B55-AB93-F4A5BE781F2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27B88-CA3D-4A07-A6B6-A25376C3A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36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69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53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121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395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734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196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111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848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713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771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655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681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7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8DD2F296-060C-4BEE-A058-6719F714F40B}"/>
              </a:ext>
            </a:extLst>
          </p:cNvPr>
          <p:cNvSpPr txBox="1">
            <a:spLocks/>
          </p:cNvSpPr>
          <p:nvPr/>
        </p:nvSpPr>
        <p:spPr>
          <a:xfrm>
            <a:off x="508396" y="255561"/>
            <a:ext cx="8120269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Circles: </a:t>
            </a: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Fill in the gaps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C7F21CD-BC92-4C4F-98CE-7538B653CBAC}"/>
              </a:ext>
            </a:extLst>
          </p:cNvPr>
          <p:cNvSpPr/>
          <p:nvPr/>
        </p:nvSpPr>
        <p:spPr>
          <a:xfrm>
            <a:off x="3544135" y="4177718"/>
            <a:ext cx="1640262" cy="164026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59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B220C62-2121-48B8-A942-701DED1637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2985810"/>
              </p:ext>
            </p:extLst>
          </p:nvPr>
        </p:nvGraphicFramePr>
        <p:xfrm>
          <a:off x="241761" y="203542"/>
          <a:ext cx="8660478" cy="642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3413">
                  <a:extLst>
                    <a:ext uri="{9D8B030D-6E8A-4147-A177-3AD203B41FA5}">
                      <a16:colId xmlns:a16="http://schemas.microsoft.com/office/drawing/2014/main" val="687872037"/>
                    </a:ext>
                  </a:extLst>
                </a:gridCol>
                <a:gridCol w="1443413">
                  <a:extLst>
                    <a:ext uri="{9D8B030D-6E8A-4147-A177-3AD203B41FA5}">
                      <a16:colId xmlns:a16="http://schemas.microsoft.com/office/drawing/2014/main" val="2560060695"/>
                    </a:ext>
                  </a:extLst>
                </a:gridCol>
                <a:gridCol w="1443413">
                  <a:extLst>
                    <a:ext uri="{9D8B030D-6E8A-4147-A177-3AD203B41FA5}">
                      <a16:colId xmlns:a16="http://schemas.microsoft.com/office/drawing/2014/main" val="2792395297"/>
                    </a:ext>
                  </a:extLst>
                </a:gridCol>
                <a:gridCol w="1443413">
                  <a:extLst>
                    <a:ext uri="{9D8B030D-6E8A-4147-A177-3AD203B41FA5}">
                      <a16:colId xmlns:a16="http://schemas.microsoft.com/office/drawing/2014/main" val="2105520462"/>
                    </a:ext>
                  </a:extLst>
                </a:gridCol>
                <a:gridCol w="1443413">
                  <a:extLst>
                    <a:ext uri="{9D8B030D-6E8A-4147-A177-3AD203B41FA5}">
                      <a16:colId xmlns:a16="http://schemas.microsoft.com/office/drawing/2014/main" val="2810990193"/>
                    </a:ext>
                  </a:extLst>
                </a:gridCol>
                <a:gridCol w="1443413">
                  <a:extLst>
                    <a:ext uri="{9D8B030D-6E8A-4147-A177-3AD203B41FA5}">
                      <a16:colId xmlns:a16="http://schemas.microsoft.com/office/drawing/2014/main" val="615171690"/>
                    </a:ext>
                  </a:extLst>
                </a:gridCol>
              </a:tblGrid>
              <a:tr h="321293">
                <a:tc rowSpan="2">
                  <a:txBody>
                    <a:bodyPr/>
                    <a:lstStyle/>
                    <a:p>
                      <a:r>
                        <a:rPr lang="en-GB" sz="1500" dirty="0"/>
                        <a:t>Radius</a:t>
                      </a:r>
                    </a:p>
                  </a:txBody>
                  <a:tcPr marL="75309" marR="75309" marT="37654" marB="37654"/>
                </a:tc>
                <a:tc rowSpan="2">
                  <a:txBody>
                    <a:bodyPr/>
                    <a:lstStyle/>
                    <a:p>
                      <a:r>
                        <a:rPr lang="en-GB" sz="1500" dirty="0"/>
                        <a:t>Diameter</a:t>
                      </a:r>
                    </a:p>
                  </a:txBody>
                  <a:tcPr marL="75309" marR="75309" marT="37654" marB="37654"/>
                </a:tc>
                <a:tc gridSpan="2">
                  <a:txBody>
                    <a:bodyPr/>
                    <a:lstStyle/>
                    <a:p>
                      <a:r>
                        <a:rPr lang="en-GB" sz="1500" dirty="0"/>
                        <a:t>Area</a:t>
                      </a:r>
                    </a:p>
                  </a:txBody>
                  <a:tcPr marL="75309" marR="75309" marT="37654" marB="37654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500" dirty="0"/>
                        <a:t>Circumference</a:t>
                      </a:r>
                    </a:p>
                  </a:txBody>
                  <a:tcPr marL="75309" marR="75309" marT="37654" marB="37654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0092192"/>
                  </a:ext>
                </a:extLst>
              </a:tr>
              <a:tr h="321293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In terms of pi</a:t>
                      </a:r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4 sig figs</a:t>
                      </a:r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In terms of pi</a:t>
                      </a:r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4 sig figs</a:t>
                      </a:r>
                    </a:p>
                  </a:txBody>
                  <a:tcPr marL="75309" marR="75309" marT="37654" marB="37654"/>
                </a:tc>
                <a:extLst>
                  <a:ext uri="{0D108BD9-81ED-4DB2-BD59-A6C34878D82A}">
                    <a16:rowId xmlns:a16="http://schemas.microsoft.com/office/drawing/2014/main" val="879067631"/>
                  </a:ext>
                </a:extLst>
              </a:tr>
              <a:tr h="321293">
                <a:tc>
                  <a:txBody>
                    <a:bodyPr/>
                    <a:lstStyle/>
                    <a:p>
                      <a:r>
                        <a:rPr lang="en-GB" sz="1500" dirty="0"/>
                        <a:t>6</a:t>
                      </a:r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extLst>
                  <a:ext uri="{0D108BD9-81ED-4DB2-BD59-A6C34878D82A}">
                    <a16:rowId xmlns:a16="http://schemas.microsoft.com/office/drawing/2014/main" val="330780481"/>
                  </a:ext>
                </a:extLst>
              </a:tr>
              <a:tr h="321293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6</a:t>
                      </a:r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extLst>
                  <a:ext uri="{0D108BD9-81ED-4DB2-BD59-A6C34878D82A}">
                    <a16:rowId xmlns:a16="http://schemas.microsoft.com/office/drawing/2014/main" val="2071693707"/>
                  </a:ext>
                </a:extLst>
              </a:tr>
              <a:tr h="321293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12</a:t>
                      </a:r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extLst>
                  <a:ext uri="{0D108BD9-81ED-4DB2-BD59-A6C34878D82A}">
                    <a16:rowId xmlns:a16="http://schemas.microsoft.com/office/drawing/2014/main" val="830163645"/>
                  </a:ext>
                </a:extLst>
              </a:tr>
              <a:tr h="321293">
                <a:tc>
                  <a:txBody>
                    <a:bodyPr/>
                    <a:lstStyle/>
                    <a:p>
                      <a:r>
                        <a:rPr lang="en-GB" sz="1500" dirty="0"/>
                        <a:t>6</a:t>
                      </a:r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extLst>
                  <a:ext uri="{0D108BD9-81ED-4DB2-BD59-A6C34878D82A}">
                    <a16:rowId xmlns:a16="http://schemas.microsoft.com/office/drawing/2014/main" val="3832653068"/>
                  </a:ext>
                </a:extLst>
              </a:tr>
              <a:tr h="321293">
                <a:tc>
                  <a:txBody>
                    <a:bodyPr/>
                    <a:lstStyle/>
                    <a:p>
                      <a:r>
                        <a:rPr lang="en-GB" sz="1500" dirty="0"/>
                        <a:t>2</a:t>
                      </a:r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extLst>
                  <a:ext uri="{0D108BD9-81ED-4DB2-BD59-A6C34878D82A}">
                    <a16:rowId xmlns:a16="http://schemas.microsoft.com/office/drawing/2014/main" val="1613552821"/>
                  </a:ext>
                </a:extLst>
              </a:tr>
              <a:tr h="321293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2</a:t>
                      </a:r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extLst>
                  <a:ext uri="{0D108BD9-81ED-4DB2-BD59-A6C34878D82A}">
                    <a16:rowId xmlns:a16="http://schemas.microsoft.com/office/drawing/2014/main" val="1387909180"/>
                  </a:ext>
                </a:extLst>
              </a:tr>
              <a:tr h="321293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16</a:t>
                      </a:r>
                      <a:r>
                        <a:rPr lang="az-Cyrl-AZ" sz="1500" dirty="0"/>
                        <a:t>л</a:t>
                      </a:r>
                      <a:endParaRPr lang="en-GB" sz="1500" dirty="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extLst>
                  <a:ext uri="{0D108BD9-81ED-4DB2-BD59-A6C34878D82A}">
                    <a16:rowId xmlns:a16="http://schemas.microsoft.com/office/drawing/2014/main" val="580829824"/>
                  </a:ext>
                </a:extLst>
              </a:tr>
              <a:tr h="321293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/>
                        <a:t>16</a:t>
                      </a:r>
                      <a:r>
                        <a:rPr lang="az-Cyrl-AZ" sz="1500" dirty="0"/>
                        <a:t>л</a:t>
                      </a:r>
                      <a:endParaRPr lang="en-GB" sz="1500" dirty="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extLst>
                  <a:ext uri="{0D108BD9-81ED-4DB2-BD59-A6C34878D82A}">
                    <a16:rowId xmlns:a16="http://schemas.microsoft.com/office/drawing/2014/main" val="2340038207"/>
                  </a:ext>
                </a:extLst>
              </a:tr>
              <a:tr h="321293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28.26</a:t>
                      </a:r>
                    </a:p>
                  </a:txBody>
                  <a:tcPr marL="75309" marR="75309" marT="37654" marB="37654"/>
                </a:tc>
                <a:extLst>
                  <a:ext uri="{0D108BD9-81ED-4DB2-BD59-A6C34878D82A}">
                    <a16:rowId xmlns:a16="http://schemas.microsoft.com/office/drawing/2014/main" val="3955397863"/>
                  </a:ext>
                </a:extLst>
              </a:tr>
              <a:tr h="321293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28.26</a:t>
                      </a:r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5309" marR="75309" marT="37654" marB="37654"/>
                </a:tc>
                <a:extLst>
                  <a:ext uri="{0D108BD9-81ED-4DB2-BD59-A6C34878D82A}">
                    <a16:rowId xmlns:a16="http://schemas.microsoft.com/office/drawing/2014/main" val="1509143604"/>
                  </a:ext>
                </a:extLst>
              </a:tr>
              <a:tr h="321293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56.52</a:t>
                      </a:r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5309" marR="75309" marT="37654" marB="37654"/>
                </a:tc>
                <a:extLst>
                  <a:ext uri="{0D108BD9-81ED-4DB2-BD59-A6C34878D82A}">
                    <a16:rowId xmlns:a16="http://schemas.microsoft.com/office/drawing/2014/main" val="3976833394"/>
                  </a:ext>
                </a:extLst>
              </a:tr>
              <a:tr h="321293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56.52</a:t>
                      </a:r>
                    </a:p>
                  </a:txBody>
                  <a:tcPr marL="75309" marR="75309" marT="37654" marB="37654"/>
                </a:tc>
                <a:extLst>
                  <a:ext uri="{0D108BD9-81ED-4DB2-BD59-A6C34878D82A}">
                    <a16:rowId xmlns:a16="http://schemas.microsoft.com/office/drawing/2014/main" val="3623673460"/>
                  </a:ext>
                </a:extLst>
              </a:tr>
              <a:tr h="321293">
                <a:tc>
                  <a:txBody>
                    <a:bodyPr/>
                    <a:lstStyle/>
                    <a:p>
                      <a:r>
                        <a:rPr lang="en-GB" sz="1500" dirty="0"/>
                        <a:t>2/3</a:t>
                      </a:r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5309" marR="75309" marT="37654" marB="37654"/>
                </a:tc>
                <a:extLst>
                  <a:ext uri="{0D108BD9-81ED-4DB2-BD59-A6C34878D82A}">
                    <a16:rowId xmlns:a16="http://schemas.microsoft.com/office/drawing/2014/main" val="4051739669"/>
                  </a:ext>
                </a:extLst>
              </a:tr>
              <a:tr h="321293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3/5</a:t>
                      </a:r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extLst>
                  <a:ext uri="{0D108BD9-81ED-4DB2-BD59-A6C34878D82A}">
                    <a16:rowId xmlns:a16="http://schemas.microsoft.com/office/drawing/2014/main" val="2367304295"/>
                  </a:ext>
                </a:extLst>
              </a:tr>
              <a:tr h="321293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/>
                        <a:t>4</a:t>
                      </a:r>
                      <a:r>
                        <a:rPr lang="az-Cyrl-AZ" sz="1500" dirty="0"/>
                        <a:t>л</a:t>
                      </a:r>
                      <a:r>
                        <a:rPr lang="en-GB" sz="1500" dirty="0"/>
                        <a:t>/25</a:t>
                      </a:r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extLst>
                  <a:ext uri="{0D108BD9-81ED-4DB2-BD59-A6C34878D82A}">
                    <a16:rowId xmlns:a16="http://schemas.microsoft.com/office/drawing/2014/main" val="828151890"/>
                  </a:ext>
                </a:extLst>
              </a:tr>
              <a:tr h="321293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4</a:t>
                      </a:r>
                      <a:r>
                        <a:rPr lang="az-Cyrl-AZ" sz="1500" dirty="0"/>
                        <a:t>л</a:t>
                      </a:r>
                      <a:r>
                        <a:rPr lang="en-GB" sz="1500" dirty="0"/>
                        <a:t>/25</a:t>
                      </a:r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5309" marR="75309" marT="37654" marB="37654"/>
                </a:tc>
                <a:extLst>
                  <a:ext uri="{0D108BD9-81ED-4DB2-BD59-A6C34878D82A}">
                    <a16:rowId xmlns:a16="http://schemas.microsoft.com/office/drawing/2014/main" val="674120406"/>
                  </a:ext>
                </a:extLst>
              </a:tr>
              <a:tr h="321293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extLst>
                  <a:ext uri="{0D108BD9-81ED-4DB2-BD59-A6C34878D82A}">
                    <a16:rowId xmlns:a16="http://schemas.microsoft.com/office/drawing/2014/main" val="2618637948"/>
                  </a:ext>
                </a:extLst>
              </a:tr>
              <a:tr h="321293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5309" marR="75309" marT="37654" marB="37654"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5309" marR="75309" marT="37654" marB="37654"/>
                </a:tc>
                <a:extLst>
                  <a:ext uri="{0D108BD9-81ED-4DB2-BD59-A6C34878D82A}">
                    <a16:rowId xmlns:a16="http://schemas.microsoft.com/office/drawing/2014/main" val="3984737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4637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D7B4969-90E7-4708-BE03-DBF778E886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3995802"/>
              </p:ext>
            </p:extLst>
          </p:nvPr>
        </p:nvGraphicFramePr>
        <p:xfrm>
          <a:off x="277533" y="235125"/>
          <a:ext cx="8588934" cy="6387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489">
                  <a:extLst>
                    <a:ext uri="{9D8B030D-6E8A-4147-A177-3AD203B41FA5}">
                      <a16:colId xmlns:a16="http://schemas.microsoft.com/office/drawing/2014/main" val="687872037"/>
                    </a:ext>
                  </a:extLst>
                </a:gridCol>
                <a:gridCol w="1431489">
                  <a:extLst>
                    <a:ext uri="{9D8B030D-6E8A-4147-A177-3AD203B41FA5}">
                      <a16:colId xmlns:a16="http://schemas.microsoft.com/office/drawing/2014/main" val="2560060695"/>
                    </a:ext>
                  </a:extLst>
                </a:gridCol>
                <a:gridCol w="1431489">
                  <a:extLst>
                    <a:ext uri="{9D8B030D-6E8A-4147-A177-3AD203B41FA5}">
                      <a16:colId xmlns:a16="http://schemas.microsoft.com/office/drawing/2014/main" val="2792395297"/>
                    </a:ext>
                  </a:extLst>
                </a:gridCol>
                <a:gridCol w="1431489">
                  <a:extLst>
                    <a:ext uri="{9D8B030D-6E8A-4147-A177-3AD203B41FA5}">
                      <a16:colId xmlns:a16="http://schemas.microsoft.com/office/drawing/2014/main" val="2105520462"/>
                    </a:ext>
                  </a:extLst>
                </a:gridCol>
                <a:gridCol w="1431489">
                  <a:extLst>
                    <a:ext uri="{9D8B030D-6E8A-4147-A177-3AD203B41FA5}">
                      <a16:colId xmlns:a16="http://schemas.microsoft.com/office/drawing/2014/main" val="2810990193"/>
                    </a:ext>
                  </a:extLst>
                </a:gridCol>
                <a:gridCol w="1431489">
                  <a:extLst>
                    <a:ext uri="{9D8B030D-6E8A-4147-A177-3AD203B41FA5}">
                      <a16:colId xmlns:a16="http://schemas.microsoft.com/office/drawing/2014/main" val="615171690"/>
                    </a:ext>
                  </a:extLst>
                </a:gridCol>
              </a:tblGrid>
              <a:tr h="354875">
                <a:tc rowSpan="2">
                  <a:txBody>
                    <a:bodyPr/>
                    <a:lstStyle/>
                    <a:p>
                      <a:r>
                        <a:rPr lang="en-GB" sz="1500" dirty="0"/>
                        <a:t>Radius</a:t>
                      </a:r>
                    </a:p>
                  </a:txBody>
                  <a:tcPr marL="74686" marR="74686" marT="37343" marB="37343"/>
                </a:tc>
                <a:tc rowSpan="2">
                  <a:txBody>
                    <a:bodyPr/>
                    <a:lstStyle/>
                    <a:p>
                      <a:r>
                        <a:rPr lang="en-GB" sz="1500" dirty="0"/>
                        <a:t>Diameter</a:t>
                      </a:r>
                    </a:p>
                  </a:txBody>
                  <a:tcPr marL="74686" marR="74686" marT="37343" marB="37343"/>
                </a:tc>
                <a:tc gridSpan="2">
                  <a:txBody>
                    <a:bodyPr/>
                    <a:lstStyle/>
                    <a:p>
                      <a:r>
                        <a:rPr lang="en-GB" sz="1500" dirty="0"/>
                        <a:t>Area</a:t>
                      </a:r>
                    </a:p>
                  </a:txBody>
                  <a:tcPr marL="74686" marR="74686" marT="37343" marB="37343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500" dirty="0"/>
                        <a:t>Circumference</a:t>
                      </a:r>
                    </a:p>
                  </a:txBody>
                  <a:tcPr marL="74686" marR="74686" marT="37343" marB="37343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0092192"/>
                  </a:ext>
                </a:extLst>
              </a:tr>
              <a:tr h="354875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In terms of pi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4 sig figs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In terms of pi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4 sig figs</a:t>
                      </a:r>
                    </a:p>
                  </a:txBody>
                  <a:tcPr marL="74686" marR="74686" marT="37343" marB="37343"/>
                </a:tc>
                <a:extLst>
                  <a:ext uri="{0D108BD9-81ED-4DB2-BD59-A6C34878D82A}">
                    <a16:rowId xmlns:a16="http://schemas.microsoft.com/office/drawing/2014/main" val="879067631"/>
                  </a:ext>
                </a:extLst>
              </a:tr>
              <a:tr h="354875"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36</a:t>
                      </a:r>
                      <a:r>
                        <a:rPr lang="az-Cyrl-AZ" sz="1500" dirty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en-GB" sz="1500" dirty="0">
                        <a:solidFill>
                          <a:schemeClr val="tx1"/>
                        </a:solidFill>
                      </a:endParaRP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113.1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lang="az-Cyrl-AZ" sz="1500" dirty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en-GB" sz="1500" dirty="0">
                        <a:solidFill>
                          <a:schemeClr val="tx1"/>
                        </a:solidFill>
                      </a:endParaRP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37.70</a:t>
                      </a:r>
                    </a:p>
                  </a:txBody>
                  <a:tcPr marL="74686" marR="74686" marT="37343" marB="37343"/>
                </a:tc>
                <a:extLst>
                  <a:ext uri="{0D108BD9-81ED-4DB2-BD59-A6C34878D82A}">
                    <a16:rowId xmlns:a16="http://schemas.microsoft.com/office/drawing/2014/main" val="330780481"/>
                  </a:ext>
                </a:extLst>
              </a:tr>
              <a:tr h="354875"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lang="az-Cyrl-AZ" sz="1500" dirty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en-GB" sz="1500" dirty="0">
                        <a:solidFill>
                          <a:schemeClr val="tx1"/>
                        </a:solidFill>
                      </a:endParaRP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28.27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az-Cyrl-AZ" sz="1500" dirty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en-GB" sz="1500" dirty="0">
                        <a:solidFill>
                          <a:schemeClr val="tx1"/>
                        </a:solidFill>
                      </a:endParaRP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18.85</a:t>
                      </a:r>
                    </a:p>
                  </a:txBody>
                  <a:tcPr marL="74686" marR="74686" marT="37343" marB="37343"/>
                </a:tc>
                <a:extLst>
                  <a:ext uri="{0D108BD9-81ED-4DB2-BD59-A6C34878D82A}">
                    <a16:rowId xmlns:a16="http://schemas.microsoft.com/office/drawing/2014/main" val="2071693707"/>
                  </a:ext>
                </a:extLst>
              </a:tr>
              <a:tr h="354875">
                <a:tc>
                  <a:txBody>
                    <a:bodyPr/>
                    <a:lstStyle/>
                    <a:p>
                      <a:r>
                        <a:rPr lang="en-GB" sz="1500" dirty="0"/>
                        <a:t>6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36</a:t>
                      </a:r>
                      <a:r>
                        <a:rPr lang="az-Cyrl-AZ" sz="1500" dirty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en-GB" sz="1500" dirty="0">
                        <a:solidFill>
                          <a:schemeClr val="tx1"/>
                        </a:solidFill>
                      </a:endParaRP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113.1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lang="az-Cyrl-AZ" sz="1500" dirty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en-GB" sz="1500" dirty="0">
                        <a:solidFill>
                          <a:schemeClr val="tx1"/>
                        </a:solidFill>
                      </a:endParaRP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37.70</a:t>
                      </a:r>
                    </a:p>
                  </a:txBody>
                  <a:tcPr marL="74686" marR="74686" marT="37343" marB="37343"/>
                </a:tc>
                <a:extLst>
                  <a:ext uri="{0D108BD9-81ED-4DB2-BD59-A6C34878D82A}">
                    <a16:rowId xmlns:a16="http://schemas.microsoft.com/office/drawing/2014/main" val="830163645"/>
                  </a:ext>
                </a:extLst>
              </a:tr>
              <a:tr h="354875"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12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36</a:t>
                      </a:r>
                      <a:r>
                        <a:rPr lang="az-Cyrl-AZ" sz="1500" dirty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en-GB" sz="1500" dirty="0">
                        <a:solidFill>
                          <a:schemeClr val="tx1"/>
                        </a:solidFill>
                      </a:endParaRP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113.1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lang="az-Cyrl-AZ" sz="1500" dirty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en-GB" sz="1500" dirty="0">
                        <a:solidFill>
                          <a:schemeClr val="tx1"/>
                        </a:solidFill>
                      </a:endParaRP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37.70</a:t>
                      </a:r>
                    </a:p>
                  </a:txBody>
                  <a:tcPr marL="74686" marR="74686" marT="37343" marB="37343"/>
                </a:tc>
                <a:extLst>
                  <a:ext uri="{0D108BD9-81ED-4DB2-BD59-A6C34878D82A}">
                    <a16:rowId xmlns:a16="http://schemas.microsoft.com/office/drawing/2014/main" val="3832653068"/>
                  </a:ext>
                </a:extLst>
              </a:tr>
              <a:tr h="354875"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4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az-Cyrl-AZ" sz="1500" dirty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en-GB" sz="1500" dirty="0">
                        <a:solidFill>
                          <a:schemeClr val="tx1"/>
                        </a:solidFill>
                      </a:endParaRP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12.56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az-Cyrl-AZ" sz="1500" dirty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en-GB" sz="1500" dirty="0">
                        <a:solidFill>
                          <a:schemeClr val="tx1"/>
                        </a:solidFill>
                      </a:endParaRP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12,56</a:t>
                      </a:r>
                    </a:p>
                  </a:txBody>
                  <a:tcPr marL="74686" marR="74686" marT="37343" marB="37343"/>
                </a:tc>
                <a:extLst>
                  <a:ext uri="{0D108BD9-81ED-4DB2-BD59-A6C34878D82A}">
                    <a16:rowId xmlns:a16="http://schemas.microsoft.com/office/drawing/2014/main" val="1613552821"/>
                  </a:ext>
                </a:extLst>
              </a:tr>
              <a:tr h="354875">
                <a:tc>
                  <a:txBody>
                    <a:bodyPr/>
                    <a:lstStyle/>
                    <a:p>
                      <a:r>
                        <a:rPr lang="en-GB" sz="1500" dirty="0"/>
                        <a:t>1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Cyrl-AZ" sz="1500" dirty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en-GB" sz="1500" dirty="0">
                        <a:solidFill>
                          <a:schemeClr val="tx1"/>
                        </a:solidFill>
                      </a:endParaRP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3.142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Cyrl-AZ" sz="1500" dirty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en-GB" sz="1500" dirty="0">
                        <a:solidFill>
                          <a:schemeClr val="tx1"/>
                        </a:solidFill>
                      </a:endParaRP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3.142</a:t>
                      </a:r>
                    </a:p>
                  </a:txBody>
                  <a:tcPr marL="74686" marR="74686" marT="37343" marB="37343"/>
                </a:tc>
                <a:extLst>
                  <a:ext uri="{0D108BD9-81ED-4DB2-BD59-A6C34878D82A}">
                    <a16:rowId xmlns:a16="http://schemas.microsoft.com/office/drawing/2014/main" val="1387909180"/>
                  </a:ext>
                </a:extLst>
              </a:tr>
              <a:tr h="354875">
                <a:tc>
                  <a:txBody>
                    <a:bodyPr/>
                    <a:lstStyle/>
                    <a:p>
                      <a:r>
                        <a:rPr lang="en-GB" sz="1500" dirty="0"/>
                        <a:t>4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8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rgbClr val="FF0000"/>
                          </a:solidFill>
                        </a:rPr>
                        <a:t>16</a:t>
                      </a:r>
                      <a:r>
                        <a:rPr lang="az-Cyrl-AZ" sz="1500" dirty="0">
                          <a:solidFill>
                            <a:srgbClr val="FF0000"/>
                          </a:solidFill>
                        </a:rPr>
                        <a:t>л</a:t>
                      </a:r>
                      <a:endParaRPr lang="en-GB" sz="1500" dirty="0">
                        <a:solidFill>
                          <a:srgbClr val="FF0000"/>
                        </a:solidFill>
                      </a:endParaRP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50.27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az-Cyrl-AZ" sz="1500" dirty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en-GB" sz="1500" dirty="0">
                        <a:solidFill>
                          <a:schemeClr val="tx1"/>
                        </a:solidFill>
                      </a:endParaRP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25.13</a:t>
                      </a:r>
                    </a:p>
                  </a:txBody>
                  <a:tcPr marL="74686" marR="74686" marT="37343" marB="37343"/>
                </a:tc>
                <a:extLst>
                  <a:ext uri="{0D108BD9-81ED-4DB2-BD59-A6C34878D82A}">
                    <a16:rowId xmlns:a16="http://schemas.microsoft.com/office/drawing/2014/main" val="580829824"/>
                  </a:ext>
                </a:extLst>
              </a:tr>
              <a:tr h="354875">
                <a:tc>
                  <a:txBody>
                    <a:bodyPr/>
                    <a:lstStyle/>
                    <a:p>
                      <a:r>
                        <a:rPr lang="en-GB" sz="1500" dirty="0"/>
                        <a:t>8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16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64</a:t>
                      </a:r>
                      <a:r>
                        <a:rPr lang="az-Cyrl-AZ" sz="1500" dirty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en-GB" sz="1500" dirty="0">
                        <a:solidFill>
                          <a:schemeClr val="tx1"/>
                        </a:solidFill>
                      </a:endParaRP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201.1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>
                          <a:solidFill>
                            <a:srgbClr val="FF0000"/>
                          </a:solidFill>
                        </a:rPr>
                        <a:t>16</a:t>
                      </a:r>
                      <a:r>
                        <a:rPr lang="az-Cyrl-AZ" sz="1500" dirty="0">
                          <a:solidFill>
                            <a:srgbClr val="FF0000"/>
                          </a:solidFill>
                        </a:rPr>
                        <a:t>л</a:t>
                      </a:r>
                      <a:endParaRPr lang="en-GB" sz="1500" dirty="0">
                        <a:solidFill>
                          <a:srgbClr val="FF0000"/>
                        </a:solidFill>
                      </a:endParaRP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50.27</a:t>
                      </a:r>
                    </a:p>
                  </a:txBody>
                  <a:tcPr marL="74686" marR="74686" marT="37343" marB="37343"/>
                </a:tc>
                <a:extLst>
                  <a:ext uri="{0D108BD9-81ED-4DB2-BD59-A6C34878D82A}">
                    <a16:rowId xmlns:a16="http://schemas.microsoft.com/office/drawing/2014/main" val="2340038207"/>
                  </a:ext>
                </a:extLst>
              </a:tr>
              <a:tr h="354875">
                <a:tc>
                  <a:txBody>
                    <a:bodyPr/>
                    <a:lstStyle/>
                    <a:p>
                      <a:r>
                        <a:rPr lang="en-GB" sz="1500" dirty="0"/>
                        <a:t>9/2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9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81</a:t>
                      </a:r>
                      <a:r>
                        <a:rPr lang="az-Cyrl-AZ" sz="1500" dirty="0">
                          <a:solidFill>
                            <a:schemeClr val="tx1"/>
                          </a:solidFill>
                        </a:rPr>
                        <a:t>л</a:t>
                      </a:r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/4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63.62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/>
                        <a:t>9</a:t>
                      </a:r>
                      <a:r>
                        <a:rPr lang="az-Cyrl-AZ" sz="1500" dirty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en-GB" sz="1500" dirty="0">
                        <a:solidFill>
                          <a:schemeClr val="tx1"/>
                        </a:solidFill>
                      </a:endParaRP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rgbClr val="FF0000"/>
                          </a:solidFill>
                        </a:rPr>
                        <a:t>28.27</a:t>
                      </a:r>
                    </a:p>
                  </a:txBody>
                  <a:tcPr marL="74686" marR="74686" marT="37343" marB="37343"/>
                </a:tc>
                <a:extLst>
                  <a:ext uri="{0D108BD9-81ED-4DB2-BD59-A6C34878D82A}">
                    <a16:rowId xmlns:a16="http://schemas.microsoft.com/office/drawing/2014/main" val="3955397863"/>
                  </a:ext>
                </a:extLst>
              </a:tr>
              <a:tr h="354875">
                <a:tc>
                  <a:txBody>
                    <a:bodyPr/>
                    <a:lstStyle/>
                    <a:p>
                      <a:r>
                        <a:rPr lang="en-GB" sz="1500" dirty="0"/>
                        <a:t>3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6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/>
                        <a:t>9</a:t>
                      </a:r>
                      <a:r>
                        <a:rPr lang="az-Cyrl-AZ" sz="1500" dirty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en-GB" sz="1500" dirty="0">
                        <a:solidFill>
                          <a:schemeClr val="tx1"/>
                        </a:solidFill>
                      </a:endParaRP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rgbClr val="FF0000"/>
                          </a:solidFill>
                        </a:rPr>
                        <a:t>28.27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/>
                        <a:t>6</a:t>
                      </a:r>
                      <a:r>
                        <a:rPr lang="az-Cyrl-AZ" sz="1500" dirty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en-GB" sz="1500" dirty="0">
                        <a:solidFill>
                          <a:schemeClr val="tx1"/>
                        </a:solidFill>
                      </a:endParaRP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18.85</a:t>
                      </a:r>
                    </a:p>
                  </a:txBody>
                  <a:tcPr marL="74686" marR="74686" marT="37343" marB="37343"/>
                </a:tc>
                <a:extLst>
                  <a:ext uri="{0D108BD9-81ED-4DB2-BD59-A6C34878D82A}">
                    <a16:rowId xmlns:a16="http://schemas.microsoft.com/office/drawing/2014/main" val="1509143604"/>
                  </a:ext>
                </a:extLst>
              </a:tr>
              <a:tr h="354875">
                <a:tc>
                  <a:txBody>
                    <a:bodyPr/>
                    <a:lstStyle/>
                    <a:p>
                      <a:r>
                        <a:rPr lang="en-GB" sz="1500" dirty="0"/>
                        <a:t>4.24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8.49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/>
                        <a:t>18</a:t>
                      </a:r>
                      <a:r>
                        <a:rPr lang="az-Cyrl-AZ" sz="1500" dirty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en-GB" sz="1500" dirty="0">
                        <a:solidFill>
                          <a:schemeClr val="tx1"/>
                        </a:solidFill>
                      </a:endParaRP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rgbClr val="FF0000"/>
                          </a:solidFill>
                        </a:rPr>
                        <a:t>56.52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/>
                        <a:t>8.49</a:t>
                      </a:r>
                      <a:r>
                        <a:rPr lang="az-Cyrl-AZ" sz="1500" dirty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en-GB" sz="1500" dirty="0">
                        <a:solidFill>
                          <a:schemeClr val="tx1"/>
                        </a:solidFill>
                      </a:endParaRP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26.66</a:t>
                      </a:r>
                    </a:p>
                  </a:txBody>
                  <a:tcPr marL="74686" marR="74686" marT="37343" marB="37343"/>
                </a:tc>
                <a:extLst>
                  <a:ext uri="{0D108BD9-81ED-4DB2-BD59-A6C34878D82A}">
                    <a16:rowId xmlns:a16="http://schemas.microsoft.com/office/drawing/2014/main" val="3976833394"/>
                  </a:ext>
                </a:extLst>
              </a:tr>
              <a:tr h="354875">
                <a:tc>
                  <a:txBody>
                    <a:bodyPr/>
                    <a:lstStyle/>
                    <a:p>
                      <a:r>
                        <a:rPr lang="en-GB" sz="1500" dirty="0"/>
                        <a:t>9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18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/>
                        <a:t>81</a:t>
                      </a:r>
                      <a:r>
                        <a:rPr lang="az-Cyrl-AZ" sz="1500" dirty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en-GB" sz="1500" dirty="0">
                        <a:solidFill>
                          <a:schemeClr val="tx1"/>
                        </a:solidFill>
                      </a:endParaRP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254.5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/>
                        <a:t>18</a:t>
                      </a:r>
                      <a:r>
                        <a:rPr lang="az-Cyrl-AZ" sz="1500" dirty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en-GB" sz="1500" dirty="0">
                        <a:solidFill>
                          <a:schemeClr val="tx1"/>
                        </a:solidFill>
                      </a:endParaRP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rgbClr val="FF0000"/>
                          </a:solidFill>
                        </a:rPr>
                        <a:t>56.52</a:t>
                      </a:r>
                    </a:p>
                  </a:txBody>
                  <a:tcPr marL="74686" marR="74686" marT="37343" marB="37343"/>
                </a:tc>
                <a:extLst>
                  <a:ext uri="{0D108BD9-81ED-4DB2-BD59-A6C34878D82A}">
                    <a16:rowId xmlns:a16="http://schemas.microsoft.com/office/drawing/2014/main" val="3623673460"/>
                  </a:ext>
                </a:extLst>
              </a:tr>
              <a:tr h="354875"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rgbClr val="FF0000"/>
                          </a:solidFill>
                        </a:rPr>
                        <a:t>2/3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4/3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az-Cyrl-AZ" sz="1500" dirty="0">
                          <a:solidFill>
                            <a:schemeClr val="tx1"/>
                          </a:solidFill>
                        </a:rPr>
                        <a:t>л</a:t>
                      </a:r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/9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1.396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/>
                        <a:t>4</a:t>
                      </a:r>
                      <a:r>
                        <a:rPr lang="az-Cyrl-AZ" sz="1500" dirty="0">
                          <a:solidFill>
                            <a:schemeClr val="tx1"/>
                          </a:solidFill>
                        </a:rPr>
                        <a:t>л</a:t>
                      </a:r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/3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4.189</a:t>
                      </a:r>
                    </a:p>
                  </a:txBody>
                  <a:tcPr marL="74686" marR="74686" marT="37343" marB="37343"/>
                </a:tc>
                <a:extLst>
                  <a:ext uri="{0D108BD9-81ED-4DB2-BD59-A6C34878D82A}">
                    <a16:rowId xmlns:a16="http://schemas.microsoft.com/office/drawing/2014/main" val="4051739669"/>
                  </a:ext>
                </a:extLst>
              </a:tr>
              <a:tr h="354875">
                <a:tc>
                  <a:txBody>
                    <a:bodyPr/>
                    <a:lstStyle/>
                    <a:p>
                      <a:r>
                        <a:rPr lang="en-GB" sz="1500" dirty="0"/>
                        <a:t>3/10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rgbClr val="FF0000"/>
                          </a:solidFill>
                        </a:rPr>
                        <a:t>3/5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lang="az-Cyrl-AZ" sz="1500" dirty="0">
                          <a:solidFill>
                            <a:schemeClr val="tx1"/>
                          </a:solidFill>
                        </a:rPr>
                        <a:t>л</a:t>
                      </a:r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/100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0.283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/>
                        <a:t>3</a:t>
                      </a:r>
                      <a:r>
                        <a:rPr lang="az-Cyrl-AZ" sz="1500" dirty="0">
                          <a:solidFill>
                            <a:schemeClr val="tx1"/>
                          </a:solidFill>
                        </a:rPr>
                        <a:t>л</a:t>
                      </a:r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/5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1.885</a:t>
                      </a:r>
                    </a:p>
                  </a:txBody>
                  <a:tcPr marL="74686" marR="74686" marT="37343" marB="37343"/>
                </a:tc>
                <a:extLst>
                  <a:ext uri="{0D108BD9-81ED-4DB2-BD59-A6C34878D82A}">
                    <a16:rowId xmlns:a16="http://schemas.microsoft.com/office/drawing/2014/main" val="2367304295"/>
                  </a:ext>
                </a:extLst>
              </a:tr>
              <a:tr h="354875">
                <a:tc>
                  <a:txBody>
                    <a:bodyPr/>
                    <a:lstStyle/>
                    <a:p>
                      <a:r>
                        <a:rPr lang="en-GB" sz="1500" dirty="0"/>
                        <a:t>2/5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4/5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az-Cyrl-AZ" sz="1500" dirty="0">
                          <a:solidFill>
                            <a:srgbClr val="FF0000"/>
                          </a:solidFill>
                        </a:rPr>
                        <a:t>л</a:t>
                      </a:r>
                      <a:r>
                        <a:rPr lang="en-GB" sz="1500" dirty="0">
                          <a:solidFill>
                            <a:srgbClr val="FF0000"/>
                          </a:solidFill>
                        </a:rPr>
                        <a:t>/25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0.5027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/>
                        <a:t>4</a:t>
                      </a:r>
                      <a:r>
                        <a:rPr lang="az-Cyrl-AZ" sz="1500" dirty="0">
                          <a:solidFill>
                            <a:schemeClr val="tx1"/>
                          </a:solidFill>
                        </a:rPr>
                        <a:t>л</a:t>
                      </a:r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/5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2.513</a:t>
                      </a:r>
                    </a:p>
                  </a:txBody>
                  <a:tcPr marL="74686" marR="74686" marT="37343" marB="37343"/>
                </a:tc>
                <a:extLst>
                  <a:ext uri="{0D108BD9-81ED-4DB2-BD59-A6C34878D82A}">
                    <a16:rowId xmlns:a16="http://schemas.microsoft.com/office/drawing/2014/main" val="828151890"/>
                  </a:ext>
                </a:extLst>
              </a:tr>
              <a:tr h="354875">
                <a:tc>
                  <a:txBody>
                    <a:bodyPr/>
                    <a:lstStyle/>
                    <a:p>
                      <a:r>
                        <a:rPr lang="en-GB" sz="1500" dirty="0"/>
                        <a:t>2/25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4/25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az-Cyrl-AZ" sz="1500" dirty="0">
                          <a:solidFill>
                            <a:schemeClr val="tx1"/>
                          </a:solidFill>
                        </a:rPr>
                        <a:t>л</a:t>
                      </a:r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/625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0.02011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az-Cyrl-AZ" sz="1500" dirty="0">
                          <a:solidFill>
                            <a:srgbClr val="FF0000"/>
                          </a:solidFill>
                        </a:rPr>
                        <a:t>л</a:t>
                      </a:r>
                      <a:r>
                        <a:rPr lang="en-GB" sz="1500" dirty="0">
                          <a:solidFill>
                            <a:srgbClr val="FF0000"/>
                          </a:solidFill>
                        </a:rPr>
                        <a:t>/25</a:t>
                      </a:r>
                    </a:p>
                  </a:txBody>
                  <a:tcPr marL="74686" marR="74686" marT="37343" marB="37343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0.5027</a:t>
                      </a:r>
                    </a:p>
                  </a:txBody>
                  <a:tcPr marL="74686" marR="74686" marT="37343" marB="37343"/>
                </a:tc>
                <a:extLst>
                  <a:ext uri="{0D108BD9-81ED-4DB2-BD59-A6C34878D82A}">
                    <a16:rowId xmlns:a16="http://schemas.microsoft.com/office/drawing/2014/main" val="674120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765435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222</Words>
  <Application>Microsoft Office PowerPoint</Application>
  <PresentationFormat>On-screen Show (4:3)</PresentationFormat>
  <Paragraphs>136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64</cp:revision>
  <dcterms:created xsi:type="dcterms:W3CDTF">2019-03-03T19:40:11Z</dcterms:created>
  <dcterms:modified xsi:type="dcterms:W3CDTF">2021-01-20T09:24:14Z</dcterms:modified>
</cp:coreProperties>
</file>