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9" r:id="rId2"/>
    <p:sldId id="301" r:id="rId3"/>
    <p:sldId id="302" r:id="rId4"/>
    <p:sldId id="303" r:id="rId5"/>
    <p:sldId id="30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1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Comparing lengths of line segments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BDD39C5-6484-4E9B-94C0-CBDDFF8D914A}"/>
              </a:ext>
            </a:extLst>
          </p:cNvPr>
          <p:cNvCxnSpPr/>
          <p:nvPr/>
        </p:nvCxnSpPr>
        <p:spPr>
          <a:xfrm>
            <a:off x="3780506" y="4421085"/>
            <a:ext cx="2149312" cy="99924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quare Grid -- from Wolfram MathWorld">
            <a:extLst>
              <a:ext uri="{FF2B5EF4-FFF2-40B4-BE49-F238E27FC236}">
                <a16:creationId xmlns:a16="http://schemas.microsoft.com/office/drawing/2014/main" id="{3226D795-BD63-4AF5-8B19-799A211F0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92" y="245305"/>
            <a:ext cx="2667577" cy="2667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DBFD4FD-081E-4ECB-96C3-34B968CBE1C7}"/>
              </a:ext>
            </a:extLst>
          </p:cNvPr>
          <p:cNvSpPr txBox="1"/>
          <p:nvPr/>
        </p:nvSpPr>
        <p:spPr>
          <a:xfrm>
            <a:off x="-65990" y="182979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1.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99E76B-C5E6-40D3-B16A-90E3F53F4349}"/>
              </a:ext>
            </a:extLst>
          </p:cNvPr>
          <p:cNvSpPr txBox="1"/>
          <p:nvPr/>
        </p:nvSpPr>
        <p:spPr>
          <a:xfrm>
            <a:off x="2899584" y="182979"/>
            <a:ext cx="113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Which line segment is longer?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469FC90-15BB-40FF-9EBB-DF89CDBD956F}"/>
              </a:ext>
            </a:extLst>
          </p:cNvPr>
          <p:cNvCxnSpPr>
            <a:cxnSpLocks/>
          </p:cNvCxnSpPr>
          <p:nvPr/>
        </p:nvCxnSpPr>
        <p:spPr>
          <a:xfrm flipV="1">
            <a:off x="1074655" y="1046478"/>
            <a:ext cx="0" cy="145162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027A5DA-165C-4737-A48F-349D81058345}"/>
              </a:ext>
            </a:extLst>
          </p:cNvPr>
          <p:cNvSpPr txBox="1"/>
          <p:nvPr/>
        </p:nvSpPr>
        <p:spPr>
          <a:xfrm>
            <a:off x="728542" y="2432325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6F2EA0-1EB2-4EB8-93A7-22EBD1949CF7}"/>
              </a:ext>
            </a:extLst>
          </p:cNvPr>
          <p:cNvCxnSpPr>
            <a:cxnSpLocks/>
          </p:cNvCxnSpPr>
          <p:nvPr/>
        </p:nvCxnSpPr>
        <p:spPr>
          <a:xfrm flipH="1">
            <a:off x="1093509" y="674017"/>
            <a:ext cx="144230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C9D3DAF-6363-4DB8-88F8-26A8DDF5AFBD}"/>
              </a:ext>
            </a:extLst>
          </p:cNvPr>
          <p:cNvSpPr txBox="1"/>
          <p:nvPr/>
        </p:nvSpPr>
        <p:spPr>
          <a:xfrm>
            <a:off x="735727" y="332278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Q</a:t>
            </a:r>
          </a:p>
        </p:txBody>
      </p:sp>
      <p:pic>
        <p:nvPicPr>
          <p:cNvPr id="17" name="Picture 4" descr="Square Grid -- from Wolfram MathWorld">
            <a:extLst>
              <a:ext uri="{FF2B5EF4-FFF2-40B4-BE49-F238E27FC236}">
                <a16:creationId xmlns:a16="http://schemas.microsoft.com/office/drawing/2014/main" id="{6FFC5555-6A47-4F5D-BCA3-B4C7CBE7D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92" y="3654888"/>
            <a:ext cx="2667577" cy="2667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0B8406B-D301-490D-A804-1132BD3050CC}"/>
              </a:ext>
            </a:extLst>
          </p:cNvPr>
          <p:cNvSpPr txBox="1"/>
          <p:nvPr/>
        </p:nvSpPr>
        <p:spPr>
          <a:xfrm>
            <a:off x="-65990" y="3592562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2.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E67BF05-7AC9-4F3A-A8E0-70FEF0CDC8B0}"/>
              </a:ext>
            </a:extLst>
          </p:cNvPr>
          <p:cNvSpPr txBox="1"/>
          <p:nvPr/>
        </p:nvSpPr>
        <p:spPr>
          <a:xfrm>
            <a:off x="2899584" y="3592562"/>
            <a:ext cx="113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Which line segment is longer?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9F64D17-2007-4A6B-B207-6CB8BE39B7A5}"/>
              </a:ext>
            </a:extLst>
          </p:cNvPr>
          <p:cNvCxnSpPr>
            <a:cxnSpLocks/>
          </p:cNvCxnSpPr>
          <p:nvPr/>
        </p:nvCxnSpPr>
        <p:spPr>
          <a:xfrm flipH="1" flipV="1">
            <a:off x="1074655" y="4456062"/>
            <a:ext cx="348792" cy="145454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BD4AAE1-31EC-425E-905A-D072D28C5BA4}"/>
              </a:ext>
            </a:extLst>
          </p:cNvPr>
          <p:cNvSpPr txBox="1"/>
          <p:nvPr/>
        </p:nvSpPr>
        <p:spPr>
          <a:xfrm>
            <a:off x="728542" y="5841908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9D3A41C-32DE-41B6-98B5-7952BDBF6796}"/>
              </a:ext>
            </a:extLst>
          </p:cNvPr>
          <p:cNvCxnSpPr>
            <a:cxnSpLocks/>
          </p:cNvCxnSpPr>
          <p:nvPr/>
        </p:nvCxnSpPr>
        <p:spPr>
          <a:xfrm flipH="1">
            <a:off x="1093509" y="4083600"/>
            <a:ext cx="144230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59C97E2-5D67-41C8-8B1A-F2DCED0ECCD2}"/>
              </a:ext>
            </a:extLst>
          </p:cNvPr>
          <p:cNvSpPr txBox="1"/>
          <p:nvPr/>
        </p:nvSpPr>
        <p:spPr>
          <a:xfrm>
            <a:off x="735727" y="3741861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Q</a:t>
            </a:r>
          </a:p>
        </p:txBody>
      </p:sp>
      <p:pic>
        <p:nvPicPr>
          <p:cNvPr id="25" name="Picture 4" descr="Square Grid -- from Wolfram MathWorld">
            <a:extLst>
              <a:ext uri="{FF2B5EF4-FFF2-40B4-BE49-F238E27FC236}">
                <a16:creationId xmlns:a16="http://schemas.microsoft.com/office/drawing/2014/main" id="{3860D46F-4EDE-4802-8DEB-3505D96E7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375" y="245305"/>
            <a:ext cx="2667577" cy="2667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4803204-1E24-4627-9DCE-FCDD2D3A90B1}"/>
              </a:ext>
            </a:extLst>
          </p:cNvPr>
          <p:cNvSpPr txBox="1"/>
          <p:nvPr/>
        </p:nvSpPr>
        <p:spPr>
          <a:xfrm>
            <a:off x="4689593" y="182979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3.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26A774-E2D8-40A4-8BA8-3AB0D6A48B6B}"/>
              </a:ext>
            </a:extLst>
          </p:cNvPr>
          <p:cNvSpPr txBox="1"/>
          <p:nvPr/>
        </p:nvSpPr>
        <p:spPr>
          <a:xfrm>
            <a:off x="7655167" y="182979"/>
            <a:ext cx="113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Which line segment is longer?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A18D7BC-B5BF-4AC4-9B19-47A6C2369F72}"/>
              </a:ext>
            </a:extLst>
          </p:cNvPr>
          <p:cNvCxnSpPr>
            <a:cxnSpLocks/>
          </p:cNvCxnSpPr>
          <p:nvPr/>
        </p:nvCxnSpPr>
        <p:spPr>
          <a:xfrm flipH="1" flipV="1">
            <a:off x="5830238" y="1046479"/>
            <a:ext cx="348792" cy="145454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7687D9DD-3B09-4BBC-B50E-980F14344F10}"/>
              </a:ext>
            </a:extLst>
          </p:cNvPr>
          <p:cNvSpPr txBox="1"/>
          <p:nvPr/>
        </p:nvSpPr>
        <p:spPr>
          <a:xfrm>
            <a:off x="5484125" y="2432325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53A70F3-87C6-4D3D-B5F4-A0DAAAD5CD91}"/>
              </a:ext>
            </a:extLst>
          </p:cNvPr>
          <p:cNvCxnSpPr>
            <a:cxnSpLocks/>
          </p:cNvCxnSpPr>
          <p:nvPr/>
        </p:nvCxnSpPr>
        <p:spPr>
          <a:xfrm flipH="1" flipV="1">
            <a:off x="5849092" y="674017"/>
            <a:ext cx="1418974" cy="37246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0840FFE4-672E-40F1-BF29-F68155BC5441}"/>
              </a:ext>
            </a:extLst>
          </p:cNvPr>
          <p:cNvSpPr txBox="1"/>
          <p:nvPr/>
        </p:nvSpPr>
        <p:spPr>
          <a:xfrm>
            <a:off x="5491310" y="332278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Q</a:t>
            </a:r>
          </a:p>
        </p:txBody>
      </p:sp>
      <p:pic>
        <p:nvPicPr>
          <p:cNvPr id="33" name="Picture 4" descr="Square Grid -- from Wolfram MathWorld">
            <a:extLst>
              <a:ext uri="{FF2B5EF4-FFF2-40B4-BE49-F238E27FC236}">
                <a16:creationId xmlns:a16="http://schemas.microsoft.com/office/drawing/2014/main" id="{92F523E6-AF8B-4771-B983-84FD9070B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375" y="3673742"/>
            <a:ext cx="2667577" cy="2667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ED02FBCC-3050-4999-8F56-7C4919E6BE56}"/>
              </a:ext>
            </a:extLst>
          </p:cNvPr>
          <p:cNvSpPr txBox="1"/>
          <p:nvPr/>
        </p:nvSpPr>
        <p:spPr>
          <a:xfrm>
            <a:off x="4689593" y="3611416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4.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EEA966B-A5D0-4492-BB5D-0EA944F85EFC}"/>
              </a:ext>
            </a:extLst>
          </p:cNvPr>
          <p:cNvSpPr txBox="1"/>
          <p:nvPr/>
        </p:nvSpPr>
        <p:spPr>
          <a:xfrm>
            <a:off x="7655167" y="3611416"/>
            <a:ext cx="113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Which line segment is longer?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B39E951-3B02-4BC8-860E-ED04CE2AED78}"/>
              </a:ext>
            </a:extLst>
          </p:cNvPr>
          <p:cNvCxnSpPr>
            <a:cxnSpLocks/>
          </p:cNvCxnSpPr>
          <p:nvPr/>
        </p:nvCxnSpPr>
        <p:spPr>
          <a:xfrm flipH="1" flipV="1">
            <a:off x="5830238" y="4474916"/>
            <a:ext cx="348792" cy="145454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C236697B-43C7-4CFE-AA0C-ECF8A207D513}"/>
              </a:ext>
            </a:extLst>
          </p:cNvPr>
          <p:cNvSpPr txBox="1"/>
          <p:nvPr/>
        </p:nvSpPr>
        <p:spPr>
          <a:xfrm>
            <a:off x="5484125" y="5860762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420299B-19D2-4762-B240-260A24C60907}"/>
              </a:ext>
            </a:extLst>
          </p:cNvPr>
          <p:cNvCxnSpPr>
            <a:cxnSpLocks/>
          </p:cNvCxnSpPr>
          <p:nvPr/>
        </p:nvCxnSpPr>
        <p:spPr>
          <a:xfrm flipH="1" flipV="1">
            <a:off x="5849092" y="4102455"/>
            <a:ext cx="1418974" cy="706719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EE7E3F34-E8F5-4F41-A2ED-DEF5389AFCDE}"/>
              </a:ext>
            </a:extLst>
          </p:cNvPr>
          <p:cNvSpPr txBox="1"/>
          <p:nvPr/>
        </p:nvSpPr>
        <p:spPr>
          <a:xfrm>
            <a:off x="5491310" y="3760715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Q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1333C69-400E-44C0-83D6-7CC92A85FCF5}"/>
              </a:ext>
            </a:extLst>
          </p:cNvPr>
          <p:cNvSpPr txBox="1"/>
          <p:nvPr/>
        </p:nvSpPr>
        <p:spPr>
          <a:xfrm>
            <a:off x="2878135" y="1579093"/>
            <a:ext cx="1182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Same  length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7795231-F1A7-47C3-9A7F-FEC583153B6E}"/>
              </a:ext>
            </a:extLst>
          </p:cNvPr>
          <p:cNvSpPr txBox="1"/>
          <p:nvPr/>
        </p:nvSpPr>
        <p:spPr>
          <a:xfrm>
            <a:off x="2908028" y="5034330"/>
            <a:ext cx="1182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0656F96-3587-460D-82DF-C0E976C2D83E}"/>
              </a:ext>
            </a:extLst>
          </p:cNvPr>
          <p:cNvSpPr txBox="1"/>
          <p:nvPr/>
        </p:nvSpPr>
        <p:spPr>
          <a:xfrm>
            <a:off x="7612270" y="1579093"/>
            <a:ext cx="1182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Same  length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9A03FC3-2322-4AE5-9D81-3074E69E4712}"/>
              </a:ext>
            </a:extLst>
          </p:cNvPr>
          <p:cNvSpPr txBox="1"/>
          <p:nvPr/>
        </p:nvSpPr>
        <p:spPr>
          <a:xfrm>
            <a:off x="7612269" y="5034330"/>
            <a:ext cx="1182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Q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67B7735-77FB-4591-B242-037F52BFEC9E}"/>
              </a:ext>
            </a:extLst>
          </p:cNvPr>
          <p:cNvSpPr/>
          <p:nvPr/>
        </p:nvSpPr>
        <p:spPr>
          <a:xfrm>
            <a:off x="3091992" y="1579093"/>
            <a:ext cx="772998" cy="7587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?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C28D536-4CF8-4DB5-9EF3-71A4FDD5D25F}"/>
              </a:ext>
            </a:extLst>
          </p:cNvPr>
          <p:cNvSpPr/>
          <p:nvPr/>
        </p:nvSpPr>
        <p:spPr>
          <a:xfrm>
            <a:off x="7817118" y="1579093"/>
            <a:ext cx="772998" cy="7587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?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F0F72CF-385D-4988-8FA8-872EC65E8331}"/>
              </a:ext>
            </a:extLst>
          </p:cNvPr>
          <p:cNvSpPr/>
          <p:nvPr/>
        </p:nvSpPr>
        <p:spPr>
          <a:xfrm>
            <a:off x="3091992" y="4988676"/>
            <a:ext cx="772998" cy="7587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?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0D69970-639B-4228-A147-25D777313978}"/>
              </a:ext>
            </a:extLst>
          </p:cNvPr>
          <p:cNvSpPr/>
          <p:nvPr/>
        </p:nvSpPr>
        <p:spPr>
          <a:xfrm>
            <a:off x="7838568" y="4988676"/>
            <a:ext cx="772998" cy="7587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099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32" grpId="0" animBg="1"/>
      <p:bldP spid="46" grpId="0" animBg="1"/>
      <p:bldP spid="47" grpId="0" animBg="1"/>
      <p:bldP spid="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quare Grid -- from Wolfram MathWorld">
            <a:extLst>
              <a:ext uri="{FF2B5EF4-FFF2-40B4-BE49-F238E27FC236}">
                <a16:creationId xmlns:a16="http://schemas.microsoft.com/office/drawing/2014/main" id="{3226D795-BD63-4AF5-8B19-799A211F0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92" y="245305"/>
            <a:ext cx="2667577" cy="2667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DBFD4FD-081E-4ECB-96C3-34B968CBE1C7}"/>
              </a:ext>
            </a:extLst>
          </p:cNvPr>
          <p:cNvSpPr txBox="1"/>
          <p:nvPr/>
        </p:nvSpPr>
        <p:spPr>
          <a:xfrm>
            <a:off x="-65990" y="182979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5.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99E76B-C5E6-40D3-B16A-90E3F53F4349}"/>
              </a:ext>
            </a:extLst>
          </p:cNvPr>
          <p:cNvSpPr txBox="1"/>
          <p:nvPr/>
        </p:nvSpPr>
        <p:spPr>
          <a:xfrm>
            <a:off x="2899584" y="182979"/>
            <a:ext cx="113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Which line segment is longer?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469FC90-15BB-40FF-9EBB-DF89CDBD956F}"/>
              </a:ext>
            </a:extLst>
          </p:cNvPr>
          <p:cNvCxnSpPr>
            <a:cxnSpLocks/>
          </p:cNvCxnSpPr>
          <p:nvPr/>
        </p:nvCxnSpPr>
        <p:spPr>
          <a:xfrm flipV="1">
            <a:off x="1074655" y="2139885"/>
            <a:ext cx="1065230" cy="35821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027A5DA-165C-4737-A48F-349D81058345}"/>
              </a:ext>
            </a:extLst>
          </p:cNvPr>
          <p:cNvSpPr txBox="1"/>
          <p:nvPr/>
        </p:nvSpPr>
        <p:spPr>
          <a:xfrm>
            <a:off x="728542" y="2432325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6F2EA0-1EB2-4EB8-93A7-22EBD1949CF7}"/>
              </a:ext>
            </a:extLst>
          </p:cNvPr>
          <p:cNvCxnSpPr>
            <a:cxnSpLocks/>
          </p:cNvCxnSpPr>
          <p:nvPr/>
        </p:nvCxnSpPr>
        <p:spPr>
          <a:xfrm flipH="1" flipV="1">
            <a:off x="1093509" y="674017"/>
            <a:ext cx="716437" cy="1079369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C9D3DAF-6363-4DB8-88F8-26A8DDF5AFBD}"/>
              </a:ext>
            </a:extLst>
          </p:cNvPr>
          <p:cNvSpPr txBox="1"/>
          <p:nvPr/>
        </p:nvSpPr>
        <p:spPr>
          <a:xfrm>
            <a:off x="735727" y="332278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Q</a:t>
            </a:r>
          </a:p>
        </p:txBody>
      </p:sp>
      <p:pic>
        <p:nvPicPr>
          <p:cNvPr id="17" name="Picture 4" descr="Square Grid -- from Wolfram MathWorld">
            <a:extLst>
              <a:ext uri="{FF2B5EF4-FFF2-40B4-BE49-F238E27FC236}">
                <a16:creationId xmlns:a16="http://schemas.microsoft.com/office/drawing/2014/main" id="{6FFC5555-6A47-4F5D-BCA3-B4C7CBE7D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92" y="3654888"/>
            <a:ext cx="2667577" cy="2667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0B8406B-D301-490D-A804-1132BD3050CC}"/>
              </a:ext>
            </a:extLst>
          </p:cNvPr>
          <p:cNvSpPr txBox="1"/>
          <p:nvPr/>
        </p:nvSpPr>
        <p:spPr>
          <a:xfrm>
            <a:off x="-65990" y="3592562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6.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E67BF05-7AC9-4F3A-A8E0-70FEF0CDC8B0}"/>
              </a:ext>
            </a:extLst>
          </p:cNvPr>
          <p:cNvSpPr txBox="1"/>
          <p:nvPr/>
        </p:nvSpPr>
        <p:spPr>
          <a:xfrm>
            <a:off x="2899584" y="3592562"/>
            <a:ext cx="113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Which line segment is longer?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9F64D17-2007-4A6B-B207-6CB8BE39B7A5}"/>
              </a:ext>
            </a:extLst>
          </p:cNvPr>
          <p:cNvCxnSpPr>
            <a:cxnSpLocks/>
          </p:cNvCxnSpPr>
          <p:nvPr/>
        </p:nvCxnSpPr>
        <p:spPr>
          <a:xfrm flipH="1">
            <a:off x="1093509" y="5175315"/>
            <a:ext cx="1046376" cy="73529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BD4AAE1-31EC-425E-905A-D072D28C5BA4}"/>
              </a:ext>
            </a:extLst>
          </p:cNvPr>
          <p:cNvSpPr txBox="1"/>
          <p:nvPr/>
        </p:nvSpPr>
        <p:spPr>
          <a:xfrm>
            <a:off x="728542" y="5841908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9D3A41C-32DE-41B6-98B5-7952BDBF6796}"/>
              </a:ext>
            </a:extLst>
          </p:cNvPr>
          <p:cNvCxnSpPr>
            <a:cxnSpLocks/>
          </p:cNvCxnSpPr>
          <p:nvPr/>
        </p:nvCxnSpPr>
        <p:spPr>
          <a:xfrm flipH="1" flipV="1">
            <a:off x="1093509" y="4083600"/>
            <a:ext cx="716437" cy="109171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59C97E2-5D67-41C8-8B1A-F2DCED0ECCD2}"/>
              </a:ext>
            </a:extLst>
          </p:cNvPr>
          <p:cNvSpPr txBox="1"/>
          <p:nvPr/>
        </p:nvSpPr>
        <p:spPr>
          <a:xfrm>
            <a:off x="735727" y="3741861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Q</a:t>
            </a:r>
          </a:p>
        </p:txBody>
      </p:sp>
      <p:pic>
        <p:nvPicPr>
          <p:cNvPr id="25" name="Picture 4" descr="Square Grid -- from Wolfram MathWorld">
            <a:extLst>
              <a:ext uri="{FF2B5EF4-FFF2-40B4-BE49-F238E27FC236}">
                <a16:creationId xmlns:a16="http://schemas.microsoft.com/office/drawing/2014/main" id="{3860D46F-4EDE-4802-8DEB-3505D96E7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375" y="245305"/>
            <a:ext cx="2667577" cy="2667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4803204-1E24-4627-9DCE-FCDD2D3A90B1}"/>
              </a:ext>
            </a:extLst>
          </p:cNvPr>
          <p:cNvSpPr txBox="1"/>
          <p:nvPr/>
        </p:nvSpPr>
        <p:spPr>
          <a:xfrm>
            <a:off x="4689593" y="182979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7.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26A774-E2D8-40A4-8BA8-3AB0D6A48B6B}"/>
              </a:ext>
            </a:extLst>
          </p:cNvPr>
          <p:cNvSpPr txBox="1"/>
          <p:nvPr/>
        </p:nvSpPr>
        <p:spPr>
          <a:xfrm>
            <a:off x="7655167" y="182979"/>
            <a:ext cx="113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Which line segment is longer?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A18D7BC-B5BF-4AC4-9B19-47A6C2369F72}"/>
              </a:ext>
            </a:extLst>
          </p:cNvPr>
          <p:cNvCxnSpPr>
            <a:cxnSpLocks/>
          </p:cNvCxnSpPr>
          <p:nvPr/>
        </p:nvCxnSpPr>
        <p:spPr>
          <a:xfrm flipV="1">
            <a:off x="5849092" y="1753386"/>
            <a:ext cx="1060755" cy="74471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7687D9DD-3B09-4BBC-B50E-980F14344F10}"/>
              </a:ext>
            </a:extLst>
          </p:cNvPr>
          <p:cNvSpPr txBox="1"/>
          <p:nvPr/>
        </p:nvSpPr>
        <p:spPr>
          <a:xfrm>
            <a:off x="5484125" y="2432325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53A70F3-87C6-4D3D-B5F4-A0DAAAD5CD91}"/>
              </a:ext>
            </a:extLst>
          </p:cNvPr>
          <p:cNvCxnSpPr>
            <a:cxnSpLocks/>
          </p:cNvCxnSpPr>
          <p:nvPr/>
        </p:nvCxnSpPr>
        <p:spPr>
          <a:xfrm flipH="1" flipV="1">
            <a:off x="5849092" y="674018"/>
            <a:ext cx="1060755" cy="107936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0840FFE4-672E-40F1-BF29-F68155BC5441}"/>
              </a:ext>
            </a:extLst>
          </p:cNvPr>
          <p:cNvSpPr txBox="1"/>
          <p:nvPr/>
        </p:nvSpPr>
        <p:spPr>
          <a:xfrm>
            <a:off x="5491310" y="332278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Q</a:t>
            </a:r>
          </a:p>
        </p:txBody>
      </p:sp>
      <p:pic>
        <p:nvPicPr>
          <p:cNvPr id="33" name="Picture 4" descr="Square Grid -- from Wolfram MathWorld">
            <a:extLst>
              <a:ext uri="{FF2B5EF4-FFF2-40B4-BE49-F238E27FC236}">
                <a16:creationId xmlns:a16="http://schemas.microsoft.com/office/drawing/2014/main" id="{92F523E6-AF8B-4771-B983-84FD9070B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375" y="3673742"/>
            <a:ext cx="2667577" cy="2667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ED02FBCC-3050-4999-8F56-7C4919E6BE56}"/>
              </a:ext>
            </a:extLst>
          </p:cNvPr>
          <p:cNvSpPr txBox="1"/>
          <p:nvPr/>
        </p:nvSpPr>
        <p:spPr>
          <a:xfrm>
            <a:off x="4689593" y="3611416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8.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EEA966B-A5D0-4492-BB5D-0EA944F85EFC}"/>
              </a:ext>
            </a:extLst>
          </p:cNvPr>
          <p:cNvSpPr txBox="1"/>
          <p:nvPr/>
        </p:nvSpPr>
        <p:spPr>
          <a:xfrm>
            <a:off x="7655167" y="3611416"/>
            <a:ext cx="113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Which line segment is longer?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B39E951-3B02-4BC8-860E-ED04CE2AED78}"/>
              </a:ext>
            </a:extLst>
          </p:cNvPr>
          <p:cNvCxnSpPr>
            <a:cxnSpLocks/>
          </p:cNvCxnSpPr>
          <p:nvPr/>
        </p:nvCxnSpPr>
        <p:spPr>
          <a:xfrm flipV="1">
            <a:off x="5849092" y="5175315"/>
            <a:ext cx="1428401" cy="73529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C236697B-43C7-4CFE-AA0C-ECF8A207D513}"/>
              </a:ext>
            </a:extLst>
          </p:cNvPr>
          <p:cNvSpPr txBox="1"/>
          <p:nvPr/>
        </p:nvSpPr>
        <p:spPr>
          <a:xfrm>
            <a:off x="5484125" y="5860762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420299B-19D2-4762-B240-260A24C60907}"/>
              </a:ext>
            </a:extLst>
          </p:cNvPr>
          <p:cNvCxnSpPr>
            <a:cxnSpLocks/>
          </p:cNvCxnSpPr>
          <p:nvPr/>
        </p:nvCxnSpPr>
        <p:spPr>
          <a:xfrm flipH="1" flipV="1">
            <a:off x="5849092" y="4102456"/>
            <a:ext cx="1060755" cy="1072859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EE7E3F34-E8F5-4F41-A2ED-DEF5389AFCDE}"/>
              </a:ext>
            </a:extLst>
          </p:cNvPr>
          <p:cNvSpPr txBox="1"/>
          <p:nvPr/>
        </p:nvSpPr>
        <p:spPr>
          <a:xfrm>
            <a:off x="5491310" y="3760715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Q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1333C69-400E-44C0-83D6-7CC92A85FCF5}"/>
              </a:ext>
            </a:extLst>
          </p:cNvPr>
          <p:cNvSpPr txBox="1"/>
          <p:nvPr/>
        </p:nvSpPr>
        <p:spPr>
          <a:xfrm>
            <a:off x="2878135" y="1579093"/>
            <a:ext cx="1182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Q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7795231-F1A7-47C3-9A7F-FEC583153B6E}"/>
              </a:ext>
            </a:extLst>
          </p:cNvPr>
          <p:cNvSpPr txBox="1"/>
          <p:nvPr/>
        </p:nvSpPr>
        <p:spPr>
          <a:xfrm>
            <a:off x="2908028" y="5034330"/>
            <a:ext cx="1182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Same length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0656F96-3587-460D-82DF-C0E976C2D83E}"/>
              </a:ext>
            </a:extLst>
          </p:cNvPr>
          <p:cNvSpPr txBox="1"/>
          <p:nvPr/>
        </p:nvSpPr>
        <p:spPr>
          <a:xfrm>
            <a:off x="7612270" y="1579093"/>
            <a:ext cx="1182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Q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9A03FC3-2322-4AE5-9D81-3074E69E4712}"/>
              </a:ext>
            </a:extLst>
          </p:cNvPr>
          <p:cNvSpPr txBox="1"/>
          <p:nvPr/>
        </p:nvSpPr>
        <p:spPr>
          <a:xfrm>
            <a:off x="7612269" y="5034330"/>
            <a:ext cx="1182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9B66B35-2BD6-419E-B9E6-540ECDB60D5F}"/>
              </a:ext>
            </a:extLst>
          </p:cNvPr>
          <p:cNvSpPr/>
          <p:nvPr/>
        </p:nvSpPr>
        <p:spPr>
          <a:xfrm>
            <a:off x="3091992" y="1579093"/>
            <a:ext cx="772998" cy="7587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?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17BD76A-82A8-4F14-A605-9F49758A6EA0}"/>
              </a:ext>
            </a:extLst>
          </p:cNvPr>
          <p:cNvSpPr/>
          <p:nvPr/>
        </p:nvSpPr>
        <p:spPr>
          <a:xfrm>
            <a:off x="7817118" y="1579093"/>
            <a:ext cx="772998" cy="7587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?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3B0273A-81FF-4661-A2CB-AD81E5555896}"/>
              </a:ext>
            </a:extLst>
          </p:cNvPr>
          <p:cNvSpPr/>
          <p:nvPr/>
        </p:nvSpPr>
        <p:spPr>
          <a:xfrm>
            <a:off x="3091992" y="4988676"/>
            <a:ext cx="772998" cy="7587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?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4BD6EF8-F17B-4E96-8936-61FF235691C3}"/>
              </a:ext>
            </a:extLst>
          </p:cNvPr>
          <p:cNvSpPr/>
          <p:nvPr/>
        </p:nvSpPr>
        <p:spPr>
          <a:xfrm>
            <a:off x="7838568" y="4988676"/>
            <a:ext cx="772998" cy="7587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7571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quare Grid -- from Wolfram MathWorld">
            <a:extLst>
              <a:ext uri="{FF2B5EF4-FFF2-40B4-BE49-F238E27FC236}">
                <a16:creationId xmlns:a16="http://schemas.microsoft.com/office/drawing/2014/main" id="{3226D795-BD63-4AF5-8B19-799A211F0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92" y="245305"/>
            <a:ext cx="2667577" cy="2667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DBFD4FD-081E-4ECB-96C3-34B968CBE1C7}"/>
              </a:ext>
            </a:extLst>
          </p:cNvPr>
          <p:cNvSpPr txBox="1"/>
          <p:nvPr/>
        </p:nvSpPr>
        <p:spPr>
          <a:xfrm>
            <a:off x="-65990" y="182979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1.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99E76B-C5E6-40D3-B16A-90E3F53F4349}"/>
              </a:ext>
            </a:extLst>
          </p:cNvPr>
          <p:cNvSpPr txBox="1"/>
          <p:nvPr/>
        </p:nvSpPr>
        <p:spPr>
          <a:xfrm>
            <a:off x="2899584" y="182979"/>
            <a:ext cx="113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Which line segment is longer?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469FC90-15BB-40FF-9EBB-DF89CDBD956F}"/>
              </a:ext>
            </a:extLst>
          </p:cNvPr>
          <p:cNvCxnSpPr>
            <a:cxnSpLocks/>
          </p:cNvCxnSpPr>
          <p:nvPr/>
        </p:nvCxnSpPr>
        <p:spPr>
          <a:xfrm flipV="1">
            <a:off x="1074655" y="1046478"/>
            <a:ext cx="0" cy="145162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027A5DA-165C-4737-A48F-349D81058345}"/>
              </a:ext>
            </a:extLst>
          </p:cNvPr>
          <p:cNvSpPr txBox="1"/>
          <p:nvPr/>
        </p:nvSpPr>
        <p:spPr>
          <a:xfrm>
            <a:off x="728542" y="2432325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6F2EA0-1EB2-4EB8-93A7-22EBD1949CF7}"/>
              </a:ext>
            </a:extLst>
          </p:cNvPr>
          <p:cNvCxnSpPr>
            <a:cxnSpLocks/>
          </p:cNvCxnSpPr>
          <p:nvPr/>
        </p:nvCxnSpPr>
        <p:spPr>
          <a:xfrm flipH="1">
            <a:off x="1093509" y="674017"/>
            <a:ext cx="144230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C9D3DAF-6363-4DB8-88F8-26A8DDF5AFBD}"/>
              </a:ext>
            </a:extLst>
          </p:cNvPr>
          <p:cNvSpPr txBox="1"/>
          <p:nvPr/>
        </p:nvSpPr>
        <p:spPr>
          <a:xfrm>
            <a:off x="735727" y="332278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Q</a:t>
            </a:r>
          </a:p>
        </p:txBody>
      </p:sp>
      <p:pic>
        <p:nvPicPr>
          <p:cNvPr id="17" name="Picture 4" descr="Square Grid -- from Wolfram MathWorld">
            <a:extLst>
              <a:ext uri="{FF2B5EF4-FFF2-40B4-BE49-F238E27FC236}">
                <a16:creationId xmlns:a16="http://schemas.microsoft.com/office/drawing/2014/main" id="{6FFC5555-6A47-4F5D-BCA3-B4C7CBE7D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92" y="3654888"/>
            <a:ext cx="2667577" cy="2667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0B8406B-D301-490D-A804-1132BD3050CC}"/>
              </a:ext>
            </a:extLst>
          </p:cNvPr>
          <p:cNvSpPr txBox="1"/>
          <p:nvPr/>
        </p:nvSpPr>
        <p:spPr>
          <a:xfrm>
            <a:off x="-65990" y="3592562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2.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E67BF05-7AC9-4F3A-A8E0-70FEF0CDC8B0}"/>
              </a:ext>
            </a:extLst>
          </p:cNvPr>
          <p:cNvSpPr txBox="1"/>
          <p:nvPr/>
        </p:nvSpPr>
        <p:spPr>
          <a:xfrm>
            <a:off x="2899584" y="3592562"/>
            <a:ext cx="113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Which line segment is longer?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9F64D17-2007-4A6B-B207-6CB8BE39B7A5}"/>
              </a:ext>
            </a:extLst>
          </p:cNvPr>
          <p:cNvCxnSpPr>
            <a:cxnSpLocks/>
          </p:cNvCxnSpPr>
          <p:nvPr/>
        </p:nvCxnSpPr>
        <p:spPr>
          <a:xfrm flipH="1" flipV="1">
            <a:off x="1074655" y="4456062"/>
            <a:ext cx="348792" cy="145454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BD4AAE1-31EC-425E-905A-D072D28C5BA4}"/>
              </a:ext>
            </a:extLst>
          </p:cNvPr>
          <p:cNvSpPr txBox="1"/>
          <p:nvPr/>
        </p:nvSpPr>
        <p:spPr>
          <a:xfrm>
            <a:off x="728542" y="5841908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9D3A41C-32DE-41B6-98B5-7952BDBF6796}"/>
              </a:ext>
            </a:extLst>
          </p:cNvPr>
          <p:cNvCxnSpPr>
            <a:cxnSpLocks/>
          </p:cNvCxnSpPr>
          <p:nvPr/>
        </p:nvCxnSpPr>
        <p:spPr>
          <a:xfrm flipH="1">
            <a:off x="1093509" y="4083600"/>
            <a:ext cx="144230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59C97E2-5D67-41C8-8B1A-F2DCED0ECCD2}"/>
              </a:ext>
            </a:extLst>
          </p:cNvPr>
          <p:cNvSpPr txBox="1"/>
          <p:nvPr/>
        </p:nvSpPr>
        <p:spPr>
          <a:xfrm>
            <a:off x="735727" y="3741861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Q</a:t>
            </a:r>
          </a:p>
        </p:txBody>
      </p:sp>
      <p:pic>
        <p:nvPicPr>
          <p:cNvPr id="25" name="Picture 4" descr="Square Grid -- from Wolfram MathWorld">
            <a:extLst>
              <a:ext uri="{FF2B5EF4-FFF2-40B4-BE49-F238E27FC236}">
                <a16:creationId xmlns:a16="http://schemas.microsoft.com/office/drawing/2014/main" id="{3860D46F-4EDE-4802-8DEB-3505D96E7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375" y="245305"/>
            <a:ext cx="2667577" cy="2667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4803204-1E24-4627-9DCE-FCDD2D3A90B1}"/>
              </a:ext>
            </a:extLst>
          </p:cNvPr>
          <p:cNvSpPr txBox="1"/>
          <p:nvPr/>
        </p:nvSpPr>
        <p:spPr>
          <a:xfrm>
            <a:off x="4689593" y="182979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3.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26A774-E2D8-40A4-8BA8-3AB0D6A48B6B}"/>
              </a:ext>
            </a:extLst>
          </p:cNvPr>
          <p:cNvSpPr txBox="1"/>
          <p:nvPr/>
        </p:nvSpPr>
        <p:spPr>
          <a:xfrm>
            <a:off x="7655167" y="182979"/>
            <a:ext cx="113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Which line segment is longer?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A18D7BC-B5BF-4AC4-9B19-47A6C2369F72}"/>
              </a:ext>
            </a:extLst>
          </p:cNvPr>
          <p:cNvCxnSpPr>
            <a:cxnSpLocks/>
          </p:cNvCxnSpPr>
          <p:nvPr/>
        </p:nvCxnSpPr>
        <p:spPr>
          <a:xfrm flipH="1" flipV="1">
            <a:off x="5830238" y="1046479"/>
            <a:ext cx="348792" cy="145454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7687D9DD-3B09-4BBC-B50E-980F14344F10}"/>
              </a:ext>
            </a:extLst>
          </p:cNvPr>
          <p:cNvSpPr txBox="1"/>
          <p:nvPr/>
        </p:nvSpPr>
        <p:spPr>
          <a:xfrm>
            <a:off x="5484125" y="2432325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53A70F3-87C6-4D3D-B5F4-A0DAAAD5CD91}"/>
              </a:ext>
            </a:extLst>
          </p:cNvPr>
          <p:cNvCxnSpPr>
            <a:cxnSpLocks/>
          </p:cNvCxnSpPr>
          <p:nvPr/>
        </p:nvCxnSpPr>
        <p:spPr>
          <a:xfrm flipH="1" flipV="1">
            <a:off x="5849092" y="674017"/>
            <a:ext cx="1418974" cy="37246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0840FFE4-672E-40F1-BF29-F68155BC5441}"/>
              </a:ext>
            </a:extLst>
          </p:cNvPr>
          <p:cNvSpPr txBox="1"/>
          <p:nvPr/>
        </p:nvSpPr>
        <p:spPr>
          <a:xfrm>
            <a:off x="5491310" y="332278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Q</a:t>
            </a:r>
          </a:p>
        </p:txBody>
      </p:sp>
      <p:pic>
        <p:nvPicPr>
          <p:cNvPr id="33" name="Picture 4" descr="Square Grid -- from Wolfram MathWorld">
            <a:extLst>
              <a:ext uri="{FF2B5EF4-FFF2-40B4-BE49-F238E27FC236}">
                <a16:creationId xmlns:a16="http://schemas.microsoft.com/office/drawing/2014/main" id="{92F523E6-AF8B-4771-B983-84FD9070B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375" y="3673742"/>
            <a:ext cx="2667577" cy="2667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ED02FBCC-3050-4999-8F56-7C4919E6BE56}"/>
              </a:ext>
            </a:extLst>
          </p:cNvPr>
          <p:cNvSpPr txBox="1"/>
          <p:nvPr/>
        </p:nvSpPr>
        <p:spPr>
          <a:xfrm>
            <a:off x="4689593" y="3611416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4.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EEA966B-A5D0-4492-BB5D-0EA944F85EFC}"/>
              </a:ext>
            </a:extLst>
          </p:cNvPr>
          <p:cNvSpPr txBox="1"/>
          <p:nvPr/>
        </p:nvSpPr>
        <p:spPr>
          <a:xfrm>
            <a:off x="7655167" y="3611416"/>
            <a:ext cx="113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Which line segment is longer?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B39E951-3B02-4BC8-860E-ED04CE2AED78}"/>
              </a:ext>
            </a:extLst>
          </p:cNvPr>
          <p:cNvCxnSpPr>
            <a:cxnSpLocks/>
          </p:cNvCxnSpPr>
          <p:nvPr/>
        </p:nvCxnSpPr>
        <p:spPr>
          <a:xfrm flipH="1" flipV="1">
            <a:off x="5830238" y="4474916"/>
            <a:ext cx="348792" cy="145454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C236697B-43C7-4CFE-AA0C-ECF8A207D513}"/>
              </a:ext>
            </a:extLst>
          </p:cNvPr>
          <p:cNvSpPr txBox="1"/>
          <p:nvPr/>
        </p:nvSpPr>
        <p:spPr>
          <a:xfrm>
            <a:off x="5484125" y="5860762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420299B-19D2-4762-B240-260A24C60907}"/>
              </a:ext>
            </a:extLst>
          </p:cNvPr>
          <p:cNvCxnSpPr>
            <a:cxnSpLocks/>
          </p:cNvCxnSpPr>
          <p:nvPr/>
        </p:nvCxnSpPr>
        <p:spPr>
          <a:xfrm flipH="1" flipV="1">
            <a:off x="5849092" y="4102455"/>
            <a:ext cx="1418974" cy="706719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EE7E3F34-E8F5-4F41-A2ED-DEF5389AFCDE}"/>
              </a:ext>
            </a:extLst>
          </p:cNvPr>
          <p:cNvSpPr txBox="1"/>
          <p:nvPr/>
        </p:nvSpPr>
        <p:spPr>
          <a:xfrm>
            <a:off x="5491310" y="3760715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Q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1333C69-400E-44C0-83D6-7CC92A85FCF5}"/>
              </a:ext>
            </a:extLst>
          </p:cNvPr>
          <p:cNvSpPr txBox="1"/>
          <p:nvPr/>
        </p:nvSpPr>
        <p:spPr>
          <a:xfrm>
            <a:off x="2878135" y="1579093"/>
            <a:ext cx="1182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Same  length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7795231-F1A7-47C3-9A7F-FEC583153B6E}"/>
              </a:ext>
            </a:extLst>
          </p:cNvPr>
          <p:cNvSpPr txBox="1"/>
          <p:nvPr/>
        </p:nvSpPr>
        <p:spPr>
          <a:xfrm>
            <a:off x="2908028" y="5034330"/>
            <a:ext cx="1182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0656F96-3587-460D-82DF-C0E976C2D83E}"/>
              </a:ext>
            </a:extLst>
          </p:cNvPr>
          <p:cNvSpPr txBox="1"/>
          <p:nvPr/>
        </p:nvSpPr>
        <p:spPr>
          <a:xfrm>
            <a:off x="7612270" y="1579093"/>
            <a:ext cx="1182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Same  length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9A03FC3-2322-4AE5-9D81-3074E69E4712}"/>
              </a:ext>
            </a:extLst>
          </p:cNvPr>
          <p:cNvSpPr txBox="1"/>
          <p:nvPr/>
        </p:nvSpPr>
        <p:spPr>
          <a:xfrm>
            <a:off x="7612269" y="5034330"/>
            <a:ext cx="1182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752543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quare Grid -- from Wolfram MathWorld">
            <a:extLst>
              <a:ext uri="{FF2B5EF4-FFF2-40B4-BE49-F238E27FC236}">
                <a16:creationId xmlns:a16="http://schemas.microsoft.com/office/drawing/2014/main" id="{3226D795-BD63-4AF5-8B19-799A211F0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92" y="245305"/>
            <a:ext cx="2667577" cy="2667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DBFD4FD-081E-4ECB-96C3-34B968CBE1C7}"/>
              </a:ext>
            </a:extLst>
          </p:cNvPr>
          <p:cNvSpPr txBox="1"/>
          <p:nvPr/>
        </p:nvSpPr>
        <p:spPr>
          <a:xfrm>
            <a:off x="-65990" y="182979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5.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99E76B-C5E6-40D3-B16A-90E3F53F4349}"/>
              </a:ext>
            </a:extLst>
          </p:cNvPr>
          <p:cNvSpPr txBox="1"/>
          <p:nvPr/>
        </p:nvSpPr>
        <p:spPr>
          <a:xfrm>
            <a:off x="2899584" y="182979"/>
            <a:ext cx="113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Which line segment is longer?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469FC90-15BB-40FF-9EBB-DF89CDBD956F}"/>
              </a:ext>
            </a:extLst>
          </p:cNvPr>
          <p:cNvCxnSpPr>
            <a:cxnSpLocks/>
          </p:cNvCxnSpPr>
          <p:nvPr/>
        </p:nvCxnSpPr>
        <p:spPr>
          <a:xfrm flipV="1">
            <a:off x="1074655" y="2139885"/>
            <a:ext cx="1065230" cy="35821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027A5DA-165C-4737-A48F-349D81058345}"/>
              </a:ext>
            </a:extLst>
          </p:cNvPr>
          <p:cNvSpPr txBox="1"/>
          <p:nvPr/>
        </p:nvSpPr>
        <p:spPr>
          <a:xfrm>
            <a:off x="728542" y="2432325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6F2EA0-1EB2-4EB8-93A7-22EBD1949CF7}"/>
              </a:ext>
            </a:extLst>
          </p:cNvPr>
          <p:cNvCxnSpPr>
            <a:cxnSpLocks/>
          </p:cNvCxnSpPr>
          <p:nvPr/>
        </p:nvCxnSpPr>
        <p:spPr>
          <a:xfrm flipH="1" flipV="1">
            <a:off x="1093509" y="674017"/>
            <a:ext cx="716437" cy="1079369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C9D3DAF-6363-4DB8-88F8-26A8DDF5AFBD}"/>
              </a:ext>
            </a:extLst>
          </p:cNvPr>
          <p:cNvSpPr txBox="1"/>
          <p:nvPr/>
        </p:nvSpPr>
        <p:spPr>
          <a:xfrm>
            <a:off x="735727" y="332278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Q</a:t>
            </a:r>
          </a:p>
        </p:txBody>
      </p:sp>
      <p:pic>
        <p:nvPicPr>
          <p:cNvPr id="17" name="Picture 4" descr="Square Grid -- from Wolfram MathWorld">
            <a:extLst>
              <a:ext uri="{FF2B5EF4-FFF2-40B4-BE49-F238E27FC236}">
                <a16:creationId xmlns:a16="http://schemas.microsoft.com/office/drawing/2014/main" id="{6FFC5555-6A47-4F5D-BCA3-B4C7CBE7D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92" y="3654888"/>
            <a:ext cx="2667577" cy="2667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0B8406B-D301-490D-A804-1132BD3050CC}"/>
              </a:ext>
            </a:extLst>
          </p:cNvPr>
          <p:cNvSpPr txBox="1"/>
          <p:nvPr/>
        </p:nvSpPr>
        <p:spPr>
          <a:xfrm>
            <a:off x="-65990" y="3592562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6.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E67BF05-7AC9-4F3A-A8E0-70FEF0CDC8B0}"/>
              </a:ext>
            </a:extLst>
          </p:cNvPr>
          <p:cNvSpPr txBox="1"/>
          <p:nvPr/>
        </p:nvSpPr>
        <p:spPr>
          <a:xfrm>
            <a:off x="2899584" y="3592562"/>
            <a:ext cx="113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Which line segment is longer?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9F64D17-2007-4A6B-B207-6CB8BE39B7A5}"/>
              </a:ext>
            </a:extLst>
          </p:cNvPr>
          <p:cNvCxnSpPr>
            <a:cxnSpLocks/>
          </p:cNvCxnSpPr>
          <p:nvPr/>
        </p:nvCxnSpPr>
        <p:spPr>
          <a:xfrm flipH="1">
            <a:off x="1093509" y="5175315"/>
            <a:ext cx="1046376" cy="73529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BD4AAE1-31EC-425E-905A-D072D28C5BA4}"/>
              </a:ext>
            </a:extLst>
          </p:cNvPr>
          <p:cNvSpPr txBox="1"/>
          <p:nvPr/>
        </p:nvSpPr>
        <p:spPr>
          <a:xfrm>
            <a:off x="728542" y="5841908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9D3A41C-32DE-41B6-98B5-7952BDBF6796}"/>
              </a:ext>
            </a:extLst>
          </p:cNvPr>
          <p:cNvCxnSpPr>
            <a:cxnSpLocks/>
          </p:cNvCxnSpPr>
          <p:nvPr/>
        </p:nvCxnSpPr>
        <p:spPr>
          <a:xfrm flipH="1" flipV="1">
            <a:off x="1093509" y="4083600"/>
            <a:ext cx="716437" cy="109171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59C97E2-5D67-41C8-8B1A-F2DCED0ECCD2}"/>
              </a:ext>
            </a:extLst>
          </p:cNvPr>
          <p:cNvSpPr txBox="1"/>
          <p:nvPr/>
        </p:nvSpPr>
        <p:spPr>
          <a:xfrm>
            <a:off x="735727" y="3741861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Q</a:t>
            </a:r>
          </a:p>
        </p:txBody>
      </p:sp>
      <p:pic>
        <p:nvPicPr>
          <p:cNvPr id="25" name="Picture 4" descr="Square Grid -- from Wolfram MathWorld">
            <a:extLst>
              <a:ext uri="{FF2B5EF4-FFF2-40B4-BE49-F238E27FC236}">
                <a16:creationId xmlns:a16="http://schemas.microsoft.com/office/drawing/2014/main" id="{3860D46F-4EDE-4802-8DEB-3505D96E7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375" y="245305"/>
            <a:ext cx="2667577" cy="2667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4803204-1E24-4627-9DCE-FCDD2D3A90B1}"/>
              </a:ext>
            </a:extLst>
          </p:cNvPr>
          <p:cNvSpPr txBox="1"/>
          <p:nvPr/>
        </p:nvSpPr>
        <p:spPr>
          <a:xfrm>
            <a:off x="4689593" y="182979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7.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26A774-E2D8-40A4-8BA8-3AB0D6A48B6B}"/>
              </a:ext>
            </a:extLst>
          </p:cNvPr>
          <p:cNvSpPr txBox="1"/>
          <p:nvPr/>
        </p:nvSpPr>
        <p:spPr>
          <a:xfrm>
            <a:off x="7655167" y="182979"/>
            <a:ext cx="113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Which line segment is longer?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A18D7BC-B5BF-4AC4-9B19-47A6C2369F72}"/>
              </a:ext>
            </a:extLst>
          </p:cNvPr>
          <p:cNvCxnSpPr>
            <a:cxnSpLocks/>
          </p:cNvCxnSpPr>
          <p:nvPr/>
        </p:nvCxnSpPr>
        <p:spPr>
          <a:xfrm flipV="1">
            <a:off x="5849092" y="1753386"/>
            <a:ext cx="1060755" cy="74471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7687D9DD-3B09-4BBC-B50E-980F14344F10}"/>
              </a:ext>
            </a:extLst>
          </p:cNvPr>
          <p:cNvSpPr txBox="1"/>
          <p:nvPr/>
        </p:nvSpPr>
        <p:spPr>
          <a:xfrm>
            <a:off x="5484125" y="2432325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53A70F3-87C6-4D3D-B5F4-A0DAAAD5CD91}"/>
              </a:ext>
            </a:extLst>
          </p:cNvPr>
          <p:cNvCxnSpPr>
            <a:cxnSpLocks/>
          </p:cNvCxnSpPr>
          <p:nvPr/>
        </p:nvCxnSpPr>
        <p:spPr>
          <a:xfrm flipH="1" flipV="1">
            <a:off x="5849092" y="674018"/>
            <a:ext cx="1060755" cy="107936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0840FFE4-672E-40F1-BF29-F68155BC5441}"/>
              </a:ext>
            </a:extLst>
          </p:cNvPr>
          <p:cNvSpPr txBox="1"/>
          <p:nvPr/>
        </p:nvSpPr>
        <p:spPr>
          <a:xfrm>
            <a:off x="5491310" y="332278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Q</a:t>
            </a:r>
          </a:p>
        </p:txBody>
      </p:sp>
      <p:pic>
        <p:nvPicPr>
          <p:cNvPr id="33" name="Picture 4" descr="Square Grid -- from Wolfram MathWorld">
            <a:extLst>
              <a:ext uri="{FF2B5EF4-FFF2-40B4-BE49-F238E27FC236}">
                <a16:creationId xmlns:a16="http://schemas.microsoft.com/office/drawing/2014/main" id="{92F523E6-AF8B-4771-B983-84FD9070B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375" y="3673742"/>
            <a:ext cx="2667577" cy="2667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ED02FBCC-3050-4999-8F56-7C4919E6BE56}"/>
              </a:ext>
            </a:extLst>
          </p:cNvPr>
          <p:cNvSpPr txBox="1"/>
          <p:nvPr/>
        </p:nvSpPr>
        <p:spPr>
          <a:xfrm>
            <a:off x="4689593" y="3611416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8.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EEA966B-A5D0-4492-BB5D-0EA944F85EFC}"/>
              </a:ext>
            </a:extLst>
          </p:cNvPr>
          <p:cNvSpPr txBox="1"/>
          <p:nvPr/>
        </p:nvSpPr>
        <p:spPr>
          <a:xfrm>
            <a:off x="7655167" y="3611416"/>
            <a:ext cx="113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Which line segment is longer?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B39E951-3B02-4BC8-860E-ED04CE2AED78}"/>
              </a:ext>
            </a:extLst>
          </p:cNvPr>
          <p:cNvCxnSpPr>
            <a:cxnSpLocks/>
          </p:cNvCxnSpPr>
          <p:nvPr/>
        </p:nvCxnSpPr>
        <p:spPr>
          <a:xfrm flipV="1">
            <a:off x="5849092" y="5175315"/>
            <a:ext cx="1428401" cy="73529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C236697B-43C7-4CFE-AA0C-ECF8A207D513}"/>
              </a:ext>
            </a:extLst>
          </p:cNvPr>
          <p:cNvSpPr txBox="1"/>
          <p:nvPr/>
        </p:nvSpPr>
        <p:spPr>
          <a:xfrm>
            <a:off x="5484125" y="5860762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420299B-19D2-4762-B240-260A24C60907}"/>
              </a:ext>
            </a:extLst>
          </p:cNvPr>
          <p:cNvCxnSpPr>
            <a:cxnSpLocks/>
          </p:cNvCxnSpPr>
          <p:nvPr/>
        </p:nvCxnSpPr>
        <p:spPr>
          <a:xfrm flipH="1" flipV="1">
            <a:off x="5849092" y="4102456"/>
            <a:ext cx="1060755" cy="1072859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EE7E3F34-E8F5-4F41-A2ED-DEF5389AFCDE}"/>
              </a:ext>
            </a:extLst>
          </p:cNvPr>
          <p:cNvSpPr txBox="1"/>
          <p:nvPr/>
        </p:nvSpPr>
        <p:spPr>
          <a:xfrm>
            <a:off x="5491310" y="3760715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Q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1333C69-400E-44C0-83D6-7CC92A85FCF5}"/>
              </a:ext>
            </a:extLst>
          </p:cNvPr>
          <p:cNvSpPr txBox="1"/>
          <p:nvPr/>
        </p:nvSpPr>
        <p:spPr>
          <a:xfrm>
            <a:off x="2878135" y="1579093"/>
            <a:ext cx="1182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Q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7795231-F1A7-47C3-9A7F-FEC583153B6E}"/>
              </a:ext>
            </a:extLst>
          </p:cNvPr>
          <p:cNvSpPr txBox="1"/>
          <p:nvPr/>
        </p:nvSpPr>
        <p:spPr>
          <a:xfrm>
            <a:off x="2908028" y="5034330"/>
            <a:ext cx="1182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Same length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0656F96-3587-460D-82DF-C0E976C2D83E}"/>
              </a:ext>
            </a:extLst>
          </p:cNvPr>
          <p:cNvSpPr txBox="1"/>
          <p:nvPr/>
        </p:nvSpPr>
        <p:spPr>
          <a:xfrm>
            <a:off x="7612270" y="1579093"/>
            <a:ext cx="1182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Q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9A03FC3-2322-4AE5-9D81-3074E69E4712}"/>
              </a:ext>
            </a:extLst>
          </p:cNvPr>
          <p:cNvSpPr txBox="1"/>
          <p:nvPr/>
        </p:nvSpPr>
        <p:spPr>
          <a:xfrm>
            <a:off x="7612269" y="5034330"/>
            <a:ext cx="1182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208681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206</Words>
  <Application>Microsoft Office PowerPoint</Application>
  <PresentationFormat>On-screen Show (4:3)</PresentationFormat>
  <Paragraphs>96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Comparing lengths of line segments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124</cp:revision>
  <dcterms:created xsi:type="dcterms:W3CDTF">2018-01-26T08:52:52Z</dcterms:created>
  <dcterms:modified xsi:type="dcterms:W3CDTF">2021-01-20T11:17:25Z</dcterms:modified>
</cp:coreProperties>
</file>