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1"/>
  </p:notesMasterIdLst>
  <p:sldIdLst>
    <p:sldId id="357" r:id="rId3"/>
    <p:sldId id="356" r:id="rId4"/>
    <p:sldId id="359" r:id="rId5"/>
    <p:sldId id="360" r:id="rId6"/>
    <p:sldId id="352" r:id="rId7"/>
    <p:sldId id="361" r:id="rId8"/>
    <p:sldId id="362" r:id="rId9"/>
    <p:sldId id="3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4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1" autoAdjust="0"/>
    <p:restoredTop sz="95153"/>
  </p:normalViewPr>
  <p:slideViewPr>
    <p:cSldViewPr snapToGrid="0">
      <p:cViewPr varScale="1">
        <p:scale>
          <a:sx n="115" d="100"/>
          <a:sy n="115" d="100"/>
        </p:scale>
        <p:origin x="7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A236D-FB95-5440-930E-9DD6DEE2B8AA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2217-4D29-CC4C-9EB2-F66D53F8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0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49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0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8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03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8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37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31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82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09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774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12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89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22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615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86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70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7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7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6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5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58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4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7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3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Use the addition law for mutually exclusive events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9B6E3A13-9A98-49D1-8664-7BA48ACE4E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9853268"/>
                  </p:ext>
                </p:extLst>
              </p:nvPr>
            </p:nvGraphicFramePr>
            <p:xfrm>
              <a:off x="2392811" y="3991186"/>
              <a:ext cx="4358377" cy="12451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782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2103595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1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Win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1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Lose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9B6E3A13-9A98-49D1-8664-7BA48ACE4E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9853268"/>
                  </p:ext>
                </p:extLst>
              </p:nvPr>
            </p:nvGraphicFramePr>
            <p:xfrm>
              <a:off x="2392811" y="3991186"/>
              <a:ext cx="4358377" cy="11682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782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2103595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56324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1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Win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1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Lose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811" t="-96000" r="-95135" b="-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7803" t="-96000" r="-1734" b="-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9AC88E4B-191A-44E3-974C-D26173AE9F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8976746"/>
                  </p:ext>
                </p:extLst>
              </p:nvPr>
            </p:nvGraphicFramePr>
            <p:xfrm>
              <a:off x="2392809" y="5477436"/>
              <a:ext cx="4358377" cy="1010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782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2103595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1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Win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1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Lose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n>
                                      <a:solidFill>
                                        <a:schemeClr val="bg1"/>
                                      </a:solidFill>
                                    </a:ln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800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n>
                                      <a:solidFill>
                                        <a:schemeClr val="bg1"/>
                                      </a:solidFill>
                                    </a:ln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800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9AC88E4B-191A-44E3-974C-D26173AE9F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8976746"/>
                  </p:ext>
                </p:extLst>
              </p:nvPr>
            </p:nvGraphicFramePr>
            <p:xfrm>
              <a:off x="2392809" y="5477436"/>
              <a:ext cx="4358377" cy="9340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782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2103595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56324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1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Win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1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Lose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811" t="-157377" r="-9513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7803" t="-157377" r="-1734" b="-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473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22B3805-CD0F-4FB6-8ABF-C513DF09F807}"/>
              </a:ext>
            </a:extLst>
          </p:cNvPr>
          <p:cNvSpPr/>
          <p:nvPr/>
        </p:nvSpPr>
        <p:spPr>
          <a:xfrm>
            <a:off x="533077" y="769958"/>
            <a:ext cx="3067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Castle FC play football matches every Saturday.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table shows the probability that Castle FC will win or draw.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1F62F1D6-614F-42F7-B155-BF012D31C8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8402294"/>
                  </p:ext>
                </p:extLst>
              </p:nvPr>
            </p:nvGraphicFramePr>
            <p:xfrm>
              <a:off x="642443" y="3467330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1F62F1D6-614F-42F7-B155-BF012D31C8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8402294"/>
                  </p:ext>
                </p:extLst>
              </p:nvPr>
            </p:nvGraphicFramePr>
            <p:xfrm>
              <a:off x="642443" y="3467330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F199929E-EDE9-4B2F-8F15-24C5FD44F29F}"/>
              </a:ext>
            </a:extLst>
          </p:cNvPr>
          <p:cNvSpPr/>
          <p:nvPr/>
        </p:nvSpPr>
        <p:spPr>
          <a:xfrm>
            <a:off x="533077" y="2641834"/>
            <a:ext cx="2931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Castle FC will lose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975C09-E1DF-4928-A335-88C9A4055E2D}"/>
              </a:ext>
            </a:extLst>
          </p:cNvPr>
          <p:cNvSpPr/>
          <p:nvPr/>
        </p:nvSpPr>
        <p:spPr>
          <a:xfrm>
            <a:off x="5240971" y="731628"/>
            <a:ext cx="3067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Castle FC play football matches every Saturday.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table shows the probability that Castle FC will win or draw.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A92E5AD1-F624-41CD-902D-1CBD2D3517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2523972"/>
                  </p:ext>
                </p:extLst>
              </p:nvPr>
            </p:nvGraphicFramePr>
            <p:xfrm>
              <a:off x="5350337" y="3429000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A92E5AD1-F624-41CD-902D-1CBD2D3517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2523972"/>
                  </p:ext>
                </p:extLst>
              </p:nvPr>
            </p:nvGraphicFramePr>
            <p:xfrm>
              <a:off x="5350337" y="3429000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3350AFA1-0571-4BC7-B281-2DBEFF1AC3AE}"/>
              </a:ext>
            </a:extLst>
          </p:cNvPr>
          <p:cNvSpPr/>
          <p:nvPr/>
        </p:nvSpPr>
        <p:spPr>
          <a:xfrm>
            <a:off x="5240971" y="2603504"/>
            <a:ext cx="2931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Castle FC will lose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25F6D6F8-889C-4C44-A06C-8B52E652A1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0809854"/>
                  </p:ext>
                </p:extLst>
              </p:nvPr>
            </p:nvGraphicFramePr>
            <p:xfrm>
              <a:off x="642443" y="5555100"/>
              <a:ext cx="2237869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25F6D6F8-889C-4C44-A06C-8B52E652A1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0809854"/>
                  </p:ext>
                </p:extLst>
              </p:nvPr>
            </p:nvGraphicFramePr>
            <p:xfrm>
              <a:off x="642443" y="5555100"/>
              <a:ext cx="2237869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26" t="-119672" r="-9473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66F0AEB2-DB5A-43BC-BCDA-56E6FCA02894}"/>
              </a:ext>
            </a:extLst>
          </p:cNvPr>
          <p:cNvSpPr/>
          <p:nvPr/>
        </p:nvSpPr>
        <p:spPr>
          <a:xfrm>
            <a:off x="533077" y="4729604"/>
            <a:ext cx="2931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Castle FC will lose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5EFF2476-D855-4C10-9363-D99AAB12EA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8474017"/>
                  </p:ext>
                </p:extLst>
              </p:nvPr>
            </p:nvGraphicFramePr>
            <p:xfrm>
              <a:off x="5350337" y="5516770"/>
              <a:ext cx="2237869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5EFF2476-D855-4C10-9363-D99AAB12EA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8474017"/>
                  </p:ext>
                </p:extLst>
              </p:nvPr>
            </p:nvGraphicFramePr>
            <p:xfrm>
              <a:off x="5350337" y="5516770"/>
              <a:ext cx="2237869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7303" t="-119672" r="-112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63CC4656-D399-41FA-9B69-A08980693583}"/>
              </a:ext>
            </a:extLst>
          </p:cNvPr>
          <p:cNvSpPr/>
          <p:nvPr/>
        </p:nvSpPr>
        <p:spPr>
          <a:xfrm>
            <a:off x="5240971" y="4691274"/>
            <a:ext cx="2931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Castle FC will win</a:t>
            </a:r>
          </a:p>
        </p:txBody>
      </p:sp>
    </p:spTree>
    <p:extLst>
      <p:ext uri="{BB962C8B-B14F-4D97-AF65-F5344CB8AC3E}">
        <p14:creationId xmlns:p14="http://schemas.microsoft.com/office/powerpoint/2010/main" val="60345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/>
      <p:bldP spid="24" grpId="0"/>
      <p:bldP spid="26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F5202F-91A5-47FA-A769-C8C34D94A969}"/>
              </a:ext>
            </a:extLst>
          </p:cNvPr>
          <p:cNvSpPr/>
          <p:nvPr/>
        </p:nvSpPr>
        <p:spPr>
          <a:xfrm>
            <a:off x="281407" y="316952"/>
            <a:ext cx="8532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Aiden is a boxer. The table shows the probability that Aiden will win, lose or draw.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F0062231-2A7F-4FCF-BE08-38B4C99397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2770250"/>
                  </p:ext>
                </p:extLst>
              </p:nvPr>
            </p:nvGraphicFramePr>
            <p:xfrm>
              <a:off x="388506" y="1480830"/>
              <a:ext cx="2367806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F0062231-2A7F-4FCF-BE08-38B4C99397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2770250"/>
                  </p:ext>
                </p:extLst>
              </p:nvPr>
            </p:nvGraphicFramePr>
            <p:xfrm>
              <a:off x="388506" y="1480830"/>
              <a:ext cx="2367806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5" t="-73000" r="-18823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7874" t="-73000" r="-10157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E12B566F-56B7-4291-A39A-2563860223BA}"/>
              </a:ext>
            </a:extLst>
          </p:cNvPr>
          <p:cNvSpPr/>
          <p:nvPr/>
        </p:nvSpPr>
        <p:spPr>
          <a:xfrm>
            <a:off x="388506" y="770972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B8AA327-8AD0-4E99-AD4C-07C97971A4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4446940"/>
                  </p:ext>
                </p:extLst>
              </p:nvPr>
            </p:nvGraphicFramePr>
            <p:xfrm>
              <a:off x="388506" y="5349101"/>
              <a:ext cx="2367806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B8AA327-8AD0-4E99-AD4C-07C97971A4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4446940"/>
                  </p:ext>
                </p:extLst>
              </p:nvPr>
            </p:nvGraphicFramePr>
            <p:xfrm>
              <a:off x="388506" y="5349101"/>
              <a:ext cx="2367806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35" t="-73000" r="-18823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874" t="-73000" r="-10157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C6452E61-DBA9-4360-A281-11F876B869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5220814"/>
                  </p:ext>
                </p:extLst>
              </p:nvPr>
            </p:nvGraphicFramePr>
            <p:xfrm>
              <a:off x="5203787" y="1480830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C6452E61-DBA9-4360-A281-11F876B869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5220814"/>
                  </p:ext>
                </p:extLst>
              </p:nvPr>
            </p:nvGraphicFramePr>
            <p:xfrm>
              <a:off x="5203787" y="1480830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35" t="-119672" r="-18823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874" t="-119672" r="-10157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89882032-08AC-41CF-981C-B33A17D5A4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4695203"/>
                  </p:ext>
                </p:extLst>
              </p:nvPr>
            </p:nvGraphicFramePr>
            <p:xfrm>
              <a:off x="377874" y="3409972"/>
              <a:ext cx="2367806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89882032-08AC-41CF-981C-B33A17D5A4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4695203"/>
                  </p:ext>
                </p:extLst>
              </p:nvPr>
            </p:nvGraphicFramePr>
            <p:xfrm>
              <a:off x="377874" y="3409972"/>
              <a:ext cx="2367806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35" t="-72000" r="-18823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7874" t="-72000" r="-10157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5D76BCA0-58C8-4833-8048-E419142CBB59}"/>
              </a:ext>
            </a:extLst>
          </p:cNvPr>
          <p:cNvSpPr/>
          <p:nvPr/>
        </p:nvSpPr>
        <p:spPr>
          <a:xfrm>
            <a:off x="318489" y="2710636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 or win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CB0A49-C8C6-4929-8B7E-194AEDA15215}"/>
              </a:ext>
            </a:extLst>
          </p:cNvPr>
          <p:cNvSpPr/>
          <p:nvPr/>
        </p:nvSpPr>
        <p:spPr>
          <a:xfrm>
            <a:off x="377874" y="4674183"/>
            <a:ext cx="3386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A80409-E0BD-4BA4-B43B-CF3B2A80918A}"/>
              </a:ext>
            </a:extLst>
          </p:cNvPr>
          <p:cNvSpPr/>
          <p:nvPr/>
        </p:nvSpPr>
        <p:spPr>
          <a:xfrm>
            <a:off x="5177144" y="770971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B8EDAF84-A609-479B-BC3B-C2EEE21C2B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7446043"/>
                  </p:ext>
                </p:extLst>
              </p:nvPr>
            </p:nvGraphicFramePr>
            <p:xfrm>
              <a:off x="5177144" y="3459204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B8EDAF84-A609-479B-BC3B-C2EEE21C2B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7446043"/>
                  </p:ext>
                </p:extLst>
              </p:nvPr>
            </p:nvGraphicFramePr>
            <p:xfrm>
              <a:off x="5177144" y="3459204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735" t="-119672" r="-18750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8730" t="-119672" r="-10238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00655ADC-3ACD-4E50-B19A-5D0082FED6A5}"/>
              </a:ext>
            </a:extLst>
          </p:cNvPr>
          <p:cNvSpPr/>
          <p:nvPr/>
        </p:nvSpPr>
        <p:spPr>
          <a:xfrm>
            <a:off x="5150501" y="2710635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DD98CEBC-74B1-4394-BD74-3A78EB567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1762918"/>
                  </p:ext>
                </p:extLst>
              </p:nvPr>
            </p:nvGraphicFramePr>
            <p:xfrm>
              <a:off x="5150501" y="5400254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DD98CEBC-74B1-4394-BD74-3A78EB567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1762918"/>
                  </p:ext>
                </p:extLst>
              </p:nvPr>
            </p:nvGraphicFramePr>
            <p:xfrm>
              <a:off x="5150501" y="5400254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735" t="-119672" r="-18823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7874" t="-119672" r="-157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6BA332BE-6D6B-4160-A5B1-56EF1AA03A0B}"/>
              </a:ext>
            </a:extLst>
          </p:cNvPr>
          <p:cNvSpPr/>
          <p:nvPr/>
        </p:nvSpPr>
        <p:spPr>
          <a:xfrm>
            <a:off x="5150501" y="4674183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 or lose</a:t>
            </a:r>
          </a:p>
        </p:txBody>
      </p:sp>
    </p:spTree>
    <p:extLst>
      <p:ext uri="{BB962C8B-B14F-4D97-AF65-F5344CB8AC3E}">
        <p14:creationId xmlns:p14="http://schemas.microsoft.com/office/powerpoint/2010/main" val="17397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F5202F-91A5-47FA-A769-C8C34D94A969}"/>
              </a:ext>
            </a:extLst>
          </p:cNvPr>
          <p:cNvSpPr/>
          <p:nvPr/>
        </p:nvSpPr>
        <p:spPr>
          <a:xfrm>
            <a:off x="281407" y="316952"/>
            <a:ext cx="8532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Aiden is a boxer. The table shows the probability that Aiden will win, lose or draw.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F0062231-2A7F-4FCF-BE08-38B4C99397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7023310"/>
                  </p:ext>
                </p:extLst>
              </p:nvPr>
            </p:nvGraphicFramePr>
            <p:xfrm>
              <a:off x="388506" y="1480830"/>
              <a:ext cx="2367806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F0062231-2A7F-4FCF-BE08-38B4C99397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7023310"/>
                  </p:ext>
                </p:extLst>
              </p:nvPr>
            </p:nvGraphicFramePr>
            <p:xfrm>
              <a:off x="388506" y="1480830"/>
              <a:ext cx="2367806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5" t="-73000" r="-18823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7874" t="-73000" r="-10157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7874" t="-73000" r="-157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E12B566F-56B7-4291-A39A-2563860223BA}"/>
              </a:ext>
            </a:extLst>
          </p:cNvPr>
          <p:cNvSpPr/>
          <p:nvPr/>
        </p:nvSpPr>
        <p:spPr>
          <a:xfrm>
            <a:off x="388506" y="770972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B8AA327-8AD0-4E99-AD4C-07C97971A4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9406702"/>
                  </p:ext>
                </p:extLst>
              </p:nvPr>
            </p:nvGraphicFramePr>
            <p:xfrm>
              <a:off x="388506" y="5349101"/>
              <a:ext cx="2843792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228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92575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92575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B8AA327-8AD0-4E99-AD4C-07C97971A4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9406702"/>
                  </p:ext>
                </p:extLst>
              </p:nvPr>
            </p:nvGraphicFramePr>
            <p:xfrm>
              <a:off x="388506" y="5349101"/>
              <a:ext cx="2843792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228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92575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92575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13" t="-73000" r="-188344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190" t="-73000" r="-100654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8553" t="-73000" r="-1316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C6452E61-DBA9-4360-A281-11F876B869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9674605"/>
                  </p:ext>
                </p:extLst>
              </p:nvPr>
            </p:nvGraphicFramePr>
            <p:xfrm>
              <a:off x="5203787" y="1480830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C6452E61-DBA9-4360-A281-11F876B869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9674605"/>
                  </p:ext>
                </p:extLst>
              </p:nvPr>
            </p:nvGraphicFramePr>
            <p:xfrm>
              <a:off x="5203787" y="1480830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35" t="-119672" r="-18823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874" t="-119672" r="-10157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7874" t="-119672" r="-157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89882032-08AC-41CF-981C-B33A17D5A4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8906780"/>
                  </p:ext>
                </p:extLst>
              </p:nvPr>
            </p:nvGraphicFramePr>
            <p:xfrm>
              <a:off x="377874" y="3409972"/>
              <a:ext cx="2367806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89882032-08AC-41CF-981C-B33A17D5A4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8906780"/>
                  </p:ext>
                </p:extLst>
              </p:nvPr>
            </p:nvGraphicFramePr>
            <p:xfrm>
              <a:off x="377874" y="3409972"/>
              <a:ext cx="2367806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35" t="-72000" r="-18823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7874" t="-72000" r="-10157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7874" t="-72000" r="-157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5D76BCA0-58C8-4833-8048-E419142CBB59}"/>
              </a:ext>
            </a:extLst>
          </p:cNvPr>
          <p:cNvSpPr/>
          <p:nvPr/>
        </p:nvSpPr>
        <p:spPr>
          <a:xfrm>
            <a:off x="318489" y="2710636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 or win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CB0A49-C8C6-4929-8B7E-194AEDA15215}"/>
              </a:ext>
            </a:extLst>
          </p:cNvPr>
          <p:cNvSpPr/>
          <p:nvPr/>
        </p:nvSpPr>
        <p:spPr>
          <a:xfrm>
            <a:off x="377874" y="4674183"/>
            <a:ext cx="3386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A80409-E0BD-4BA4-B43B-CF3B2A80918A}"/>
              </a:ext>
            </a:extLst>
          </p:cNvPr>
          <p:cNvSpPr/>
          <p:nvPr/>
        </p:nvSpPr>
        <p:spPr>
          <a:xfrm>
            <a:off x="5177144" y="770971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B8EDAF84-A609-479B-BC3B-C2EEE21C2B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6150285"/>
                  </p:ext>
                </p:extLst>
              </p:nvPr>
            </p:nvGraphicFramePr>
            <p:xfrm>
              <a:off x="5177144" y="3459204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B8EDAF84-A609-479B-BC3B-C2EEE21C2B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6150285"/>
                  </p:ext>
                </p:extLst>
              </p:nvPr>
            </p:nvGraphicFramePr>
            <p:xfrm>
              <a:off x="5177144" y="3459204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735" t="-119672" r="-18750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8730" t="-119672" r="-10238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7087" t="-119672" r="-157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00655ADC-3ACD-4E50-B19A-5D0082FED6A5}"/>
              </a:ext>
            </a:extLst>
          </p:cNvPr>
          <p:cNvSpPr/>
          <p:nvPr/>
        </p:nvSpPr>
        <p:spPr>
          <a:xfrm>
            <a:off x="5150501" y="2710635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DD98CEBC-74B1-4394-BD74-3A78EB567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6999953"/>
                  </p:ext>
                </p:extLst>
              </p:nvPr>
            </p:nvGraphicFramePr>
            <p:xfrm>
              <a:off x="5150501" y="5467084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DD98CEBC-74B1-4394-BD74-3A78EB567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6999953"/>
                  </p:ext>
                </p:extLst>
              </p:nvPr>
            </p:nvGraphicFramePr>
            <p:xfrm>
              <a:off x="5150501" y="5467084"/>
              <a:ext cx="236780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6200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70803">
                      <a:extLst>
                        <a:ext uri="{9D8B030D-6E8A-4147-A177-3AD203B41FA5}">
                          <a16:colId xmlns:a16="http://schemas.microsoft.com/office/drawing/2014/main" val="180170433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735" t="-119672" r="-18823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7874" t="-119672" r="-10157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7874" t="-119672" r="-157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6BA332BE-6D6B-4160-A5B1-56EF1AA03A0B}"/>
              </a:ext>
            </a:extLst>
          </p:cNvPr>
          <p:cNvSpPr/>
          <p:nvPr/>
        </p:nvSpPr>
        <p:spPr>
          <a:xfrm>
            <a:off x="5150501" y="4674183"/>
            <a:ext cx="3375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Work out the probability that Aiden will draw or lose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BD6432-790B-4912-9CA7-02D02AB7F6FE}"/>
                  </a:ext>
                </a:extLst>
              </p:cNvPr>
              <p:cNvSpPr/>
              <p:nvPr/>
            </p:nvSpPr>
            <p:spPr>
              <a:xfrm>
                <a:off x="3328612" y="2961837"/>
                <a:ext cx="36580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BD6432-790B-4912-9CA7-02D02AB7F6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612" y="2961837"/>
                <a:ext cx="365805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FA50E72-3663-41FE-8C97-A0F51D7D1C52}"/>
                  </a:ext>
                </a:extLst>
              </p:cNvPr>
              <p:cNvSpPr/>
              <p:nvPr/>
            </p:nvSpPr>
            <p:spPr>
              <a:xfrm>
                <a:off x="7961062" y="5097752"/>
                <a:ext cx="5421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FA50E72-3663-41FE-8C97-A0F51D7D1C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062" y="5097752"/>
                <a:ext cx="54213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3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D7297EFD-6B96-47CC-81B4-4B1E218641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3712523"/>
                  </p:ext>
                </p:extLst>
              </p:nvPr>
            </p:nvGraphicFramePr>
            <p:xfrm>
              <a:off x="579119" y="5230604"/>
              <a:ext cx="5077456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194841767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Postponed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D7297EFD-6B96-47CC-81B4-4B1E218641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3712523"/>
                  </p:ext>
                </p:extLst>
              </p:nvPr>
            </p:nvGraphicFramePr>
            <p:xfrm>
              <a:off x="579119" y="5230604"/>
              <a:ext cx="5077456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194841767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Postponed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5" t="-67925" r="-280000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8333" t="-67925" r="-201961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7317" t="-67925" r="-100976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7317" t="-67925" r="-976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575BC187-682E-4F64-B617-C87CFBEEE5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683067"/>
                  </p:ext>
                </p:extLst>
              </p:nvPr>
            </p:nvGraphicFramePr>
            <p:xfrm>
              <a:off x="534311" y="1349042"/>
              <a:ext cx="258353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575BC187-682E-4F64-B617-C87CFBEEE5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683067"/>
                  </p:ext>
                </p:extLst>
              </p:nvPr>
            </p:nvGraphicFramePr>
            <p:xfrm>
              <a:off x="534311" y="1349042"/>
              <a:ext cx="258353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55" t="-119672" r="-9409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805" t="-119672" r="-976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2C992A0F-A9C2-48F0-A7D1-29F4FEE06E90}"/>
              </a:ext>
            </a:extLst>
          </p:cNvPr>
          <p:cNvSpPr/>
          <p:nvPr/>
        </p:nvSpPr>
        <p:spPr>
          <a:xfrm>
            <a:off x="281407" y="316952"/>
            <a:ext cx="8532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Aiden is a boxer. The table shows the probability that Aiden will win, lose or draw.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9AD51E-10BF-4245-88B6-7E4355FB1F10}"/>
              </a:ext>
            </a:extLst>
          </p:cNvPr>
          <p:cNvSpPr/>
          <p:nvPr/>
        </p:nvSpPr>
        <p:spPr>
          <a:xfrm>
            <a:off x="444440" y="789862"/>
            <a:ext cx="4529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Work out the probability that Aiden will win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643021-ACA6-4F3E-8F6B-AFD67D21650D}"/>
              </a:ext>
            </a:extLst>
          </p:cNvPr>
          <p:cNvSpPr/>
          <p:nvPr/>
        </p:nvSpPr>
        <p:spPr>
          <a:xfrm>
            <a:off x="444440" y="4775259"/>
            <a:ext cx="6158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Work out the probability that Aiden’s match will be postponed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984966C0-5DF9-48D4-B3B6-CD7D8BF36C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9636925"/>
                  </p:ext>
                </p:extLst>
              </p:nvPr>
            </p:nvGraphicFramePr>
            <p:xfrm>
              <a:off x="597548" y="3149718"/>
              <a:ext cx="5077456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194841767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Postponed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984966C0-5DF9-48D4-B3B6-CD7D8BF36C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9636925"/>
                  </p:ext>
                </p:extLst>
              </p:nvPr>
            </p:nvGraphicFramePr>
            <p:xfrm>
              <a:off x="597548" y="3149718"/>
              <a:ext cx="5077456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194841767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Postponed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13" t="-67925" r="-281735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805" t="-67925" r="-200976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8824" t="-67925" r="-101961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7317" t="-67925" r="-1463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C9EE1962-EF37-47F7-9952-235C10947FC5}"/>
              </a:ext>
            </a:extLst>
          </p:cNvPr>
          <p:cNvSpPr/>
          <p:nvPr/>
        </p:nvSpPr>
        <p:spPr>
          <a:xfrm>
            <a:off x="444440" y="2705343"/>
            <a:ext cx="6158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Work out the probability that Aiden’s match will be postponed</a:t>
            </a:r>
          </a:p>
        </p:txBody>
      </p:sp>
    </p:spTree>
    <p:extLst>
      <p:ext uri="{BB962C8B-B14F-4D97-AF65-F5344CB8AC3E}">
        <p14:creationId xmlns:p14="http://schemas.microsoft.com/office/powerpoint/2010/main" val="37740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D7297EFD-6B96-47CC-81B4-4B1E218641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5088488"/>
                  </p:ext>
                </p:extLst>
              </p:nvPr>
            </p:nvGraphicFramePr>
            <p:xfrm>
              <a:off x="579119" y="5230604"/>
              <a:ext cx="5077456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194841767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Postponed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0.15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D7297EFD-6B96-47CC-81B4-4B1E218641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5088488"/>
                  </p:ext>
                </p:extLst>
              </p:nvPr>
            </p:nvGraphicFramePr>
            <p:xfrm>
              <a:off x="579119" y="5230604"/>
              <a:ext cx="5077456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194841767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Postponed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5" t="-67925" r="-280000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8333" t="-67925" r="-201961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7317" t="-67925" r="-100976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7317" t="-67925" r="-976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575BC187-682E-4F64-B617-C87CFBEEE5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005133"/>
                  </p:ext>
                </p:extLst>
              </p:nvPr>
            </p:nvGraphicFramePr>
            <p:xfrm>
              <a:off x="534311" y="1349042"/>
              <a:ext cx="258353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575BC187-682E-4F64-B617-C87CFBEEE5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005133"/>
                  </p:ext>
                </p:extLst>
              </p:nvPr>
            </p:nvGraphicFramePr>
            <p:xfrm>
              <a:off x="534311" y="1349042"/>
              <a:ext cx="2583536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55" t="-119672" r="-9409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805" t="-119672" r="-976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2C992A0F-A9C2-48F0-A7D1-29F4FEE06E90}"/>
              </a:ext>
            </a:extLst>
          </p:cNvPr>
          <p:cNvSpPr/>
          <p:nvPr/>
        </p:nvSpPr>
        <p:spPr>
          <a:xfrm>
            <a:off x="281407" y="316952"/>
            <a:ext cx="8532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Aiden is a boxer. The table shows the probability that Aiden will win, lose or draw.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9AD51E-10BF-4245-88B6-7E4355FB1F10}"/>
              </a:ext>
            </a:extLst>
          </p:cNvPr>
          <p:cNvSpPr/>
          <p:nvPr/>
        </p:nvSpPr>
        <p:spPr>
          <a:xfrm>
            <a:off x="444440" y="761327"/>
            <a:ext cx="4405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Work out the probability that Aiden will win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643021-ACA6-4F3E-8F6B-AFD67D21650D}"/>
              </a:ext>
            </a:extLst>
          </p:cNvPr>
          <p:cNvSpPr/>
          <p:nvPr/>
        </p:nvSpPr>
        <p:spPr>
          <a:xfrm>
            <a:off x="444440" y="4775259"/>
            <a:ext cx="6158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Work out the probability that Aiden’s match will be postponed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984966C0-5DF9-48D4-B3B6-CD7D8BF36C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9206786"/>
                  </p:ext>
                </p:extLst>
              </p:nvPr>
            </p:nvGraphicFramePr>
            <p:xfrm>
              <a:off x="597548" y="3149718"/>
              <a:ext cx="5077456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194841767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Postponed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984966C0-5DF9-48D4-B3B6-CD7D8BF36C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9206786"/>
                  </p:ext>
                </p:extLst>
              </p:nvPr>
            </p:nvGraphicFramePr>
            <p:xfrm>
              <a:off x="597548" y="3149718"/>
              <a:ext cx="5077456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6576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  <a:gridCol w="1246960">
                      <a:extLst>
                        <a:ext uri="{9D8B030D-6E8A-4147-A177-3AD203B41FA5}">
                          <a16:colId xmlns:a16="http://schemas.microsoft.com/office/drawing/2014/main" val="1948417679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Postponed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13" t="-67925" r="-281735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805" t="-67925" r="-200976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8824" t="-67925" r="-101961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7317" t="-67925" r="-1463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C9EE1962-EF37-47F7-9952-235C10947FC5}"/>
              </a:ext>
            </a:extLst>
          </p:cNvPr>
          <p:cNvSpPr/>
          <p:nvPr/>
        </p:nvSpPr>
        <p:spPr>
          <a:xfrm>
            <a:off x="444440" y="2705343"/>
            <a:ext cx="6158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Work out the probability that Aiden’s match will be postponed</a:t>
            </a:r>
          </a:p>
        </p:txBody>
      </p:sp>
    </p:spTree>
    <p:extLst>
      <p:ext uri="{BB962C8B-B14F-4D97-AF65-F5344CB8AC3E}">
        <p14:creationId xmlns:p14="http://schemas.microsoft.com/office/powerpoint/2010/main" val="40188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F5202F-91A5-47FA-A769-C8C34D94A969}"/>
              </a:ext>
            </a:extLst>
          </p:cNvPr>
          <p:cNvSpPr/>
          <p:nvPr/>
        </p:nvSpPr>
        <p:spPr>
          <a:xfrm>
            <a:off x="281406" y="316952"/>
            <a:ext cx="8362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Castle FC play football matches every Saturday. </a:t>
            </a:r>
            <a:endParaRPr lang="en-GB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B566F-56B7-4291-A39A-2563860223BA}"/>
              </a:ext>
            </a:extLst>
          </p:cNvPr>
          <p:cNvSpPr/>
          <p:nvPr/>
        </p:nvSpPr>
        <p:spPr>
          <a:xfrm>
            <a:off x="281406" y="798305"/>
            <a:ext cx="8362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/>
              <a:t>In their last 10 matches, Castle FC have drawn 5 matches, lost 2 and won the rest.</a:t>
            </a:r>
            <a:endParaRPr lang="en-US" b="1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7297EFD-6B96-47CC-81B4-4B1E2186411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1054" y="1925310"/>
          <a:ext cx="2406523" cy="77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709">
                  <a:extLst>
                    <a:ext uri="{9D8B030D-6E8A-4147-A177-3AD203B41FA5}">
                      <a16:colId xmlns:a16="http://schemas.microsoft.com/office/drawing/2014/main" val="2756440727"/>
                    </a:ext>
                  </a:extLst>
                </a:gridCol>
                <a:gridCol w="783407">
                  <a:extLst>
                    <a:ext uri="{9D8B030D-6E8A-4147-A177-3AD203B41FA5}">
                      <a16:colId xmlns:a16="http://schemas.microsoft.com/office/drawing/2014/main" val="3152826131"/>
                    </a:ext>
                  </a:extLst>
                </a:gridCol>
                <a:gridCol w="783407">
                  <a:extLst>
                    <a:ext uri="{9D8B030D-6E8A-4147-A177-3AD203B41FA5}">
                      <a16:colId xmlns:a16="http://schemas.microsoft.com/office/drawing/2014/main" val="3555223898"/>
                    </a:ext>
                  </a:extLst>
                </a:gridCol>
              </a:tblGrid>
              <a:tr h="40897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Draw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542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60532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8613364-9DAB-4949-8C93-F60AA6BBB2C9}"/>
              </a:ext>
            </a:extLst>
          </p:cNvPr>
          <p:cNvSpPr/>
          <p:nvPr/>
        </p:nvSpPr>
        <p:spPr>
          <a:xfrm>
            <a:off x="281406" y="1259970"/>
            <a:ext cx="4275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dirty="0"/>
              <a:t>Complete the probability t</a:t>
            </a:r>
            <a:r>
              <a:rPr lang="en-GB" dirty="0"/>
              <a:t>able for Castle FC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E488A8-68FA-4083-B808-B73905CAF8DD}"/>
              </a:ext>
            </a:extLst>
          </p:cNvPr>
          <p:cNvSpPr/>
          <p:nvPr/>
        </p:nvSpPr>
        <p:spPr>
          <a:xfrm>
            <a:off x="296984" y="3308245"/>
            <a:ext cx="8362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Castle FC play football matches every Saturday</a:t>
            </a:r>
            <a:r>
              <a:rPr lang="en-US" dirty="0"/>
              <a:t>. 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BEA140-2779-4448-8235-9EA8FAADA230}"/>
              </a:ext>
            </a:extLst>
          </p:cNvPr>
          <p:cNvSpPr/>
          <p:nvPr/>
        </p:nvSpPr>
        <p:spPr>
          <a:xfrm>
            <a:off x="296984" y="3789598"/>
            <a:ext cx="8362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/>
              <a:t>In their last 50 matches, Castle FC have drawn 10 matches, lost 5 and won the rest.</a:t>
            </a:r>
            <a:endParaRPr lang="en-US" b="1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23474F-F262-4E63-B552-B3C585D657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6632" y="4916603"/>
          <a:ext cx="2406523" cy="77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709">
                  <a:extLst>
                    <a:ext uri="{9D8B030D-6E8A-4147-A177-3AD203B41FA5}">
                      <a16:colId xmlns:a16="http://schemas.microsoft.com/office/drawing/2014/main" val="2756440727"/>
                    </a:ext>
                  </a:extLst>
                </a:gridCol>
                <a:gridCol w="783407">
                  <a:extLst>
                    <a:ext uri="{9D8B030D-6E8A-4147-A177-3AD203B41FA5}">
                      <a16:colId xmlns:a16="http://schemas.microsoft.com/office/drawing/2014/main" val="3152826131"/>
                    </a:ext>
                  </a:extLst>
                </a:gridCol>
                <a:gridCol w="783407">
                  <a:extLst>
                    <a:ext uri="{9D8B030D-6E8A-4147-A177-3AD203B41FA5}">
                      <a16:colId xmlns:a16="http://schemas.microsoft.com/office/drawing/2014/main" val="3555223898"/>
                    </a:ext>
                  </a:extLst>
                </a:gridCol>
              </a:tblGrid>
              <a:tr h="40897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Draw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542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60532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0561BF2-9FBF-4109-A858-FD444438FA65}"/>
              </a:ext>
            </a:extLst>
          </p:cNvPr>
          <p:cNvSpPr/>
          <p:nvPr/>
        </p:nvSpPr>
        <p:spPr>
          <a:xfrm>
            <a:off x="296984" y="4251263"/>
            <a:ext cx="540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dirty="0"/>
              <a:t>Complete the probability t</a:t>
            </a:r>
            <a:r>
              <a:rPr lang="en-GB" dirty="0"/>
              <a:t>able for Castle FC </a:t>
            </a:r>
            <a:r>
              <a:rPr lang="en-GB" u="sng" dirty="0"/>
              <a:t>as decimals</a:t>
            </a:r>
          </a:p>
        </p:txBody>
      </p:sp>
    </p:spTree>
    <p:extLst>
      <p:ext uri="{BB962C8B-B14F-4D97-AF65-F5344CB8AC3E}">
        <p14:creationId xmlns:p14="http://schemas.microsoft.com/office/powerpoint/2010/main" val="235891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F5202F-91A5-47FA-A769-C8C34D94A969}"/>
              </a:ext>
            </a:extLst>
          </p:cNvPr>
          <p:cNvSpPr/>
          <p:nvPr/>
        </p:nvSpPr>
        <p:spPr>
          <a:xfrm>
            <a:off x="281406" y="316952"/>
            <a:ext cx="8362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Castle FC play football matches every Saturday. </a:t>
            </a:r>
            <a:endParaRPr lang="en-GB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B566F-56B7-4291-A39A-2563860223BA}"/>
              </a:ext>
            </a:extLst>
          </p:cNvPr>
          <p:cNvSpPr/>
          <p:nvPr/>
        </p:nvSpPr>
        <p:spPr>
          <a:xfrm>
            <a:off x="281406" y="798305"/>
            <a:ext cx="8362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/>
              <a:t>In their last 10 matches, Castle FC have drawn 5 matches, lost 2 and won the rest.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D7297EFD-6B96-47CC-81B4-4B1E218641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3551646"/>
                  </p:ext>
                </p:extLst>
              </p:nvPr>
            </p:nvGraphicFramePr>
            <p:xfrm>
              <a:off x="371054" y="1925310"/>
              <a:ext cx="2406523" cy="10213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970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D7297EFD-6B96-47CC-81B4-4B1E218641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3551646"/>
                  </p:ext>
                </p:extLst>
              </p:nvPr>
            </p:nvGraphicFramePr>
            <p:xfrm>
              <a:off x="371054" y="1925310"/>
              <a:ext cx="2406523" cy="10213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970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5" t="-72277" r="-188406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7752" t="-72277" r="-101550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7752" t="-72277" r="-1550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A8613364-9DAB-4949-8C93-F60AA6BBB2C9}"/>
              </a:ext>
            </a:extLst>
          </p:cNvPr>
          <p:cNvSpPr/>
          <p:nvPr/>
        </p:nvSpPr>
        <p:spPr>
          <a:xfrm>
            <a:off x="281406" y="1259970"/>
            <a:ext cx="4275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dirty="0"/>
              <a:t>Complete the probability t</a:t>
            </a:r>
            <a:r>
              <a:rPr lang="en-GB" dirty="0"/>
              <a:t>able for Castle FC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E488A8-68FA-4083-B808-B73905CAF8DD}"/>
              </a:ext>
            </a:extLst>
          </p:cNvPr>
          <p:cNvSpPr/>
          <p:nvPr/>
        </p:nvSpPr>
        <p:spPr>
          <a:xfrm>
            <a:off x="296984" y="3308245"/>
            <a:ext cx="8362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Castle FC play football matches every Saturday. </a:t>
            </a:r>
            <a:endParaRPr lang="en-GB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BEA140-2779-4448-8235-9EA8FAADA230}"/>
              </a:ext>
            </a:extLst>
          </p:cNvPr>
          <p:cNvSpPr/>
          <p:nvPr/>
        </p:nvSpPr>
        <p:spPr>
          <a:xfrm>
            <a:off x="296984" y="3789598"/>
            <a:ext cx="8362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/>
              <a:t>In their last 50 matches, Castle FC have drawn 10 matches, lost 5 and won the rest.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223474F-F262-4E63-B552-B3C585D657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4842288"/>
                  </p:ext>
                </p:extLst>
              </p:nvPr>
            </p:nvGraphicFramePr>
            <p:xfrm>
              <a:off x="811934" y="4917596"/>
              <a:ext cx="2406523" cy="10213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970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223474F-F262-4E63-B552-B3C585D657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4842288"/>
                  </p:ext>
                </p:extLst>
              </p:nvPr>
            </p:nvGraphicFramePr>
            <p:xfrm>
              <a:off x="811934" y="4917596"/>
              <a:ext cx="2406523" cy="10213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970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123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5" t="-72277" r="-188406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8594" t="-72277" r="-103125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6977" t="-72277" r="-2326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50561BF2-9FBF-4109-A858-FD444438FA65}"/>
              </a:ext>
            </a:extLst>
          </p:cNvPr>
          <p:cNvSpPr/>
          <p:nvPr/>
        </p:nvSpPr>
        <p:spPr>
          <a:xfrm>
            <a:off x="296984" y="4251263"/>
            <a:ext cx="540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dirty="0"/>
              <a:t>Complete the probability t</a:t>
            </a:r>
            <a:r>
              <a:rPr lang="en-GB" dirty="0"/>
              <a:t>able for Castle FC </a:t>
            </a:r>
            <a:r>
              <a:rPr lang="en-GB" u="sng" dirty="0"/>
              <a:t>as decimals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86E9B5A4-3C9B-4183-B5AB-54B0AEE787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0986779"/>
                  </p:ext>
                </p:extLst>
              </p:nvPr>
            </p:nvGraphicFramePr>
            <p:xfrm>
              <a:off x="4207264" y="5038373"/>
              <a:ext cx="2406523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970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.7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.1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86E9B5A4-3C9B-4183-B5AB-54B0AEE787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0986779"/>
                  </p:ext>
                </p:extLst>
              </p:nvPr>
            </p:nvGraphicFramePr>
            <p:xfrm>
              <a:off x="4207264" y="5038373"/>
              <a:ext cx="2406523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970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783407">
                      <a:extLst>
                        <a:ext uri="{9D8B030D-6E8A-4147-A177-3AD203B41FA5}">
                          <a16:colId xmlns:a16="http://schemas.microsoft.com/office/drawing/2014/main" val="3555223898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Draw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25" t="-119672" r="-18840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8594" t="-119672" r="-10312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6977" t="-119672" r="-2326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95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@EA" id="{9ABDF7D6-2E1F-6A4E-AFBE-043FC180D59B}" vid="{9F4D31FC-1C55-F04C-80CE-5763A7BA91BE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934</TotalTime>
  <Words>613</Words>
  <Application>Microsoft Office PowerPoint</Application>
  <PresentationFormat>On-screen Show (4:3)</PresentationFormat>
  <Paragraphs>206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1_Office Theme</vt:lpstr>
      <vt:lpstr>Office Theme</vt:lpstr>
      <vt:lpstr>Use the addition law for mutually exclusive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Reid</dc:creator>
  <cp:lastModifiedBy>Graeme Mitchinson</cp:lastModifiedBy>
  <cp:revision>121</cp:revision>
  <dcterms:created xsi:type="dcterms:W3CDTF">2020-01-12T21:28:21Z</dcterms:created>
  <dcterms:modified xsi:type="dcterms:W3CDTF">2020-12-07T14:28:48Z</dcterms:modified>
</cp:coreProperties>
</file>