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89" r:id="rId3"/>
    <p:sldId id="292" r:id="rId4"/>
    <p:sldId id="294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242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609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494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050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515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933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489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8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123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968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66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95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Probability – AND </a:t>
            </a:r>
            <a:r>
              <a:rPr lang="en-GB" sz="4400" b="1" dirty="0" err="1">
                <a:solidFill>
                  <a:schemeClr val="bg1"/>
                </a:solidFill>
              </a:rPr>
              <a:t>and</a:t>
            </a:r>
            <a:r>
              <a:rPr lang="en-GB" sz="4400" b="1" dirty="0">
                <a:solidFill>
                  <a:schemeClr val="bg1"/>
                </a:solidFill>
              </a:rPr>
              <a:t> OR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pic>
        <p:nvPicPr>
          <p:cNvPr id="15" name="Picture 2" descr="https://lh4.googleusercontent.com/MDsEfjCpNM6RhGkwah-Er3X0BW1-nPpCTQ1mmOy0SO-RaIWLXl_d1i6MG3Er3G4oEDG72xqSuCptaQqTyvaBYGzPvO8VolmTt0G26Mxok9_EhIDF44jpt4sgbg6JX1zErEsz6EQATZo">
            <a:extLst>
              <a:ext uri="{FF2B5EF4-FFF2-40B4-BE49-F238E27FC236}">
                <a16:creationId xmlns:a16="http://schemas.microsoft.com/office/drawing/2014/main" id="{50B6480D-0D54-4585-B05A-23696AF41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873" y="3885985"/>
            <a:ext cx="4289295" cy="177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73383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MrTFarahmand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lh4.googleusercontent.com/MDsEfjCpNM6RhGkwah-Er3X0BW1-nPpCTQ1mmOy0SO-RaIWLXl_d1i6MG3Er3G4oEDG72xqSuCptaQqTyvaBYGzPvO8VolmTt0G26Mxok9_EhIDF44jpt4sgbg6JX1zErEsz6EQATZ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28" y="640463"/>
            <a:ext cx="4289295" cy="177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lh4.googleusercontent.com/MDsEfjCpNM6RhGkwah-Er3X0BW1-nPpCTQ1mmOy0SO-RaIWLXl_d1i6MG3Er3G4oEDG72xqSuCptaQqTyvaBYGzPvO8VolmTt0G26Mxok9_EhIDF44jpt4sgbg6JX1zErEsz6EQATZ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044" y="640463"/>
            <a:ext cx="4289295" cy="177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758" y="2718147"/>
            <a:ext cx="428929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GB" sz="1400" dirty="0"/>
              <a:t>Calculate p(‘less than a 4’)</a:t>
            </a:r>
          </a:p>
          <a:p>
            <a:pPr marL="342900" indent="-342900">
              <a:buFontTx/>
              <a:buAutoNum type="alphaLcParenR"/>
            </a:pPr>
            <a:endParaRPr lang="en-GB" sz="1400" dirty="0"/>
          </a:p>
          <a:p>
            <a:pPr marL="342900" indent="-342900">
              <a:buFontTx/>
              <a:buAutoNum type="alphaLcParenR"/>
            </a:pPr>
            <a:r>
              <a:rPr lang="en-GB" sz="1400" dirty="0"/>
              <a:t>Calculate p(‘red card OR a 7’)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FontTx/>
              <a:buAutoNum type="alphaLcParenR"/>
            </a:pPr>
            <a:r>
              <a:rPr lang="en-GB" sz="1400" dirty="0"/>
              <a:t>Calculate p(‘red OR a picture card’)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FontTx/>
              <a:buAutoNum type="alphaLcParenR"/>
            </a:pPr>
            <a:r>
              <a:rPr lang="en-GB" sz="1400" dirty="0"/>
              <a:t>Calculate p(‘multiple of 2 OR 3’)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FontTx/>
              <a:buAutoNum type="alphaLcParenR"/>
            </a:pPr>
            <a:r>
              <a:rPr lang="en-GB" sz="1400" dirty="0"/>
              <a:t>Calculate p(‘red card AND a 7’)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FontTx/>
              <a:buAutoNum type="alphaLcParenR"/>
            </a:pPr>
            <a:r>
              <a:rPr lang="en-GB" sz="1400" dirty="0"/>
              <a:t>Calculate p(‘red AND picture card’)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AutoNum type="alphaLcParenR"/>
            </a:pP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975736" y="2718147"/>
            <a:ext cx="428929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GB" sz="1400" dirty="0"/>
              <a:t>Calculate p(‘less than a 3’)</a:t>
            </a:r>
          </a:p>
          <a:p>
            <a:pPr marL="342900" indent="-342900">
              <a:buFontTx/>
              <a:buAutoNum type="alphaLcParenR"/>
            </a:pPr>
            <a:endParaRPr lang="en-GB" sz="1400" dirty="0"/>
          </a:p>
          <a:p>
            <a:pPr marL="342900" indent="-342900">
              <a:buFontTx/>
              <a:buAutoNum type="alphaLcParenR"/>
            </a:pPr>
            <a:r>
              <a:rPr lang="en-GB" sz="1400" dirty="0"/>
              <a:t>Calculate p(‘red card OR a 3’)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FontTx/>
              <a:buAutoNum type="alphaLcParenR"/>
            </a:pPr>
            <a:r>
              <a:rPr lang="en-GB" sz="1400" dirty="0"/>
              <a:t>Calculate p(‘black OR a picture card’)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FontTx/>
              <a:buAutoNum type="alphaLcParenR"/>
            </a:pPr>
            <a:r>
              <a:rPr lang="en-GB" sz="1400" dirty="0"/>
              <a:t>Calculate p(‘multiple of 2 OR 5’)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FontTx/>
              <a:buAutoNum type="alphaLcParenR"/>
            </a:pPr>
            <a:r>
              <a:rPr lang="en-GB" sz="1400" dirty="0"/>
              <a:t>Calculate p(‘red card AND a 3’)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FontTx/>
              <a:buAutoNum type="alphaLcParenR"/>
            </a:pPr>
            <a:r>
              <a:rPr lang="en-GB" sz="1400" dirty="0"/>
              <a:t>Calculate p(‘black AND picture card’)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AutoNum type="alphaLcParenR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MrTFarahmand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Picture 2" descr="https://lh4.googleusercontent.com/MDsEfjCpNM6RhGkwah-Er3X0BW1-nPpCTQ1mmOy0SO-RaIWLXl_d1i6MG3Er3G4oEDG72xqSuCptaQqTyvaBYGzPvO8VolmTt0G26Mxok9_EhIDF44jpt4sgbg6JX1zErEsz6EQATZ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" y="75156"/>
            <a:ext cx="5618149" cy="232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2748" y="2487573"/>
            <a:ext cx="428929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GB" sz="1400" dirty="0"/>
              <a:t>Calculate p(‘red card’)</a:t>
            </a:r>
          </a:p>
          <a:p>
            <a:pPr marL="342900" indent="-342900">
              <a:buFont typeface="+mj-lt"/>
              <a:buAutoNum type="arabicParenR"/>
            </a:pPr>
            <a:endParaRPr lang="en-GB" sz="1400" dirty="0"/>
          </a:p>
          <a:p>
            <a:pPr marL="342900" indent="-342900">
              <a:buFont typeface="+mj-lt"/>
              <a:buAutoNum type="arabicParenR"/>
            </a:pPr>
            <a:r>
              <a:rPr lang="en-GB" sz="1400" dirty="0"/>
              <a:t>Calculate p(‘red OR black card’)</a:t>
            </a:r>
          </a:p>
          <a:p>
            <a:pPr marL="342900" indent="-342900">
              <a:buFont typeface="+mj-lt"/>
              <a:buAutoNum type="arabicParenR"/>
            </a:pPr>
            <a:endParaRPr lang="en-GB" sz="1400" dirty="0"/>
          </a:p>
          <a:p>
            <a:pPr marL="342900" indent="-342900">
              <a:buFont typeface="+mj-lt"/>
              <a:buAutoNum type="arabicParenR"/>
            </a:pPr>
            <a:r>
              <a:rPr lang="en-GB" sz="1400" dirty="0"/>
              <a:t>Calculate p(‘red card OR a queen’)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Font typeface="+mj-lt"/>
              <a:buAutoNum type="arabicParenR"/>
            </a:pPr>
            <a:r>
              <a:rPr lang="en-GB" sz="1400" dirty="0"/>
              <a:t>Calculate p(‘a queen AND red’)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Font typeface="+mj-lt"/>
              <a:buAutoNum type="arabicParenR"/>
            </a:pPr>
            <a:r>
              <a:rPr lang="en-GB" sz="1400" dirty="0"/>
              <a:t>Calculate p(‘a queen OR multiple of 2’)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Font typeface="+mj-lt"/>
              <a:buAutoNum type="arabicParenR"/>
            </a:pPr>
            <a:r>
              <a:rPr lang="en-GB" sz="1400" dirty="0"/>
              <a:t>Calculate p(‘multiple of 2 OR 3’)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Font typeface="+mj-lt"/>
              <a:buAutoNum type="arabicParenR"/>
            </a:pPr>
            <a:r>
              <a:rPr lang="en-GB" sz="1400" dirty="0"/>
              <a:t>Calculate p(‘factor of 2 OR 3’)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Font typeface="+mj-lt"/>
              <a:buAutoNum type="arabicParenR"/>
            </a:pPr>
            <a:r>
              <a:rPr lang="en-GB" sz="1400" dirty="0"/>
              <a:t>Calculate p(‘not a multiple of 2 AND 3’)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Font typeface="+mj-lt"/>
              <a:buAutoNum type="arabicParenR"/>
            </a:pPr>
            <a:r>
              <a:rPr lang="en-GB" sz="1400" dirty="0"/>
              <a:t>Calculate p(‘less than a 5’)</a:t>
            </a:r>
            <a:br>
              <a:rPr lang="en-GB" sz="1400" dirty="0"/>
            </a:br>
            <a:endParaRPr lang="en-GB" sz="1400" dirty="0"/>
          </a:p>
          <a:p>
            <a:pPr marL="342900" indent="-342900">
              <a:buFont typeface="+mj-lt"/>
              <a:buAutoNum type="arabicParenR"/>
            </a:pPr>
            <a:r>
              <a:rPr lang="en-GB" sz="1400" dirty="0"/>
              <a:t>Calculate p(‘less than a 5 AND prime’)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55898" y="2487573"/>
            <a:ext cx="42892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11)	Calculate p(‘red AND black card’)</a:t>
            </a:r>
            <a:br>
              <a:rPr lang="en-GB" sz="1400" dirty="0"/>
            </a:br>
            <a:endParaRPr lang="en-GB" sz="1400" dirty="0"/>
          </a:p>
          <a:p>
            <a:r>
              <a:rPr lang="en-GB" sz="1400" dirty="0"/>
              <a:t>12)	Calculate p(‘prime AND red, OR a picture card’)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MrTFarahmand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Picture 2" descr="https://lh4.googleusercontent.com/MDsEfjCpNM6RhGkwah-Er3X0BW1-nPpCTQ1mmOy0SO-RaIWLXl_d1i6MG3Er3G4oEDG72xqSuCptaQqTyvaBYGzPvO8VolmTt0G26Mxok9_EhIDF44jpt4sgbg6JX1zErEsz6EQATZ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" y="75156"/>
            <a:ext cx="5618149" cy="232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7696" y="2344704"/>
                <a:ext cx="4918223" cy="4572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arenR"/>
                </a:pPr>
                <a:r>
                  <a:rPr lang="en-GB" sz="1400" dirty="0">
                    <a:solidFill>
                      <a:srgbClr val="FF0000"/>
                    </a:solidFill>
                  </a:rPr>
                  <a:t>Calculate p(‘red card’)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26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GB" sz="14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GB" sz="1400" dirty="0">
                    <a:solidFill>
                      <a:srgbClr val="FF0000"/>
                    </a:solidFill>
                  </a:rPr>
                  <a:t>Calculate p(‘red OR black card’)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endParaRPr lang="en-GB" sz="14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GB" sz="1400" dirty="0">
                    <a:solidFill>
                      <a:srgbClr val="FF0000"/>
                    </a:solidFill>
                  </a:rPr>
                  <a:t>Calculate p(‘red card OR a queen’)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br>
                  <a:rPr lang="en-GB" sz="1400" dirty="0">
                    <a:solidFill>
                      <a:srgbClr val="FF0000"/>
                    </a:solidFill>
                  </a:rPr>
                </a:br>
                <a:endParaRPr lang="en-GB" sz="14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GB" sz="1400" dirty="0">
                    <a:solidFill>
                      <a:srgbClr val="FF0000"/>
                    </a:solidFill>
                  </a:rPr>
                  <a:t>Calculate p(‘a queen AND red’)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26</m:t>
                        </m:r>
                      </m:den>
                    </m:f>
                  </m:oMath>
                </a14:m>
                <a:br>
                  <a:rPr lang="en-GB" sz="1400" dirty="0">
                    <a:solidFill>
                      <a:srgbClr val="FF0000"/>
                    </a:solidFill>
                  </a:rPr>
                </a:br>
                <a:endParaRPr lang="en-GB" sz="14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GB" sz="1400" dirty="0">
                    <a:solidFill>
                      <a:srgbClr val="FF0000"/>
                    </a:solidFill>
                  </a:rPr>
                  <a:t>Calculate p(‘a queen OR multiple of 2’)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br>
                  <a:rPr lang="en-GB" sz="1400" dirty="0">
                    <a:solidFill>
                      <a:srgbClr val="FF0000"/>
                    </a:solidFill>
                  </a:rPr>
                </a:br>
                <a:endParaRPr lang="en-GB" sz="14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GB" sz="1400" dirty="0">
                    <a:solidFill>
                      <a:srgbClr val="FF0000"/>
                    </a:solidFill>
                  </a:rPr>
                  <a:t>Calculate p(‘multiple of 2 OR 3’)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br>
                  <a:rPr lang="en-GB" sz="1400" dirty="0">
                    <a:solidFill>
                      <a:srgbClr val="FF0000"/>
                    </a:solidFill>
                  </a:rPr>
                </a:br>
                <a:endParaRPr lang="en-GB" sz="14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GB" sz="1400" dirty="0">
                    <a:solidFill>
                      <a:srgbClr val="FF0000"/>
                    </a:solidFill>
                  </a:rPr>
                  <a:t>Calculate p(‘factor of 2 OR 3’)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br>
                  <a:rPr lang="en-GB" sz="1400" dirty="0">
                    <a:solidFill>
                      <a:srgbClr val="FF0000"/>
                    </a:solidFill>
                  </a:rPr>
                </a:br>
                <a:endParaRPr lang="en-GB" sz="14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GB" sz="1400" dirty="0">
                    <a:solidFill>
                      <a:srgbClr val="FF0000"/>
                    </a:solidFill>
                  </a:rPr>
                  <a:t>Calculate p(‘not a multiple of 2 AND 3’) =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br>
                  <a:rPr lang="en-GB" sz="1400" dirty="0">
                    <a:solidFill>
                      <a:srgbClr val="FF0000"/>
                    </a:solidFill>
                  </a:rPr>
                </a:br>
                <a:endParaRPr lang="en-GB" sz="14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GB" sz="1400" dirty="0">
                    <a:solidFill>
                      <a:srgbClr val="FF0000"/>
                    </a:solidFill>
                  </a:rPr>
                  <a:t>Calculate p(‘less than a 5’)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96" y="2344704"/>
                <a:ext cx="4918223" cy="4572534"/>
              </a:xfrm>
              <a:prstGeom prst="rect">
                <a:avLst/>
              </a:prstGeom>
              <a:blipFill rotWithShape="0">
                <a:blip r:embed="rId3"/>
                <a:stretch>
                  <a:fillRect l="-4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55898" y="2487573"/>
                <a:ext cx="4888102" cy="1444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</a:rPr>
                  <a:t>10)	Calculate p(‘less than a 5 AND prime’)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  <a:p>
                <a:br>
                  <a:rPr lang="en-GB" sz="1400" dirty="0">
                    <a:solidFill>
                      <a:srgbClr val="FF0000"/>
                    </a:solidFill>
                  </a:rPr>
                </a:br>
                <a:r>
                  <a:rPr lang="en-GB" sz="1400" dirty="0">
                    <a:solidFill>
                      <a:srgbClr val="FF0000"/>
                    </a:solidFill>
                  </a:rPr>
                  <a:t>11)	Calculate p(‘red AND black card’)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br>
                  <a:rPr lang="en-GB" sz="1400" dirty="0">
                    <a:solidFill>
                      <a:srgbClr val="FF0000"/>
                    </a:solidFill>
                  </a:rPr>
                </a:br>
                <a:endParaRPr lang="en-GB" sz="1400" dirty="0">
                  <a:solidFill>
                    <a:srgbClr val="FF0000"/>
                  </a:solidFill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</a:rPr>
                  <a:t>12)	Calculate p(‘prime AND red, OR a picture card’)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98" y="2487573"/>
                <a:ext cx="4888102" cy="1444242"/>
              </a:xfrm>
              <a:prstGeom prst="rect">
                <a:avLst/>
              </a:prstGeom>
              <a:blipFill rotWithShape="0">
                <a:blip r:embed="rId4"/>
                <a:stretch>
                  <a:fillRect l="-374" b="-8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199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437</Words>
  <Application>Microsoft Office PowerPoint</Application>
  <PresentationFormat>On-screen Show (4:3)</PresentationFormat>
  <Paragraphs>55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Probability – AND and OR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116</cp:revision>
  <dcterms:created xsi:type="dcterms:W3CDTF">2018-01-26T08:52:52Z</dcterms:created>
  <dcterms:modified xsi:type="dcterms:W3CDTF">2021-02-01T12:34:34Z</dcterms:modified>
</cp:coreProperties>
</file>