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sldIdLst>
    <p:sldId id="298" r:id="rId3"/>
    <p:sldId id="347" r:id="rId4"/>
    <p:sldId id="357" r:id="rId5"/>
    <p:sldId id="359" r:id="rId6"/>
    <p:sldId id="360" r:id="rId7"/>
    <p:sldId id="361" r:id="rId8"/>
    <p:sldId id="3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141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6471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948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154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59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8245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6214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2355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990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3919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2717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979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180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0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3" Type="http://schemas.openxmlformats.org/officeDocument/2006/relationships/image" Target="../media/image12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5" Type="http://schemas.openxmlformats.org/officeDocument/2006/relationships/image" Target="../media/image3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Relationship Id="rId1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793" y="144613"/>
            <a:ext cx="7871791" cy="1386864"/>
          </a:xfrm>
        </p:spPr>
        <p:txBody>
          <a:bodyPr>
            <a:norm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Probability: Venn Diagrams and Two-Way Tables</a:t>
            </a:r>
            <a:endParaRPr lang="en-GB" sz="4400" b="1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=""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=""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=""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=""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5" name="Oval 4">
            <a:extLst>
              <a:ext uri="{FF2B5EF4-FFF2-40B4-BE49-F238E27FC236}">
                <a16:creationId xmlns="" xmlns:a16="http://schemas.microsoft.com/office/drawing/2014/main" id="{254D07A4-2419-41E1-A7C9-6A13848FCD6D}"/>
              </a:ext>
            </a:extLst>
          </p:cNvPr>
          <p:cNvSpPr/>
          <p:nvPr/>
        </p:nvSpPr>
        <p:spPr>
          <a:xfrm>
            <a:off x="3534692" y="4108300"/>
            <a:ext cx="1554744" cy="1554744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="" xmlns:a16="http://schemas.microsoft.com/office/drawing/2014/main" id="{5D58DABA-92B2-465F-AE4F-67EBA7C7DADC}"/>
              </a:ext>
            </a:extLst>
          </p:cNvPr>
          <p:cNvSpPr/>
          <p:nvPr/>
        </p:nvSpPr>
        <p:spPr>
          <a:xfrm>
            <a:off x="4300253" y="4108300"/>
            <a:ext cx="1554744" cy="1554744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95326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644757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="" xmlns:mc="http://schemas.openxmlformats.org/markup-compatibility/2006" xmlns:a14="http://schemas.microsoft.com/office/drawing/2010/main" xmlns:a16="http://schemas.microsoft.com/office/drawing/2014/main" id="{931C6294-465E-48C8-8ED0-41820037D310}"/>
              </a:ext>
            </a:extLst>
          </p:cNvPr>
          <p:cNvSpPr txBox="1"/>
          <p:nvPr/>
        </p:nvSpPr>
        <p:spPr>
          <a:xfrm>
            <a:off x="141921" y="3379238"/>
            <a:ext cx="4067985" cy="36933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600" dirty="0" smtClean="0"/>
              <a:t>40 people are surveyed about their favourite sports and the results are shown in the Venn diagram above.</a:t>
            </a:r>
            <a:endParaRPr lang="en-GB" sz="1600" dirty="0"/>
          </a:p>
          <a:p>
            <a:pPr marL="342900" indent="-342900">
              <a:buAutoNum type="arabicParenR"/>
            </a:pPr>
            <a:r>
              <a:rPr lang="en-GB" sz="1600" dirty="0" smtClean="0"/>
              <a:t>Find the probability of a student liking tennis and rugby</a:t>
            </a:r>
            <a:br>
              <a:rPr lang="en-GB" sz="1600" dirty="0" smtClean="0"/>
            </a:br>
            <a:endParaRPr lang="en-GB" sz="1600" dirty="0" smtClean="0"/>
          </a:p>
          <a:p>
            <a:pPr marL="342900" indent="-342900">
              <a:buAutoNum type="arabicParenR"/>
            </a:pPr>
            <a:r>
              <a:rPr lang="en-GB" sz="1600" dirty="0" smtClean="0"/>
              <a:t>Find the probability of a student liking tennis or rugby</a:t>
            </a:r>
            <a:br>
              <a:rPr lang="en-GB" sz="1600" dirty="0" smtClean="0"/>
            </a:br>
            <a:endParaRPr lang="en-GB" sz="1600" dirty="0" smtClean="0"/>
          </a:p>
          <a:p>
            <a:pPr marL="342900" indent="-342900">
              <a:buAutoNum type="arabicParenR"/>
            </a:pPr>
            <a:r>
              <a:rPr lang="en-GB" sz="1600" dirty="0" smtClean="0"/>
              <a:t>Given that a student likes tennis, what is the probability they like football</a:t>
            </a:r>
            <a:br>
              <a:rPr lang="en-GB" sz="1600" dirty="0" smtClean="0"/>
            </a:br>
            <a:endParaRPr lang="en-GB" sz="1600" dirty="0" smtClean="0"/>
          </a:p>
          <a:p>
            <a:pPr marL="342900" indent="-342900">
              <a:buAutoNum type="arabicParenR"/>
            </a:pPr>
            <a:r>
              <a:rPr lang="en-GB" sz="1600" dirty="0" smtClean="0"/>
              <a:t>Given that a student likes tennis, what is the probability that they like rugby</a:t>
            </a:r>
            <a:endParaRPr lang="en-GB" sz="1600" dirty="0"/>
          </a:p>
          <a:p>
            <a:endParaRPr lang="en-GB" sz="1600" dirty="0"/>
          </a:p>
        </p:txBody>
      </p:sp>
      <p:sp>
        <p:nvSpPr>
          <p:cNvPr id="6" name="Oval 5">
            <a:extLst>
              <a:ext uri="{FF2B5EF4-FFF2-40B4-BE49-F238E27FC236}">
                <a16:creationId xmlns="" xmlns:a16="http://schemas.microsoft.com/office/drawing/2014/main" id="{BD923440-C6EA-40B2-9B05-620B335593FE}"/>
              </a:ext>
            </a:extLst>
          </p:cNvPr>
          <p:cNvSpPr/>
          <p:nvPr/>
        </p:nvSpPr>
        <p:spPr>
          <a:xfrm>
            <a:off x="420694" y="821144"/>
            <a:ext cx="1591531" cy="1575803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CBC4B3EA-ABAB-413F-B47D-ABB634DE3ECD}"/>
              </a:ext>
            </a:extLst>
          </p:cNvPr>
          <p:cNvSpPr/>
          <p:nvPr/>
        </p:nvSpPr>
        <p:spPr>
          <a:xfrm>
            <a:off x="1417920" y="832587"/>
            <a:ext cx="1591531" cy="1575803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="" xmlns:a16="http://schemas.microsoft.com/office/drawing/2014/main" id="{DF37DA58-D178-4784-8A84-EA3AE6961728}"/>
                  </a:ext>
                </a:extLst>
              </p:cNvPr>
              <p:cNvSpPr txBox="1"/>
              <p:nvPr/>
            </p:nvSpPr>
            <p:spPr>
              <a:xfrm>
                <a:off x="153594" y="564089"/>
                <a:ext cx="89543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600" b="0" i="0" smtClean="0">
                          <a:latin typeface="Cambria Math" panose="02040503050406030204" pitchFamily="18" charset="0"/>
                        </a:rPr>
                        <m:t>Football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DF37DA58-D178-4784-8A84-EA3AE69617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594" y="564089"/>
                <a:ext cx="895433" cy="33855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6698D463-4B08-4527-ABDB-9398224340B6}"/>
              </a:ext>
            </a:extLst>
          </p:cNvPr>
          <p:cNvSpPr/>
          <p:nvPr/>
        </p:nvSpPr>
        <p:spPr>
          <a:xfrm>
            <a:off x="153595" y="598716"/>
            <a:ext cx="3315321" cy="27686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0233F136-1689-4E27-9D0B-9BCB391FBBA5}"/>
              </a:ext>
            </a:extLst>
          </p:cNvPr>
          <p:cNvSpPr txBox="1"/>
          <p:nvPr/>
        </p:nvSpPr>
        <p:spPr>
          <a:xfrm>
            <a:off x="887304" y="1213358"/>
            <a:ext cx="227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81E7D245-5B2E-4E5E-AF12-239BD00CD198}"/>
              </a:ext>
            </a:extLst>
          </p:cNvPr>
          <p:cNvSpPr txBox="1"/>
          <p:nvPr/>
        </p:nvSpPr>
        <p:spPr>
          <a:xfrm>
            <a:off x="1663206" y="1310551"/>
            <a:ext cx="227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4F512586-DDD8-4BA6-8EB2-DB45500008A6}"/>
              </a:ext>
            </a:extLst>
          </p:cNvPr>
          <p:cNvSpPr txBox="1"/>
          <p:nvPr/>
        </p:nvSpPr>
        <p:spPr>
          <a:xfrm>
            <a:off x="2490954" y="1295677"/>
            <a:ext cx="227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6F64C168-B3AC-4978-989F-12D197DE85AD}"/>
              </a:ext>
            </a:extLst>
          </p:cNvPr>
          <p:cNvSpPr txBox="1"/>
          <p:nvPr/>
        </p:nvSpPr>
        <p:spPr>
          <a:xfrm>
            <a:off x="1605150" y="1793623"/>
            <a:ext cx="227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3</a:t>
            </a:r>
          </a:p>
        </p:txBody>
      </p:sp>
      <p:sp>
        <p:nvSpPr>
          <p:cNvPr id="29" name="Oval 28">
            <a:extLst>
              <a:ext uri="{FF2B5EF4-FFF2-40B4-BE49-F238E27FC236}">
                <a16:creationId xmlns="" xmlns:a16="http://schemas.microsoft.com/office/drawing/2014/main" id="{CBC4B3EA-ABAB-413F-B47D-ABB634DE3ECD}"/>
              </a:ext>
            </a:extLst>
          </p:cNvPr>
          <p:cNvSpPr/>
          <p:nvPr/>
        </p:nvSpPr>
        <p:spPr>
          <a:xfrm>
            <a:off x="962600" y="1769001"/>
            <a:ext cx="1591531" cy="1575803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6F64C168-B3AC-4978-989F-12D197DE85AD}"/>
              </a:ext>
            </a:extLst>
          </p:cNvPr>
          <p:cNvSpPr txBox="1"/>
          <p:nvPr/>
        </p:nvSpPr>
        <p:spPr>
          <a:xfrm>
            <a:off x="1176400" y="2024292"/>
            <a:ext cx="227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5</a:t>
            </a:r>
            <a:endParaRPr lang="en-GB" sz="2000" dirty="0"/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6F64C168-B3AC-4978-989F-12D197DE85AD}"/>
              </a:ext>
            </a:extLst>
          </p:cNvPr>
          <p:cNvSpPr txBox="1"/>
          <p:nvPr/>
        </p:nvSpPr>
        <p:spPr>
          <a:xfrm>
            <a:off x="2089103" y="1986052"/>
            <a:ext cx="227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6</a:t>
            </a:r>
            <a:endParaRPr lang="en-GB" sz="2000" dirty="0"/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6F64C168-B3AC-4978-989F-12D197DE85AD}"/>
              </a:ext>
            </a:extLst>
          </p:cNvPr>
          <p:cNvSpPr txBox="1"/>
          <p:nvPr/>
        </p:nvSpPr>
        <p:spPr>
          <a:xfrm>
            <a:off x="1518033" y="2589702"/>
            <a:ext cx="441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15</a:t>
            </a:r>
            <a:endParaRPr lang="en-GB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="" xmlns:a16="http://schemas.microsoft.com/office/drawing/2014/main" id="{DF37DA58-D178-4784-8A84-EA3AE6961728}"/>
                  </a:ext>
                </a:extLst>
              </p:cNvPr>
              <p:cNvSpPr txBox="1"/>
              <p:nvPr/>
            </p:nvSpPr>
            <p:spPr>
              <a:xfrm>
                <a:off x="2616193" y="630719"/>
                <a:ext cx="89543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600" b="0" i="0" smtClean="0">
                          <a:latin typeface="Cambria Math" panose="02040503050406030204" pitchFamily="18" charset="0"/>
                        </a:rPr>
                        <m:t>Tennis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DF37DA58-D178-4784-8A84-EA3AE69617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6193" y="630719"/>
                <a:ext cx="895433" cy="33855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>
            <a:extLst>
              <a:ext uri="{FF2B5EF4-FFF2-40B4-BE49-F238E27FC236}">
                <a16:creationId xmlns="" xmlns:mc="http://schemas.openxmlformats.org/markup-compatibility/2006" xmlns:a14="http://schemas.microsoft.com/office/drawing/2010/main" xmlns:a16="http://schemas.microsoft.com/office/drawing/2014/main" id="{DF37DA58-D178-4784-8A84-EA3AE6961728}"/>
              </a:ext>
            </a:extLst>
          </p:cNvPr>
          <p:cNvSpPr txBox="1"/>
          <p:nvPr/>
        </p:nvSpPr>
        <p:spPr>
          <a:xfrm>
            <a:off x="2397465" y="2936529"/>
            <a:ext cx="895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Rugby</a:t>
            </a:r>
            <a:endParaRPr lang="en-GB" sz="1600" dirty="0"/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4F512586-DDD8-4BA6-8EB2-DB45500008A6}"/>
              </a:ext>
            </a:extLst>
          </p:cNvPr>
          <p:cNvSpPr txBox="1"/>
          <p:nvPr/>
        </p:nvSpPr>
        <p:spPr>
          <a:xfrm>
            <a:off x="395258" y="2603458"/>
            <a:ext cx="227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="" xmlns:mc="http://schemas.openxmlformats.org/markup-compatibility/2006" xmlns:a14="http://schemas.microsoft.com/office/drawing/2010/main" xmlns:a16="http://schemas.microsoft.com/office/drawing/2014/main" id="{931C6294-465E-48C8-8ED0-41820037D310}"/>
              </a:ext>
            </a:extLst>
          </p:cNvPr>
          <p:cNvSpPr txBox="1"/>
          <p:nvPr/>
        </p:nvSpPr>
        <p:spPr>
          <a:xfrm>
            <a:off x="4786678" y="3357861"/>
            <a:ext cx="4067985" cy="36933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600" dirty="0" smtClean="0"/>
              <a:t>40 people are surveyed about their favourite sports and the results are shown in the Venn diagram above.</a:t>
            </a:r>
            <a:endParaRPr lang="en-GB" sz="1600" dirty="0"/>
          </a:p>
          <a:p>
            <a:pPr marL="342900" indent="-342900">
              <a:buAutoNum type="arabicParenR"/>
            </a:pPr>
            <a:r>
              <a:rPr lang="en-GB" sz="1600" dirty="0"/>
              <a:t>Find the probability of a student liking tennis and rugby</a:t>
            </a:r>
            <a:br>
              <a:rPr lang="en-GB" sz="1600" dirty="0"/>
            </a:br>
            <a:endParaRPr lang="en-GB" sz="1600" dirty="0"/>
          </a:p>
          <a:p>
            <a:pPr marL="342900" indent="-342900">
              <a:buAutoNum type="arabicParenR"/>
            </a:pPr>
            <a:r>
              <a:rPr lang="en-GB" sz="1600" dirty="0"/>
              <a:t>Find the probability of a student liking tennis or rugby</a:t>
            </a:r>
            <a:r>
              <a:rPr lang="en-GB" sz="1600" dirty="0" smtClean="0"/>
              <a:t/>
            </a:r>
            <a:br>
              <a:rPr lang="en-GB" sz="1600" dirty="0" smtClean="0"/>
            </a:br>
            <a:endParaRPr lang="en-GB" sz="1600" dirty="0" smtClean="0"/>
          </a:p>
          <a:p>
            <a:pPr marL="342900" indent="-342900">
              <a:buAutoNum type="arabicParenR"/>
            </a:pPr>
            <a:r>
              <a:rPr lang="en-GB" sz="1600" dirty="0" smtClean="0"/>
              <a:t>Given that a student likes tennis, what is the probability they like football</a:t>
            </a:r>
            <a:br>
              <a:rPr lang="en-GB" sz="1600" dirty="0" smtClean="0"/>
            </a:br>
            <a:endParaRPr lang="en-GB" sz="1600" dirty="0" smtClean="0"/>
          </a:p>
          <a:p>
            <a:pPr marL="342900" indent="-342900">
              <a:buAutoNum type="arabicParenR"/>
            </a:pPr>
            <a:r>
              <a:rPr lang="en-GB" sz="1600" dirty="0" smtClean="0"/>
              <a:t>Given that a student likes tennis, what is the probability that they like rugby</a:t>
            </a:r>
            <a:endParaRPr lang="en-GB" sz="1600" dirty="0"/>
          </a:p>
          <a:p>
            <a:endParaRPr lang="en-GB" sz="1600" dirty="0"/>
          </a:p>
        </p:txBody>
      </p:sp>
      <p:sp>
        <p:nvSpPr>
          <p:cNvPr id="40" name="Oval 39">
            <a:extLst>
              <a:ext uri="{FF2B5EF4-FFF2-40B4-BE49-F238E27FC236}">
                <a16:creationId xmlns="" xmlns:a16="http://schemas.microsoft.com/office/drawing/2014/main" id="{BD923440-C6EA-40B2-9B05-620B335593FE}"/>
              </a:ext>
            </a:extLst>
          </p:cNvPr>
          <p:cNvSpPr/>
          <p:nvPr/>
        </p:nvSpPr>
        <p:spPr>
          <a:xfrm>
            <a:off x="5065451" y="799767"/>
            <a:ext cx="1591531" cy="1575803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="" xmlns:a16="http://schemas.microsoft.com/office/drawing/2014/main" id="{CBC4B3EA-ABAB-413F-B47D-ABB634DE3ECD}"/>
              </a:ext>
            </a:extLst>
          </p:cNvPr>
          <p:cNvSpPr/>
          <p:nvPr/>
        </p:nvSpPr>
        <p:spPr>
          <a:xfrm>
            <a:off x="6062677" y="811210"/>
            <a:ext cx="1591531" cy="1575803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="" xmlns:a16="http://schemas.microsoft.com/office/drawing/2014/main" id="{DF37DA58-D178-4784-8A84-EA3AE6961728}"/>
                  </a:ext>
                </a:extLst>
              </p:cNvPr>
              <p:cNvSpPr txBox="1"/>
              <p:nvPr/>
            </p:nvSpPr>
            <p:spPr>
              <a:xfrm>
                <a:off x="4798351" y="542712"/>
                <a:ext cx="89543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600" b="0" i="0" smtClean="0">
                          <a:latin typeface="Cambria Math" panose="02040503050406030204" pitchFamily="18" charset="0"/>
                        </a:rPr>
                        <m:t>Football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DF37DA58-D178-4784-8A84-EA3AE69617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8351" y="542712"/>
                <a:ext cx="895433" cy="33855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ectangle 42">
            <a:extLst>
              <a:ext uri="{FF2B5EF4-FFF2-40B4-BE49-F238E27FC236}">
                <a16:creationId xmlns="" xmlns:a16="http://schemas.microsoft.com/office/drawing/2014/main" id="{6698D463-4B08-4527-ABDB-9398224340B6}"/>
              </a:ext>
            </a:extLst>
          </p:cNvPr>
          <p:cNvSpPr/>
          <p:nvPr/>
        </p:nvSpPr>
        <p:spPr>
          <a:xfrm>
            <a:off x="4798352" y="577339"/>
            <a:ext cx="3315321" cy="27686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0233F136-1689-4E27-9D0B-9BCB391FBBA5}"/>
              </a:ext>
            </a:extLst>
          </p:cNvPr>
          <p:cNvSpPr txBox="1"/>
          <p:nvPr/>
        </p:nvSpPr>
        <p:spPr>
          <a:xfrm>
            <a:off x="5532061" y="1191981"/>
            <a:ext cx="227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3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81E7D245-5B2E-4E5E-AF12-239BD00CD198}"/>
              </a:ext>
            </a:extLst>
          </p:cNvPr>
          <p:cNvSpPr txBox="1"/>
          <p:nvPr/>
        </p:nvSpPr>
        <p:spPr>
          <a:xfrm>
            <a:off x="6307963" y="1289174"/>
            <a:ext cx="227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4F512586-DDD8-4BA6-8EB2-DB45500008A6}"/>
              </a:ext>
            </a:extLst>
          </p:cNvPr>
          <p:cNvSpPr txBox="1"/>
          <p:nvPr/>
        </p:nvSpPr>
        <p:spPr>
          <a:xfrm>
            <a:off x="7135711" y="1274300"/>
            <a:ext cx="227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5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6F64C168-B3AC-4978-989F-12D197DE85AD}"/>
              </a:ext>
            </a:extLst>
          </p:cNvPr>
          <p:cNvSpPr txBox="1"/>
          <p:nvPr/>
        </p:nvSpPr>
        <p:spPr>
          <a:xfrm>
            <a:off x="6249907" y="1772246"/>
            <a:ext cx="227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5</a:t>
            </a:r>
          </a:p>
        </p:txBody>
      </p:sp>
      <p:sp>
        <p:nvSpPr>
          <p:cNvPr id="48" name="Oval 47">
            <a:extLst>
              <a:ext uri="{FF2B5EF4-FFF2-40B4-BE49-F238E27FC236}">
                <a16:creationId xmlns="" xmlns:a16="http://schemas.microsoft.com/office/drawing/2014/main" id="{CBC4B3EA-ABAB-413F-B47D-ABB634DE3ECD}"/>
              </a:ext>
            </a:extLst>
          </p:cNvPr>
          <p:cNvSpPr/>
          <p:nvPr/>
        </p:nvSpPr>
        <p:spPr>
          <a:xfrm>
            <a:off x="5607357" y="1747624"/>
            <a:ext cx="1591531" cy="1575803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6F64C168-B3AC-4978-989F-12D197DE85AD}"/>
              </a:ext>
            </a:extLst>
          </p:cNvPr>
          <p:cNvSpPr txBox="1"/>
          <p:nvPr/>
        </p:nvSpPr>
        <p:spPr>
          <a:xfrm>
            <a:off x="5821157" y="2002915"/>
            <a:ext cx="227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3</a:t>
            </a:r>
            <a:endParaRPr lang="en-GB" sz="2000" dirty="0"/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6F64C168-B3AC-4978-989F-12D197DE85AD}"/>
              </a:ext>
            </a:extLst>
          </p:cNvPr>
          <p:cNvSpPr txBox="1"/>
          <p:nvPr/>
        </p:nvSpPr>
        <p:spPr>
          <a:xfrm>
            <a:off x="6733860" y="1964675"/>
            <a:ext cx="227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4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="" xmlns:a16="http://schemas.microsoft.com/office/drawing/2014/main" id="{6F64C168-B3AC-4978-989F-12D197DE85AD}"/>
              </a:ext>
            </a:extLst>
          </p:cNvPr>
          <p:cNvSpPr txBox="1"/>
          <p:nvPr/>
        </p:nvSpPr>
        <p:spPr>
          <a:xfrm>
            <a:off x="6179884" y="2547947"/>
            <a:ext cx="4745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14</a:t>
            </a:r>
            <a:endParaRPr lang="en-GB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="" xmlns:a16="http://schemas.microsoft.com/office/drawing/2014/main" id="{DF37DA58-D178-4784-8A84-EA3AE6961728}"/>
                  </a:ext>
                </a:extLst>
              </p:cNvPr>
              <p:cNvSpPr txBox="1"/>
              <p:nvPr/>
            </p:nvSpPr>
            <p:spPr>
              <a:xfrm>
                <a:off x="7260950" y="609342"/>
                <a:ext cx="89543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600" b="0" i="0" smtClean="0">
                          <a:latin typeface="Cambria Math" panose="02040503050406030204" pitchFamily="18" charset="0"/>
                        </a:rPr>
                        <m:t>Tennis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DF37DA58-D178-4784-8A84-EA3AE69617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0950" y="609342"/>
                <a:ext cx="895433" cy="33855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>
            <a:extLst>
              <a:ext uri="{FF2B5EF4-FFF2-40B4-BE49-F238E27FC236}">
                <a16:creationId xmlns="" xmlns:mc="http://schemas.openxmlformats.org/markup-compatibility/2006" xmlns:a14="http://schemas.microsoft.com/office/drawing/2010/main" xmlns:a16="http://schemas.microsoft.com/office/drawing/2014/main" id="{DF37DA58-D178-4784-8A84-EA3AE6961728}"/>
              </a:ext>
            </a:extLst>
          </p:cNvPr>
          <p:cNvSpPr txBox="1"/>
          <p:nvPr/>
        </p:nvSpPr>
        <p:spPr>
          <a:xfrm>
            <a:off x="7042222" y="2915152"/>
            <a:ext cx="895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Rugby</a:t>
            </a:r>
            <a:endParaRPr lang="en-GB" sz="1600" dirty="0"/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4F512586-DDD8-4BA6-8EB2-DB45500008A6}"/>
              </a:ext>
            </a:extLst>
          </p:cNvPr>
          <p:cNvSpPr txBox="1"/>
          <p:nvPr/>
        </p:nvSpPr>
        <p:spPr>
          <a:xfrm>
            <a:off x="5040015" y="2582081"/>
            <a:ext cx="227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484541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95326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601215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-14514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" name="Table 50">
            <a:extLst>
              <a:ext uri="{FF2B5EF4-FFF2-40B4-BE49-F238E27FC236}">
                <a16:creationId xmlns="" xmlns:a16="http://schemas.microsoft.com/office/drawing/2014/main" id="{60D4C688-3C68-4BD5-AB3C-B46BFA725B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736642"/>
              </p:ext>
            </p:extLst>
          </p:nvPr>
        </p:nvGraphicFramePr>
        <p:xfrm>
          <a:off x="123691" y="1262060"/>
          <a:ext cx="4397374" cy="22653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93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321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176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68265"/>
              </a:tblGrid>
              <a:tr h="541735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Left</a:t>
                      </a:r>
                      <a:r>
                        <a:rPr lang="en-GB" sz="1800" baseline="0" dirty="0" smtClean="0"/>
                        <a:t> handed</a:t>
                      </a:r>
                      <a:endParaRPr lang="en-GB" sz="1800" dirty="0"/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Right handed</a:t>
                      </a:r>
                      <a:endParaRPr lang="en-GB" sz="1800" dirty="0"/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Total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1735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French</a:t>
                      </a:r>
                      <a:r>
                        <a:rPr lang="en-GB" sz="1800" baseline="0" dirty="0" smtClean="0"/>
                        <a:t> </a:t>
                      </a:r>
                      <a:endParaRPr lang="en-GB" sz="1800" dirty="0"/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25</a:t>
                      </a:r>
                      <a:endParaRPr lang="en-GB" sz="1800" dirty="0"/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35</a:t>
                      </a:r>
                      <a:endParaRPr lang="en-GB" sz="18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60</a:t>
                      </a:r>
                      <a:endParaRPr lang="en-GB" sz="18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1735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Spanish</a:t>
                      </a:r>
                      <a:endParaRPr lang="en-GB" sz="1800" dirty="0"/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12</a:t>
                      </a:r>
                      <a:endParaRPr lang="en-GB" sz="18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48</a:t>
                      </a:r>
                      <a:endParaRPr lang="en-GB" sz="18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60</a:t>
                      </a:r>
                      <a:endParaRPr lang="en-GB" sz="18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1735">
                <a:tc>
                  <a:txBody>
                    <a:bodyPr/>
                    <a:lstStyle/>
                    <a:p>
                      <a:r>
                        <a:rPr lang="en-GB" sz="1800" dirty="0"/>
                        <a:t>Total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37</a:t>
                      </a:r>
                      <a:endParaRPr lang="en-GB" sz="18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83</a:t>
                      </a:r>
                      <a:endParaRPr lang="en-GB" sz="18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120</a:t>
                      </a:r>
                      <a:endParaRPr lang="en-GB" sz="18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6" name="TextBox 5">
            <a:extLst>
              <a:ext uri="{FF2B5EF4-FFF2-40B4-BE49-F238E27FC236}">
                <a16:creationId xmlns="" xmlns:a16="http://schemas.microsoft.com/office/drawing/2014/main" id="{6350ECB1-F7F3-4F9B-B394-D1D4104EA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691" y="600451"/>
            <a:ext cx="43973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The two-way table </a:t>
            </a:r>
            <a:r>
              <a:rPr lang="en-GB" alt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below </a:t>
            </a:r>
            <a:r>
              <a:rPr kumimoji="0" lang="en-GB" altLang="en-US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shows the subjects 120 students</a:t>
            </a:r>
            <a:endParaRPr kumimoji="0" lang="en-GB" alt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57" name="Table 56">
            <a:extLst>
              <a:ext uri="{FF2B5EF4-FFF2-40B4-BE49-F238E27FC236}">
                <a16:creationId xmlns="" xmlns:a16="http://schemas.microsoft.com/office/drawing/2014/main" id="{60D4C688-3C68-4BD5-AB3C-B46BFA725B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727725"/>
              </p:ext>
            </p:extLst>
          </p:nvPr>
        </p:nvGraphicFramePr>
        <p:xfrm>
          <a:off x="4695691" y="1262060"/>
          <a:ext cx="4397374" cy="22653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93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321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176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68265"/>
              </a:tblGrid>
              <a:tr h="541735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Left</a:t>
                      </a:r>
                      <a:r>
                        <a:rPr lang="en-GB" sz="1800" baseline="0" dirty="0" smtClean="0"/>
                        <a:t> handed</a:t>
                      </a:r>
                      <a:endParaRPr lang="en-GB" sz="1800" dirty="0"/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Right handed</a:t>
                      </a:r>
                      <a:endParaRPr lang="en-GB" sz="1800" dirty="0"/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Total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1735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French</a:t>
                      </a:r>
                      <a:r>
                        <a:rPr lang="en-GB" sz="1800" baseline="0" dirty="0" smtClean="0"/>
                        <a:t> </a:t>
                      </a:r>
                      <a:endParaRPr lang="en-GB" sz="1800" dirty="0"/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20</a:t>
                      </a:r>
                      <a:endParaRPr lang="en-GB" sz="1800" dirty="0"/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40</a:t>
                      </a:r>
                      <a:endParaRPr lang="en-GB" sz="18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60</a:t>
                      </a:r>
                      <a:endParaRPr lang="en-GB" sz="18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1735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Spanish</a:t>
                      </a:r>
                      <a:endParaRPr lang="en-GB" sz="1800" dirty="0"/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18</a:t>
                      </a:r>
                      <a:endParaRPr lang="en-GB" sz="18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42</a:t>
                      </a:r>
                      <a:endParaRPr lang="en-GB" sz="18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60</a:t>
                      </a:r>
                      <a:endParaRPr lang="en-GB" sz="18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1735">
                <a:tc>
                  <a:txBody>
                    <a:bodyPr/>
                    <a:lstStyle/>
                    <a:p>
                      <a:r>
                        <a:rPr lang="en-GB" sz="1800" dirty="0"/>
                        <a:t>Total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38</a:t>
                      </a:r>
                      <a:endParaRPr lang="en-GB" sz="18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82</a:t>
                      </a:r>
                      <a:endParaRPr lang="en-GB" sz="18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120</a:t>
                      </a:r>
                      <a:endParaRPr lang="en-GB" sz="18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8" name="TextBox 5">
            <a:extLst>
              <a:ext uri="{FF2B5EF4-FFF2-40B4-BE49-F238E27FC236}">
                <a16:creationId xmlns="" xmlns:a16="http://schemas.microsoft.com/office/drawing/2014/main" id="{6350ECB1-F7F3-4F9B-B394-D1D4104EA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5691" y="600451"/>
            <a:ext cx="43973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The two-way table </a:t>
            </a:r>
            <a:r>
              <a:rPr lang="en-GB" alt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below </a:t>
            </a:r>
            <a:r>
              <a:rPr kumimoji="0" lang="en-GB" altLang="en-US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shows the subjects 120 students</a:t>
            </a:r>
            <a:endParaRPr kumimoji="0" lang="en-GB" alt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6378" y="3718679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arenR"/>
            </a:pPr>
            <a:r>
              <a:rPr lang="en-GB" sz="1600" dirty="0"/>
              <a:t>Find the probability of a student </a:t>
            </a:r>
            <a:r>
              <a:rPr lang="en-GB" sz="1600" dirty="0" smtClean="0"/>
              <a:t>taking French or Spanish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  <a:p>
            <a:pPr marL="342900" indent="-342900">
              <a:buAutoNum type="arabicParenR"/>
            </a:pPr>
            <a:r>
              <a:rPr lang="en-GB" sz="1600" dirty="0"/>
              <a:t>Find the probability of a student </a:t>
            </a:r>
            <a:r>
              <a:rPr lang="en-GB" sz="1600" dirty="0" smtClean="0"/>
              <a:t>taking French and Spanish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  <a:p>
            <a:pPr marL="342900" indent="-342900">
              <a:buAutoNum type="arabicParenR"/>
            </a:pPr>
            <a:r>
              <a:rPr lang="en-GB" sz="1600" dirty="0"/>
              <a:t>Given that a student </a:t>
            </a:r>
            <a:r>
              <a:rPr lang="en-GB" sz="1600" dirty="0" smtClean="0"/>
              <a:t>is right handed, what is the probability they take French?</a:t>
            </a: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 smtClean="0"/>
              <a:t/>
            </a:r>
            <a:br>
              <a:rPr lang="en-GB" sz="1600" dirty="0" smtClean="0"/>
            </a:br>
            <a:endParaRPr lang="en-GB" sz="1600" dirty="0"/>
          </a:p>
          <a:p>
            <a:pPr marL="342900" indent="-342900">
              <a:buAutoNum type="arabicParenR"/>
            </a:pPr>
            <a:r>
              <a:rPr lang="en-GB" sz="1600" dirty="0"/>
              <a:t>Given that a student is right handed, what is the probability they take </a:t>
            </a:r>
            <a:r>
              <a:rPr lang="en-GB" sz="1600" dirty="0" smtClean="0"/>
              <a:t>Spanish?</a:t>
            </a:r>
            <a:endParaRPr lang="en-GB" sz="1600" dirty="0"/>
          </a:p>
        </p:txBody>
      </p:sp>
      <p:sp>
        <p:nvSpPr>
          <p:cNvPr id="59" name="Rectangle 58"/>
          <p:cNvSpPr/>
          <p:nvPr/>
        </p:nvSpPr>
        <p:spPr>
          <a:xfrm>
            <a:off x="4644945" y="3718678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arenR"/>
            </a:pPr>
            <a:r>
              <a:rPr lang="en-GB" sz="1600" dirty="0"/>
              <a:t>Find the probability of a student </a:t>
            </a:r>
            <a:r>
              <a:rPr lang="en-GB" sz="1600" dirty="0" smtClean="0"/>
              <a:t>taking French or Spanish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  <a:p>
            <a:pPr marL="342900" indent="-342900">
              <a:buAutoNum type="arabicParenR"/>
            </a:pPr>
            <a:r>
              <a:rPr lang="en-GB" sz="1600" dirty="0"/>
              <a:t>Find the probability of a student </a:t>
            </a:r>
            <a:r>
              <a:rPr lang="en-GB" sz="1600" dirty="0" smtClean="0"/>
              <a:t>taking French and is right handed</a:t>
            </a:r>
            <a:br>
              <a:rPr lang="en-GB" sz="1600" dirty="0" smtClean="0"/>
            </a:br>
            <a:endParaRPr lang="en-GB" sz="1600" dirty="0"/>
          </a:p>
          <a:p>
            <a:pPr marL="342900" indent="-342900">
              <a:buAutoNum type="arabicParenR"/>
            </a:pPr>
            <a:r>
              <a:rPr lang="en-GB" sz="1600" dirty="0"/>
              <a:t>Given that a student </a:t>
            </a:r>
            <a:r>
              <a:rPr lang="en-GB" sz="1600" dirty="0" smtClean="0"/>
              <a:t>is right handed, what is the probability they take French?</a:t>
            </a: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 smtClean="0"/>
              <a:t/>
            </a:r>
            <a:br>
              <a:rPr lang="en-GB" sz="1600" dirty="0" smtClean="0"/>
            </a:br>
            <a:endParaRPr lang="en-GB" sz="1600" dirty="0"/>
          </a:p>
          <a:p>
            <a:pPr marL="342900" indent="-342900">
              <a:buAutoNum type="arabicParenR"/>
            </a:pPr>
            <a:r>
              <a:rPr lang="en-GB" sz="1600" dirty="0"/>
              <a:t>Given that a student is right handed, what is the probability they take </a:t>
            </a:r>
            <a:r>
              <a:rPr lang="en-GB" sz="1600" dirty="0" smtClean="0"/>
              <a:t>Spanish?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744060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Table 50">
            <a:extLst>
              <a:ext uri="{FF2B5EF4-FFF2-40B4-BE49-F238E27FC236}">
                <a16:creationId xmlns="" xmlns:a16="http://schemas.microsoft.com/office/drawing/2014/main" id="{60D4C688-3C68-4BD5-AB3C-B46BFA725B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765344"/>
              </p:ext>
            </p:extLst>
          </p:nvPr>
        </p:nvGraphicFramePr>
        <p:xfrm>
          <a:off x="123691" y="675205"/>
          <a:ext cx="4397374" cy="22653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93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321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176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68265"/>
              </a:tblGrid>
              <a:tr h="541735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Left</a:t>
                      </a:r>
                      <a:r>
                        <a:rPr lang="en-GB" sz="1800" baseline="0" dirty="0" smtClean="0"/>
                        <a:t> handed</a:t>
                      </a:r>
                      <a:endParaRPr lang="en-GB" sz="1800" dirty="0"/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Right handed</a:t>
                      </a:r>
                      <a:endParaRPr lang="en-GB" sz="1800" dirty="0"/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Total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1735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French</a:t>
                      </a:r>
                      <a:r>
                        <a:rPr lang="en-GB" sz="1800" baseline="0" dirty="0" smtClean="0"/>
                        <a:t> </a:t>
                      </a:r>
                      <a:endParaRPr lang="en-GB" sz="1800" dirty="0"/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18</a:t>
                      </a:r>
                      <a:endParaRPr lang="en-GB" sz="1800" dirty="0"/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26</a:t>
                      </a:r>
                      <a:endParaRPr lang="en-GB" sz="18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44</a:t>
                      </a:r>
                      <a:endParaRPr lang="en-GB" sz="18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1735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Spanish</a:t>
                      </a:r>
                      <a:endParaRPr lang="en-GB" sz="1800" dirty="0"/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9</a:t>
                      </a:r>
                      <a:endParaRPr lang="en-GB" sz="18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27</a:t>
                      </a:r>
                      <a:endParaRPr lang="en-GB" sz="18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36</a:t>
                      </a:r>
                      <a:endParaRPr lang="en-GB" sz="18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1735">
                <a:tc>
                  <a:txBody>
                    <a:bodyPr/>
                    <a:lstStyle/>
                    <a:p>
                      <a:r>
                        <a:rPr lang="en-GB" sz="1800" dirty="0"/>
                        <a:t>Total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27</a:t>
                      </a:r>
                      <a:endParaRPr lang="en-GB" sz="18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53</a:t>
                      </a:r>
                      <a:endParaRPr lang="en-GB" sz="18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80</a:t>
                      </a:r>
                      <a:endParaRPr lang="en-GB" sz="18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6" name="TextBox 5">
            <a:extLst>
              <a:ext uri="{FF2B5EF4-FFF2-40B4-BE49-F238E27FC236}">
                <a16:creationId xmlns="" xmlns:a16="http://schemas.microsoft.com/office/drawing/2014/main" id="{6350ECB1-F7F3-4F9B-B394-D1D4104EA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691" y="13596"/>
            <a:ext cx="43973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The two-way table </a:t>
            </a:r>
            <a:r>
              <a:rPr lang="en-GB" alt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below </a:t>
            </a:r>
            <a:r>
              <a:rPr kumimoji="0" lang="en-GB" altLang="en-US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shows the subjects of 80 students</a:t>
            </a:r>
            <a:endParaRPr kumimoji="0" lang="en-GB" alt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6378" y="2940530"/>
            <a:ext cx="4572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arenR"/>
            </a:pPr>
            <a:r>
              <a:rPr lang="en-GB" sz="1600" dirty="0"/>
              <a:t>Find the probability of a student </a:t>
            </a:r>
            <a:r>
              <a:rPr lang="en-GB" sz="1600" dirty="0" smtClean="0"/>
              <a:t>taking French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  <a:p>
            <a:pPr marL="342900" indent="-342900">
              <a:buAutoNum type="arabicParenR"/>
            </a:pPr>
            <a:r>
              <a:rPr lang="en-GB" sz="1600" dirty="0"/>
              <a:t>Find the probability of a student </a:t>
            </a:r>
            <a:r>
              <a:rPr lang="en-GB" sz="1600" dirty="0" smtClean="0"/>
              <a:t>taking French or Spanish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  <a:p>
            <a:pPr marL="342900" indent="-342900">
              <a:buAutoNum type="arabicParenR"/>
            </a:pPr>
            <a:r>
              <a:rPr lang="en-GB" sz="1600" dirty="0"/>
              <a:t>Given that a student </a:t>
            </a:r>
            <a:r>
              <a:rPr lang="en-GB" sz="1600" dirty="0" smtClean="0"/>
              <a:t>is right handed, what is the probability they take French?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  <a:p>
            <a:pPr marL="342900" indent="-342900">
              <a:buAutoNum type="arabicParenR"/>
            </a:pPr>
            <a:r>
              <a:rPr lang="en-GB" sz="1600" dirty="0"/>
              <a:t>Given that a student is right handed, what is the probability they take </a:t>
            </a:r>
            <a:r>
              <a:rPr lang="en-GB" sz="1600" dirty="0" smtClean="0"/>
              <a:t>Spanish?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 smtClean="0"/>
          </a:p>
          <a:p>
            <a:pPr marL="342900" indent="-342900">
              <a:buAutoNum type="arabicParenR"/>
            </a:pPr>
            <a:r>
              <a:rPr lang="en-GB" sz="1600" dirty="0" smtClean="0"/>
              <a:t>Given that a student is left handed, what is the probability they take Spanish?</a:t>
            </a:r>
            <a:br>
              <a:rPr lang="en-GB" sz="1600" dirty="0" smtClean="0"/>
            </a:br>
            <a:endParaRPr lang="en-GB" sz="1600" dirty="0" smtClean="0"/>
          </a:p>
          <a:p>
            <a:pPr marL="342900" indent="-342900">
              <a:buAutoNum type="arabicParenR"/>
            </a:pPr>
            <a:r>
              <a:rPr lang="en-GB" sz="1600" dirty="0" smtClean="0"/>
              <a:t>Given that a student is left handed, what is the probability they are right handed?</a:t>
            </a:r>
          </a:p>
        </p:txBody>
      </p:sp>
      <p:sp>
        <p:nvSpPr>
          <p:cNvPr id="12" name="Oval 11">
            <a:extLst>
              <a:ext uri="{FF2B5EF4-FFF2-40B4-BE49-F238E27FC236}">
                <a16:creationId xmlns="" xmlns:a16="http://schemas.microsoft.com/office/drawing/2014/main" id="{BD923440-C6EA-40B2-9B05-620B335593FE}"/>
              </a:ext>
            </a:extLst>
          </p:cNvPr>
          <p:cNvSpPr/>
          <p:nvPr/>
        </p:nvSpPr>
        <p:spPr>
          <a:xfrm>
            <a:off x="5606843" y="394358"/>
            <a:ext cx="1591531" cy="1575803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CBC4B3EA-ABAB-413F-B47D-ABB634DE3ECD}"/>
              </a:ext>
            </a:extLst>
          </p:cNvPr>
          <p:cNvSpPr/>
          <p:nvPr/>
        </p:nvSpPr>
        <p:spPr>
          <a:xfrm>
            <a:off x="6604069" y="405801"/>
            <a:ext cx="1591531" cy="1575803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id="{DF37DA58-D178-4784-8A84-EA3AE6961728}"/>
                  </a:ext>
                </a:extLst>
              </p:cNvPr>
              <p:cNvSpPr txBox="1"/>
              <p:nvPr/>
            </p:nvSpPr>
            <p:spPr>
              <a:xfrm>
                <a:off x="5339743" y="137303"/>
                <a:ext cx="89543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600" b="0" i="0" smtClean="0">
                          <a:latin typeface="Cambria Math" panose="02040503050406030204" pitchFamily="18" charset="0"/>
                        </a:rPr>
                        <m:t>French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DF37DA58-D178-4784-8A84-EA3AE69617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9743" y="137303"/>
                <a:ext cx="895433" cy="33855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6698D463-4B08-4527-ABDB-9398224340B6}"/>
              </a:ext>
            </a:extLst>
          </p:cNvPr>
          <p:cNvSpPr/>
          <p:nvPr/>
        </p:nvSpPr>
        <p:spPr>
          <a:xfrm>
            <a:off x="5339744" y="171930"/>
            <a:ext cx="3315321" cy="27686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0233F136-1689-4E27-9D0B-9BCB391FBBA5}"/>
              </a:ext>
            </a:extLst>
          </p:cNvPr>
          <p:cNvSpPr txBox="1"/>
          <p:nvPr/>
        </p:nvSpPr>
        <p:spPr>
          <a:xfrm>
            <a:off x="6073453" y="786572"/>
            <a:ext cx="227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81E7D245-5B2E-4E5E-AF12-239BD00CD198}"/>
              </a:ext>
            </a:extLst>
          </p:cNvPr>
          <p:cNvSpPr txBox="1"/>
          <p:nvPr/>
        </p:nvSpPr>
        <p:spPr>
          <a:xfrm>
            <a:off x="6849355" y="883765"/>
            <a:ext cx="227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4F512586-DDD8-4BA6-8EB2-DB45500008A6}"/>
              </a:ext>
            </a:extLst>
          </p:cNvPr>
          <p:cNvSpPr txBox="1"/>
          <p:nvPr/>
        </p:nvSpPr>
        <p:spPr>
          <a:xfrm>
            <a:off x="7677103" y="868891"/>
            <a:ext cx="227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6F64C168-B3AC-4978-989F-12D197DE85AD}"/>
              </a:ext>
            </a:extLst>
          </p:cNvPr>
          <p:cNvSpPr txBox="1"/>
          <p:nvPr/>
        </p:nvSpPr>
        <p:spPr>
          <a:xfrm>
            <a:off x="6791299" y="1366837"/>
            <a:ext cx="227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3</a:t>
            </a:r>
          </a:p>
        </p:txBody>
      </p:sp>
      <p:sp>
        <p:nvSpPr>
          <p:cNvPr id="20" name="Oval 19">
            <a:extLst>
              <a:ext uri="{FF2B5EF4-FFF2-40B4-BE49-F238E27FC236}">
                <a16:creationId xmlns="" xmlns:a16="http://schemas.microsoft.com/office/drawing/2014/main" id="{CBC4B3EA-ABAB-413F-B47D-ABB634DE3ECD}"/>
              </a:ext>
            </a:extLst>
          </p:cNvPr>
          <p:cNvSpPr/>
          <p:nvPr/>
        </p:nvSpPr>
        <p:spPr>
          <a:xfrm>
            <a:off x="6148749" y="1342215"/>
            <a:ext cx="1591531" cy="1575803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6F64C168-B3AC-4978-989F-12D197DE85AD}"/>
              </a:ext>
            </a:extLst>
          </p:cNvPr>
          <p:cNvSpPr txBox="1"/>
          <p:nvPr/>
        </p:nvSpPr>
        <p:spPr>
          <a:xfrm>
            <a:off x="6362549" y="1597506"/>
            <a:ext cx="227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5</a:t>
            </a:r>
            <a:endParaRPr lang="en-GB" sz="2000" dirty="0"/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6F64C168-B3AC-4978-989F-12D197DE85AD}"/>
              </a:ext>
            </a:extLst>
          </p:cNvPr>
          <p:cNvSpPr txBox="1"/>
          <p:nvPr/>
        </p:nvSpPr>
        <p:spPr>
          <a:xfrm>
            <a:off x="7275252" y="1559266"/>
            <a:ext cx="227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6</a:t>
            </a:r>
            <a:endParaRPr lang="en-GB" sz="2000" dirty="0"/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6F64C168-B3AC-4978-989F-12D197DE85AD}"/>
              </a:ext>
            </a:extLst>
          </p:cNvPr>
          <p:cNvSpPr txBox="1"/>
          <p:nvPr/>
        </p:nvSpPr>
        <p:spPr>
          <a:xfrm>
            <a:off x="6704182" y="2162916"/>
            <a:ext cx="441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15</a:t>
            </a:r>
            <a:endParaRPr lang="en-GB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="" xmlns:a16="http://schemas.microsoft.com/office/drawing/2014/main" id="{DF37DA58-D178-4784-8A84-EA3AE6961728}"/>
                  </a:ext>
                </a:extLst>
              </p:cNvPr>
              <p:cNvSpPr txBox="1"/>
              <p:nvPr/>
            </p:nvSpPr>
            <p:spPr>
              <a:xfrm>
                <a:off x="7802342" y="203933"/>
                <a:ext cx="89543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600" b="0" i="0" smtClean="0">
                          <a:latin typeface="Cambria Math" panose="02040503050406030204" pitchFamily="18" charset="0"/>
                        </a:rPr>
                        <m:t>Spanish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DF37DA58-D178-4784-8A84-EA3AE69617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2342" y="203933"/>
                <a:ext cx="895433" cy="338554"/>
              </a:xfrm>
              <a:prstGeom prst="rect">
                <a:avLst/>
              </a:prstGeom>
              <a:blipFill rotWithShape="0">
                <a:blip r:embed="rId3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>
            <a:extLst>
              <a:ext uri="{FF2B5EF4-FFF2-40B4-BE49-F238E27FC236}">
                <a16:creationId xmlns="" xmlns:mc="http://schemas.openxmlformats.org/markup-compatibility/2006" xmlns:a14="http://schemas.microsoft.com/office/drawing/2010/main" xmlns:a16="http://schemas.microsoft.com/office/drawing/2014/main" id="{DF37DA58-D178-4784-8A84-EA3AE6961728}"/>
              </a:ext>
            </a:extLst>
          </p:cNvPr>
          <p:cNvSpPr txBox="1"/>
          <p:nvPr/>
        </p:nvSpPr>
        <p:spPr>
          <a:xfrm>
            <a:off x="7583614" y="2509743"/>
            <a:ext cx="895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Latin</a:t>
            </a:r>
            <a:endParaRPr lang="en-GB" sz="1600" dirty="0"/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4F512586-DDD8-4BA6-8EB2-DB45500008A6}"/>
              </a:ext>
            </a:extLst>
          </p:cNvPr>
          <p:cNvSpPr txBox="1"/>
          <p:nvPr/>
        </p:nvSpPr>
        <p:spPr>
          <a:xfrm>
            <a:off x="5581407" y="2176672"/>
            <a:ext cx="227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695691" y="2918018"/>
            <a:ext cx="4572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arenR"/>
            </a:pPr>
            <a:r>
              <a:rPr lang="en-GB" sz="1600" dirty="0"/>
              <a:t>Find the probability of a student </a:t>
            </a:r>
            <a:r>
              <a:rPr lang="en-GB" sz="1600" dirty="0" smtClean="0"/>
              <a:t>taking French</a:t>
            </a:r>
            <a:br>
              <a:rPr lang="en-GB" sz="1600" dirty="0" smtClean="0"/>
            </a:br>
            <a:endParaRPr lang="en-GB" sz="1600" dirty="0" smtClean="0"/>
          </a:p>
          <a:p>
            <a:pPr marL="342900" indent="-342900">
              <a:buAutoNum type="arabicParenR"/>
            </a:pPr>
            <a:r>
              <a:rPr lang="en-GB" sz="1600" dirty="0"/>
              <a:t>Find the probability of a student taking French </a:t>
            </a:r>
            <a:r>
              <a:rPr lang="en-GB" sz="1600" dirty="0" smtClean="0"/>
              <a:t>or Spanish</a:t>
            </a:r>
            <a:br>
              <a:rPr lang="en-GB" sz="1600" dirty="0" smtClean="0"/>
            </a:br>
            <a:endParaRPr lang="en-GB" sz="1600" dirty="0" smtClean="0"/>
          </a:p>
          <a:p>
            <a:pPr marL="342900" indent="-342900">
              <a:buAutoNum type="arabicParenR"/>
            </a:pPr>
            <a:r>
              <a:rPr lang="en-GB" sz="1600" dirty="0" smtClean="0"/>
              <a:t>Find </a:t>
            </a:r>
            <a:r>
              <a:rPr lang="en-GB" sz="1600" dirty="0"/>
              <a:t>the probability of a student </a:t>
            </a:r>
            <a:r>
              <a:rPr lang="en-GB" sz="1600" dirty="0" smtClean="0"/>
              <a:t>taking French and Spanish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  <a:p>
            <a:pPr marL="342900" indent="-342900">
              <a:buAutoNum type="arabicParenR"/>
            </a:pPr>
            <a:r>
              <a:rPr lang="en-GB" sz="1600" dirty="0"/>
              <a:t>Given that a </a:t>
            </a:r>
            <a:r>
              <a:rPr lang="en-GB" sz="1600" dirty="0" smtClean="0"/>
              <a:t>student takes Spanish, what is the probability they take Latin?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  <a:p>
            <a:pPr marL="342900" indent="-342900">
              <a:buAutoNum type="arabicParenR"/>
            </a:pPr>
            <a:r>
              <a:rPr lang="en-GB" sz="1600" dirty="0" smtClean="0"/>
              <a:t>What is the probability that a student takes Latin given that they take Spanish?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 smtClean="0"/>
          </a:p>
          <a:p>
            <a:pPr marL="342900" indent="-342900">
              <a:buAutoNum type="arabicParenR"/>
            </a:pPr>
            <a:r>
              <a:rPr lang="en-GB" sz="1600" dirty="0" smtClean="0"/>
              <a:t>What is the probability that a student does not take French given that they take Latin?</a:t>
            </a:r>
          </a:p>
        </p:txBody>
      </p:sp>
    </p:spTree>
    <p:extLst>
      <p:ext uri="{BB962C8B-B14F-4D97-AF65-F5344CB8AC3E}">
        <p14:creationId xmlns:p14="http://schemas.microsoft.com/office/powerpoint/2010/main" val="1113189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Table 50">
            <a:extLst>
              <a:ext uri="{FF2B5EF4-FFF2-40B4-BE49-F238E27FC236}">
                <a16:creationId xmlns="" xmlns:a16="http://schemas.microsoft.com/office/drawing/2014/main" id="{60D4C688-3C68-4BD5-AB3C-B46BFA725B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970885"/>
              </p:ext>
            </p:extLst>
          </p:nvPr>
        </p:nvGraphicFramePr>
        <p:xfrm>
          <a:off x="123691" y="675205"/>
          <a:ext cx="4397374" cy="22653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39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3723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372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58999"/>
              </a:tblGrid>
              <a:tr h="541735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Left</a:t>
                      </a:r>
                      <a:r>
                        <a:rPr lang="en-GB" sz="1800" baseline="0" dirty="0" smtClean="0"/>
                        <a:t> handed</a:t>
                      </a:r>
                      <a:endParaRPr lang="en-GB" sz="1800" dirty="0"/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Right handed</a:t>
                      </a:r>
                      <a:endParaRPr lang="en-GB" sz="1800" dirty="0"/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Total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1735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Geography</a:t>
                      </a:r>
                      <a:endParaRPr lang="en-GB" sz="1800" dirty="0"/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60</a:t>
                      </a:r>
                      <a:endParaRPr lang="en-GB" sz="1800" dirty="0"/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26</a:t>
                      </a:r>
                      <a:endParaRPr lang="en-GB" sz="18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86</a:t>
                      </a:r>
                      <a:endParaRPr lang="en-GB" sz="18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1735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History</a:t>
                      </a:r>
                      <a:endParaRPr lang="en-GB" sz="1800" dirty="0"/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5</a:t>
                      </a:r>
                      <a:endParaRPr lang="en-GB" sz="18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19</a:t>
                      </a:r>
                      <a:endParaRPr lang="en-GB" sz="18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24</a:t>
                      </a:r>
                      <a:endParaRPr lang="en-GB" sz="18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1735">
                <a:tc>
                  <a:txBody>
                    <a:bodyPr/>
                    <a:lstStyle/>
                    <a:p>
                      <a:r>
                        <a:rPr lang="en-GB" sz="1800" dirty="0"/>
                        <a:t>Total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65</a:t>
                      </a:r>
                      <a:endParaRPr lang="en-GB" sz="18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45</a:t>
                      </a:r>
                      <a:endParaRPr lang="en-GB" sz="18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110</a:t>
                      </a:r>
                      <a:endParaRPr lang="en-GB" sz="18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6" name="TextBox 5">
            <a:extLst>
              <a:ext uri="{FF2B5EF4-FFF2-40B4-BE49-F238E27FC236}">
                <a16:creationId xmlns="" xmlns:a16="http://schemas.microsoft.com/office/drawing/2014/main" id="{6350ECB1-F7F3-4F9B-B394-D1D4104EA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691" y="13596"/>
            <a:ext cx="43973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The two-way table </a:t>
            </a:r>
            <a:r>
              <a:rPr lang="en-GB" alt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below </a:t>
            </a:r>
            <a:r>
              <a:rPr kumimoji="0" lang="en-GB" altLang="en-US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shows the subjects of 110 students</a:t>
            </a:r>
            <a:endParaRPr kumimoji="0" lang="en-GB" alt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6378" y="2940530"/>
            <a:ext cx="4572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arenR"/>
            </a:pPr>
            <a:r>
              <a:rPr lang="en-GB" sz="1600" dirty="0"/>
              <a:t>Find the probability of a student </a:t>
            </a:r>
            <a:r>
              <a:rPr lang="en-GB" sz="1600" dirty="0" smtClean="0"/>
              <a:t>taking History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  <a:p>
            <a:pPr marL="342900" indent="-342900">
              <a:buAutoNum type="arabicParenR"/>
            </a:pPr>
            <a:r>
              <a:rPr lang="en-GB" sz="1600" dirty="0"/>
              <a:t>Find the probability of a student </a:t>
            </a:r>
            <a:r>
              <a:rPr lang="en-GB" sz="1600" dirty="0" smtClean="0"/>
              <a:t>taking History or Geography </a:t>
            </a:r>
            <a:br>
              <a:rPr lang="en-GB" sz="1600" dirty="0" smtClean="0"/>
            </a:br>
            <a:endParaRPr lang="en-GB" sz="1600" dirty="0"/>
          </a:p>
          <a:p>
            <a:pPr marL="342900" indent="-342900">
              <a:buAutoNum type="arabicParenR"/>
            </a:pPr>
            <a:r>
              <a:rPr lang="en-GB" sz="1600" dirty="0"/>
              <a:t>Given that a student </a:t>
            </a:r>
            <a:r>
              <a:rPr lang="en-GB" sz="1600" dirty="0" smtClean="0"/>
              <a:t>is right handed, what is the probability they take History?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  <a:p>
            <a:pPr marL="342900" indent="-342900">
              <a:buAutoNum type="arabicParenR"/>
            </a:pPr>
            <a:r>
              <a:rPr lang="en-GB" sz="1600" dirty="0"/>
              <a:t>Given that a student is right handed, what is the probability they take </a:t>
            </a:r>
            <a:r>
              <a:rPr lang="en-GB" sz="1600" dirty="0" smtClean="0"/>
              <a:t>Geography?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 smtClean="0"/>
          </a:p>
          <a:p>
            <a:pPr marL="342900" indent="-342900">
              <a:buAutoNum type="arabicParenR"/>
            </a:pPr>
            <a:r>
              <a:rPr lang="en-GB" sz="1600" dirty="0" smtClean="0"/>
              <a:t>Given that a student is left handed, what is the probability they take Geography?</a:t>
            </a:r>
            <a:br>
              <a:rPr lang="en-GB" sz="1600" dirty="0" smtClean="0"/>
            </a:br>
            <a:endParaRPr lang="en-GB" sz="1600" dirty="0" smtClean="0"/>
          </a:p>
          <a:p>
            <a:pPr marL="342900" indent="-342900">
              <a:buAutoNum type="arabicParenR"/>
            </a:pPr>
            <a:r>
              <a:rPr lang="en-GB" sz="1600" dirty="0" smtClean="0"/>
              <a:t>Given that a student is left handed, what is the probability they do not take Geography?</a:t>
            </a:r>
          </a:p>
        </p:txBody>
      </p:sp>
      <p:sp>
        <p:nvSpPr>
          <p:cNvPr id="12" name="Oval 11">
            <a:extLst>
              <a:ext uri="{FF2B5EF4-FFF2-40B4-BE49-F238E27FC236}">
                <a16:creationId xmlns="" xmlns:a16="http://schemas.microsoft.com/office/drawing/2014/main" id="{BD923440-C6EA-40B2-9B05-620B335593FE}"/>
              </a:ext>
            </a:extLst>
          </p:cNvPr>
          <p:cNvSpPr/>
          <p:nvPr/>
        </p:nvSpPr>
        <p:spPr>
          <a:xfrm>
            <a:off x="5606843" y="394358"/>
            <a:ext cx="1591531" cy="1575803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CBC4B3EA-ABAB-413F-B47D-ABB634DE3ECD}"/>
              </a:ext>
            </a:extLst>
          </p:cNvPr>
          <p:cNvSpPr/>
          <p:nvPr/>
        </p:nvSpPr>
        <p:spPr>
          <a:xfrm>
            <a:off x="6604069" y="405801"/>
            <a:ext cx="1591531" cy="1575803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id="{DF37DA58-D178-4784-8A84-EA3AE6961728}"/>
                  </a:ext>
                </a:extLst>
              </p:cNvPr>
              <p:cNvSpPr txBox="1"/>
              <p:nvPr/>
            </p:nvSpPr>
            <p:spPr>
              <a:xfrm>
                <a:off x="5339743" y="137303"/>
                <a:ext cx="89543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600" b="0" i="0" smtClean="0">
                          <a:latin typeface="Cambria Math" panose="02040503050406030204" pitchFamily="18" charset="0"/>
                        </a:rPr>
                        <m:t>Geography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DF37DA58-D178-4784-8A84-EA3AE69617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9743" y="137303"/>
                <a:ext cx="895433" cy="338554"/>
              </a:xfrm>
              <a:prstGeom prst="rect">
                <a:avLst/>
              </a:prstGeom>
              <a:blipFill rotWithShape="0">
                <a:blip r:embed="rId2"/>
                <a:stretch>
                  <a:fillRect l="-680" r="-25170"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6698D463-4B08-4527-ABDB-9398224340B6}"/>
              </a:ext>
            </a:extLst>
          </p:cNvPr>
          <p:cNvSpPr/>
          <p:nvPr/>
        </p:nvSpPr>
        <p:spPr>
          <a:xfrm>
            <a:off x="5339744" y="171930"/>
            <a:ext cx="3315321" cy="27686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0233F136-1689-4E27-9D0B-9BCB391FBBA5}"/>
              </a:ext>
            </a:extLst>
          </p:cNvPr>
          <p:cNvSpPr txBox="1"/>
          <p:nvPr/>
        </p:nvSpPr>
        <p:spPr>
          <a:xfrm>
            <a:off x="6073453" y="786572"/>
            <a:ext cx="227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7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81E7D245-5B2E-4E5E-AF12-239BD00CD198}"/>
              </a:ext>
            </a:extLst>
          </p:cNvPr>
          <p:cNvSpPr txBox="1"/>
          <p:nvPr/>
        </p:nvSpPr>
        <p:spPr>
          <a:xfrm>
            <a:off x="6849355" y="883765"/>
            <a:ext cx="227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4F512586-DDD8-4BA6-8EB2-DB45500008A6}"/>
              </a:ext>
            </a:extLst>
          </p:cNvPr>
          <p:cNvSpPr txBox="1"/>
          <p:nvPr/>
        </p:nvSpPr>
        <p:spPr>
          <a:xfrm>
            <a:off x="7677103" y="868891"/>
            <a:ext cx="227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6F64C168-B3AC-4978-989F-12D197DE85AD}"/>
              </a:ext>
            </a:extLst>
          </p:cNvPr>
          <p:cNvSpPr txBox="1"/>
          <p:nvPr/>
        </p:nvSpPr>
        <p:spPr>
          <a:xfrm>
            <a:off x="6791299" y="1366837"/>
            <a:ext cx="227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5</a:t>
            </a:r>
          </a:p>
        </p:txBody>
      </p:sp>
      <p:sp>
        <p:nvSpPr>
          <p:cNvPr id="20" name="Oval 19">
            <a:extLst>
              <a:ext uri="{FF2B5EF4-FFF2-40B4-BE49-F238E27FC236}">
                <a16:creationId xmlns="" xmlns:a16="http://schemas.microsoft.com/office/drawing/2014/main" id="{CBC4B3EA-ABAB-413F-B47D-ABB634DE3ECD}"/>
              </a:ext>
            </a:extLst>
          </p:cNvPr>
          <p:cNvSpPr/>
          <p:nvPr/>
        </p:nvSpPr>
        <p:spPr>
          <a:xfrm>
            <a:off x="6148749" y="1342215"/>
            <a:ext cx="1591531" cy="1575803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6F64C168-B3AC-4978-989F-12D197DE85AD}"/>
              </a:ext>
            </a:extLst>
          </p:cNvPr>
          <p:cNvSpPr txBox="1"/>
          <p:nvPr/>
        </p:nvSpPr>
        <p:spPr>
          <a:xfrm>
            <a:off x="6248861" y="1597506"/>
            <a:ext cx="4997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11</a:t>
            </a:r>
            <a:endParaRPr lang="en-GB" sz="2000" dirty="0"/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6F64C168-B3AC-4978-989F-12D197DE85AD}"/>
              </a:ext>
            </a:extLst>
          </p:cNvPr>
          <p:cNvSpPr txBox="1"/>
          <p:nvPr/>
        </p:nvSpPr>
        <p:spPr>
          <a:xfrm>
            <a:off x="7275252" y="1559266"/>
            <a:ext cx="227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6F64C168-B3AC-4978-989F-12D197DE85AD}"/>
              </a:ext>
            </a:extLst>
          </p:cNvPr>
          <p:cNvSpPr txBox="1"/>
          <p:nvPr/>
        </p:nvSpPr>
        <p:spPr>
          <a:xfrm>
            <a:off x="6704182" y="2162916"/>
            <a:ext cx="441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15</a:t>
            </a:r>
            <a:endParaRPr lang="en-GB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="" xmlns:a16="http://schemas.microsoft.com/office/drawing/2014/main" id="{DF37DA58-D178-4784-8A84-EA3AE6961728}"/>
                  </a:ext>
                </a:extLst>
              </p:cNvPr>
              <p:cNvSpPr txBox="1"/>
              <p:nvPr/>
            </p:nvSpPr>
            <p:spPr>
              <a:xfrm>
                <a:off x="7802342" y="203933"/>
                <a:ext cx="89543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600" b="0" i="0" smtClean="0">
                          <a:latin typeface="Cambria Math" panose="02040503050406030204" pitchFamily="18" charset="0"/>
                        </a:rPr>
                        <m:t>History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DF37DA58-D178-4784-8A84-EA3AE69617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2342" y="203933"/>
                <a:ext cx="895433" cy="338554"/>
              </a:xfrm>
              <a:prstGeom prst="rect">
                <a:avLst/>
              </a:prstGeom>
              <a:blipFill rotWithShape="0">
                <a:blip r:embed="rId3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>
            <a:extLst>
              <a:ext uri="{FF2B5EF4-FFF2-40B4-BE49-F238E27FC236}">
                <a16:creationId xmlns="" xmlns:mc="http://schemas.openxmlformats.org/markup-compatibility/2006" xmlns:a14="http://schemas.microsoft.com/office/drawing/2010/main" xmlns:a16="http://schemas.microsoft.com/office/drawing/2014/main" id="{DF37DA58-D178-4784-8A84-EA3AE6961728}"/>
              </a:ext>
            </a:extLst>
          </p:cNvPr>
          <p:cNvSpPr txBox="1"/>
          <p:nvPr/>
        </p:nvSpPr>
        <p:spPr>
          <a:xfrm>
            <a:off x="7583614" y="2509743"/>
            <a:ext cx="895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Business</a:t>
            </a:r>
            <a:endParaRPr lang="en-GB" sz="1600" dirty="0"/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4F512586-DDD8-4BA6-8EB2-DB45500008A6}"/>
              </a:ext>
            </a:extLst>
          </p:cNvPr>
          <p:cNvSpPr txBox="1"/>
          <p:nvPr/>
        </p:nvSpPr>
        <p:spPr>
          <a:xfrm>
            <a:off x="5581407" y="2176672"/>
            <a:ext cx="227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5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695691" y="2918018"/>
            <a:ext cx="4572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arenR"/>
            </a:pPr>
            <a:r>
              <a:rPr lang="en-GB" sz="1600" dirty="0"/>
              <a:t>Find the probability of a student </a:t>
            </a:r>
            <a:r>
              <a:rPr lang="en-GB" sz="1600" dirty="0" smtClean="0"/>
              <a:t>taking Business</a:t>
            </a:r>
            <a:br>
              <a:rPr lang="en-GB" sz="1600" dirty="0" smtClean="0"/>
            </a:br>
            <a:endParaRPr lang="en-GB" sz="1600" dirty="0" smtClean="0"/>
          </a:p>
          <a:p>
            <a:pPr marL="342900" indent="-342900">
              <a:buAutoNum type="arabicParenR"/>
            </a:pPr>
            <a:r>
              <a:rPr lang="en-GB" sz="1600" dirty="0"/>
              <a:t>Find the probability of a student taking </a:t>
            </a:r>
            <a:r>
              <a:rPr lang="en-GB" sz="1600" dirty="0" smtClean="0"/>
              <a:t>Business or History</a:t>
            </a:r>
            <a:br>
              <a:rPr lang="en-GB" sz="1600" dirty="0" smtClean="0"/>
            </a:br>
            <a:endParaRPr lang="en-GB" sz="1600" dirty="0" smtClean="0"/>
          </a:p>
          <a:p>
            <a:pPr marL="342900" indent="-342900">
              <a:buAutoNum type="arabicParenR"/>
            </a:pPr>
            <a:r>
              <a:rPr lang="en-GB" sz="1600" dirty="0" smtClean="0"/>
              <a:t>Find </a:t>
            </a:r>
            <a:r>
              <a:rPr lang="en-GB" sz="1600" dirty="0"/>
              <a:t>the probability of a student </a:t>
            </a:r>
            <a:r>
              <a:rPr lang="en-GB" sz="1600" dirty="0" smtClean="0"/>
              <a:t>taking Business and History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  <a:p>
            <a:pPr marL="342900" indent="-342900">
              <a:buAutoNum type="arabicParenR"/>
            </a:pPr>
            <a:r>
              <a:rPr lang="en-GB" sz="1600" dirty="0"/>
              <a:t>Given that a </a:t>
            </a:r>
            <a:r>
              <a:rPr lang="en-GB" sz="1600" dirty="0" smtClean="0"/>
              <a:t>student takes Geography, what is the probability they take History?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  <a:p>
            <a:pPr marL="342900" indent="-342900">
              <a:buAutoNum type="arabicParenR"/>
            </a:pPr>
            <a:r>
              <a:rPr lang="en-GB" sz="1600" dirty="0" smtClean="0"/>
              <a:t>What is the probability that a student takes History given that they take Geography?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 smtClean="0"/>
          </a:p>
          <a:p>
            <a:pPr marL="342900" indent="-342900">
              <a:buAutoNum type="arabicParenR"/>
            </a:pPr>
            <a:r>
              <a:rPr lang="en-GB" sz="1600" dirty="0" smtClean="0"/>
              <a:t>What is the probability that a student does not take Business given that they take History?</a:t>
            </a:r>
          </a:p>
        </p:txBody>
      </p:sp>
    </p:spTree>
    <p:extLst>
      <p:ext uri="{BB962C8B-B14F-4D97-AF65-F5344CB8AC3E}">
        <p14:creationId xmlns:p14="http://schemas.microsoft.com/office/powerpoint/2010/main" val="1552802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Table 50">
            <a:extLst>
              <a:ext uri="{FF2B5EF4-FFF2-40B4-BE49-F238E27FC236}">
                <a16:creationId xmlns="" xmlns:a16="http://schemas.microsoft.com/office/drawing/2014/main" id="{60D4C688-3C68-4BD5-AB3C-B46BFA725B8F}"/>
              </a:ext>
            </a:extLst>
          </p:cNvPr>
          <p:cNvGraphicFramePr>
            <a:graphicFrameLocks noGrp="1"/>
          </p:cNvGraphicFramePr>
          <p:nvPr/>
        </p:nvGraphicFramePr>
        <p:xfrm>
          <a:off x="123691" y="675205"/>
          <a:ext cx="4397374" cy="22653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93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321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176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68265"/>
              </a:tblGrid>
              <a:tr h="541735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Left</a:t>
                      </a:r>
                      <a:r>
                        <a:rPr lang="en-GB" sz="1800" baseline="0" dirty="0" smtClean="0"/>
                        <a:t> handed</a:t>
                      </a:r>
                      <a:endParaRPr lang="en-GB" sz="1800" dirty="0"/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Right handed</a:t>
                      </a:r>
                      <a:endParaRPr lang="en-GB" sz="1800" dirty="0"/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Total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1735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French</a:t>
                      </a:r>
                      <a:r>
                        <a:rPr lang="en-GB" sz="1800" baseline="0" dirty="0" smtClean="0"/>
                        <a:t> </a:t>
                      </a:r>
                      <a:endParaRPr lang="en-GB" sz="1800" dirty="0"/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18</a:t>
                      </a:r>
                      <a:endParaRPr lang="en-GB" sz="1800" dirty="0"/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26</a:t>
                      </a:r>
                      <a:endParaRPr lang="en-GB" sz="18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44</a:t>
                      </a:r>
                      <a:endParaRPr lang="en-GB" sz="18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1735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Spanish</a:t>
                      </a:r>
                      <a:endParaRPr lang="en-GB" sz="1800" dirty="0"/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9</a:t>
                      </a:r>
                      <a:endParaRPr lang="en-GB" sz="18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27</a:t>
                      </a:r>
                      <a:endParaRPr lang="en-GB" sz="18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36</a:t>
                      </a:r>
                      <a:endParaRPr lang="en-GB" sz="18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1735">
                <a:tc>
                  <a:txBody>
                    <a:bodyPr/>
                    <a:lstStyle/>
                    <a:p>
                      <a:r>
                        <a:rPr lang="en-GB" sz="1800" dirty="0"/>
                        <a:t>Total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27</a:t>
                      </a:r>
                      <a:endParaRPr lang="en-GB" sz="18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53</a:t>
                      </a:r>
                      <a:endParaRPr lang="en-GB" sz="18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80</a:t>
                      </a:r>
                      <a:endParaRPr lang="en-GB" sz="18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6" name="TextBox 5">
            <a:extLst>
              <a:ext uri="{FF2B5EF4-FFF2-40B4-BE49-F238E27FC236}">
                <a16:creationId xmlns="" xmlns:a16="http://schemas.microsoft.com/office/drawing/2014/main" id="{6350ECB1-F7F3-4F9B-B394-D1D4104EA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691" y="13596"/>
            <a:ext cx="43973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The two-way table </a:t>
            </a:r>
            <a:r>
              <a:rPr lang="en-GB" alt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below </a:t>
            </a:r>
            <a:r>
              <a:rPr kumimoji="0" lang="en-GB" altLang="en-US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shows the subjects of 80 students</a:t>
            </a:r>
            <a:endParaRPr kumimoji="0" lang="en-GB" alt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6378" y="2940530"/>
            <a:ext cx="453562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en-GB" sz="1600" dirty="0" smtClean="0"/>
              <a:t>Find the probability of a student taking French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  <a:p>
            <a:pPr marL="342900" indent="-342900">
              <a:buAutoNum type="arabicParenR"/>
            </a:pPr>
            <a:r>
              <a:rPr lang="en-GB" sz="1600" dirty="0"/>
              <a:t>Find the probability of a student </a:t>
            </a:r>
            <a:r>
              <a:rPr lang="en-GB" sz="1600" dirty="0" smtClean="0"/>
              <a:t>taking French or Spanish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  <a:p>
            <a:pPr marL="342900" indent="-342900">
              <a:buAutoNum type="arabicParenR"/>
            </a:pPr>
            <a:r>
              <a:rPr lang="en-GB" sz="1600" dirty="0"/>
              <a:t>Given that a student </a:t>
            </a:r>
            <a:r>
              <a:rPr lang="en-GB" sz="1600" dirty="0" smtClean="0"/>
              <a:t>is right handed, what is the probability they take French?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  <a:p>
            <a:pPr marL="342900" indent="-342900">
              <a:buAutoNum type="arabicParenR"/>
            </a:pPr>
            <a:r>
              <a:rPr lang="en-GB" sz="1600" dirty="0"/>
              <a:t>Given that a student is right handed, what is the probability they take </a:t>
            </a:r>
            <a:r>
              <a:rPr lang="en-GB" sz="1600" dirty="0" smtClean="0"/>
              <a:t>Spanish?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 smtClean="0"/>
          </a:p>
          <a:p>
            <a:pPr marL="342900" indent="-342900">
              <a:buAutoNum type="arabicParenR"/>
            </a:pPr>
            <a:r>
              <a:rPr lang="en-GB" sz="1600" dirty="0" smtClean="0"/>
              <a:t>Given that a student is left handed, what is the probability they take Spanish?</a:t>
            </a:r>
            <a:br>
              <a:rPr lang="en-GB" sz="1600" dirty="0" smtClean="0"/>
            </a:br>
            <a:endParaRPr lang="en-GB" sz="1600" dirty="0" smtClean="0"/>
          </a:p>
          <a:p>
            <a:pPr marL="342900" indent="-342900">
              <a:buAutoNum type="arabicParenR"/>
            </a:pPr>
            <a:r>
              <a:rPr lang="en-GB" sz="1600" dirty="0" smtClean="0"/>
              <a:t>Given that a student is left handed, what is the probability they are right handed?</a:t>
            </a:r>
          </a:p>
        </p:txBody>
      </p:sp>
      <p:sp>
        <p:nvSpPr>
          <p:cNvPr id="12" name="Oval 11">
            <a:extLst>
              <a:ext uri="{FF2B5EF4-FFF2-40B4-BE49-F238E27FC236}">
                <a16:creationId xmlns="" xmlns:a16="http://schemas.microsoft.com/office/drawing/2014/main" id="{BD923440-C6EA-40B2-9B05-620B335593FE}"/>
              </a:ext>
            </a:extLst>
          </p:cNvPr>
          <p:cNvSpPr/>
          <p:nvPr/>
        </p:nvSpPr>
        <p:spPr>
          <a:xfrm>
            <a:off x="5606843" y="394358"/>
            <a:ext cx="1591531" cy="1575803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CBC4B3EA-ABAB-413F-B47D-ABB634DE3ECD}"/>
              </a:ext>
            </a:extLst>
          </p:cNvPr>
          <p:cNvSpPr/>
          <p:nvPr/>
        </p:nvSpPr>
        <p:spPr>
          <a:xfrm>
            <a:off x="6604069" y="405801"/>
            <a:ext cx="1591531" cy="1575803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id="{DF37DA58-D178-4784-8A84-EA3AE6961728}"/>
                  </a:ext>
                </a:extLst>
              </p:cNvPr>
              <p:cNvSpPr txBox="1"/>
              <p:nvPr/>
            </p:nvSpPr>
            <p:spPr>
              <a:xfrm>
                <a:off x="5339743" y="137303"/>
                <a:ext cx="89543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600" b="0" i="0" smtClean="0">
                          <a:latin typeface="Cambria Math" panose="02040503050406030204" pitchFamily="18" charset="0"/>
                        </a:rPr>
                        <m:t>French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DF37DA58-D178-4784-8A84-EA3AE69617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9743" y="137303"/>
                <a:ext cx="895433" cy="33855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6698D463-4B08-4527-ABDB-9398224340B6}"/>
              </a:ext>
            </a:extLst>
          </p:cNvPr>
          <p:cNvSpPr/>
          <p:nvPr/>
        </p:nvSpPr>
        <p:spPr>
          <a:xfrm>
            <a:off x="5339744" y="171930"/>
            <a:ext cx="3315321" cy="27686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0233F136-1689-4E27-9D0B-9BCB391FBBA5}"/>
              </a:ext>
            </a:extLst>
          </p:cNvPr>
          <p:cNvSpPr txBox="1"/>
          <p:nvPr/>
        </p:nvSpPr>
        <p:spPr>
          <a:xfrm>
            <a:off x="6073453" y="786572"/>
            <a:ext cx="227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81E7D245-5B2E-4E5E-AF12-239BD00CD198}"/>
              </a:ext>
            </a:extLst>
          </p:cNvPr>
          <p:cNvSpPr txBox="1"/>
          <p:nvPr/>
        </p:nvSpPr>
        <p:spPr>
          <a:xfrm>
            <a:off x="6849355" y="883765"/>
            <a:ext cx="227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4F512586-DDD8-4BA6-8EB2-DB45500008A6}"/>
              </a:ext>
            </a:extLst>
          </p:cNvPr>
          <p:cNvSpPr txBox="1"/>
          <p:nvPr/>
        </p:nvSpPr>
        <p:spPr>
          <a:xfrm>
            <a:off x="7677103" y="868891"/>
            <a:ext cx="227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6F64C168-B3AC-4978-989F-12D197DE85AD}"/>
              </a:ext>
            </a:extLst>
          </p:cNvPr>
          <p:cNvSpPr txBox="1"/>
          <p:nvPr/>
        </p:nvSpPr>
        <p:spPr>
          <a:xfrm>
            <a:off x="6791299" y="1366837"/>
            <a:ext cx="227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3</a:t>
            </a:r>
          </a:p>
        </p:txBody>
      </p:sp>
      <p:sp>
        <p:nvSpPr>
          <p:cNvPr id="20" name="Oval 19">
            <a:extLst>
              <a:ext uri="{FF2B5EF4-FFF2-40B4-BE49-F238E27FC236}">
                <a16:creationId xmlns="" xmlns:a16="http://schemas.microsoft.com/office/drawing/2014/main" id="{CBC4B3EA-ABAB-413F-B47D-ABB634DE3ECD}"/>
              </a:ext>
            </a:extLst>
          </p:cNvPr>
          <p:cNvSpPr/>
          <p:nvPr/>
        </p:nvSpPr>
        <p:spPr>
          <a:xfrm>
            <a:off x="6148749" y="1342215"/>
            <a:ext cx="1591531" cy="1575803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6F64C168-B3AC-4978-989F-12D197DE85AD}"/>
              </a:ext>
            </a:extLst>
          </p:cNvPr>
          <p:cNvSpPr txBox="1"/>
          <p:nvPr/>
        </p:nvSpPr>
        <p:spPr>
          <a:xfrm>
            <a:off x="6362549" y="1597506"/>
            <a:ext cx="227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5</a:t>
            </a:r>
            <a:endParaRPr lang="en-GB" sz="2000" dirty="0"/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6F64C168-B3AC-4978-989F-12D197DE85AD}"/>
              </a:ext>
            </a:extLst>
          </p:cNvPr>
          <p:cNvSpPr txBox="1"/>
          <p:nvPr/>
        </p:nvSpPr>
        <p:spPr>
          <a:xfrm>
            <a:off x="7275252" y="1559266"/>
            <a:ext cx="227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6</a:t>
            </a:r>
            <a:endParaRPr lang="en-GB" sz="2000" dirty="0"/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6F64C168-B3AC-4978-989F-12D197DE85AD}"/>
              </a:ext>
            </a:extLst>
          </p:cNvPr>
          <p:cNvSpPr txBox="1"/>
          <p:nvPr/>
        </p:nvSpPr>
        <p:spPr>
          <a:xfrm>
            <a:off x="6704182" y="2162916"/>
            <a:ext cx="441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15</a:t>
            </a:r>
            <a:endParaRPr lang="en-GB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="" xmlns:a16="http://schemas.microsoft.com/office/drawing/2014/main" id="{DF37DA58-D178-4784-8A84-EA3AE6961728}"/>
                  </a:ext>
                </a:extLst>
              </p:cNvPr>
              <p:cNvSpPr txBox="1"/>
              <p:nvPr/>
            </p:nvSpPr>
            <p:spPr>
              <a:xfrm>
                <a:off x="7802342" y="203933"/>
                <a:ext cx="89543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600" b="0" i="0" smtClean="0">
                          <a:latin typeface="Cambria Math" panose="02040503050406030204" pitchFamily="18" charset="0"/>
                        </a:rPr>
                        <m:t>Spanish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DF37DA58-D178-4784-8A84-EA3AE69617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2342" y="203933"/>
                <a:ext cx="895433" cy="338554"/>
              </a:xfrm>
              <a:prstGeom prst="rect">
                <a:avLst/>
              </a:prstGeom>
              <a:blipFill rotWithShape="0">
                <a:blip r:embed="rId3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>
            <a:extLst>
              <a:ext uri="{FF2B5EF4-FFF2-40B4-BE49-F238E27FC236}">
                <a16:creationId xmlns="" xmlns:mc="http://schemas.openxmlformats.org/markup-compatibility/2006" xmlns:a14="http://schemas.microsoft.com/office/drawing/2010/main" xmlns:a16="http://schemas.microsoft.com/office/drawing/2014/main" id="{DF37DA58-D178-4784-8A84-EA3AE6961728}"/>
              </a:ext>
            </a:extLst>
          </p:cNvPr>
          <p:cNvSpPr txBox="1"/>
          <p:nvPr/>
        </p:nvSpPr>
        <p:spPr>
          <a:xfrm>
            <a:off x="7583614" y="2509743"/>
            <a:ext cx="895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Latin</a:t>
            </a:r>
            <a:endParaRPr lang="en-GB" sz="1600" dirty="0"/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4F512586-DDD8-4BA6-8EB2-DB45500008A6}"/>
              </a:ext>
            </a:extLst>
          </p:cNvPr>
          <p:cNvSpPr txBox="1"/>
          <p:nvPr/>
        </p:nvSpPr>
        <p:spPr>
          <a:xfrm>
            <a:off x="5581407" y="2176672"/>
            <a:ext cx="227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695691" y="2918018"/>
            <a:ext cx="4572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arenR"/>
            </a:pPr>
            <a:r>
              <a:rPr lang="en-GB" sz="1600" dirty="0"/>
              <a:t>Find the probability of a student </a:t>
            </a:r>
            <a:r>
              <a:rPr lang="en-GB" sz="1600" dirty="0" smtClean="0"/>
              <a:t>taking French</a:t>
            </a:r>
            <a:br>
              <a:rPr lang="en-GB" sz="1600" dirty="0" smtClean="0"/>
            </a:br>
            <a:endParaRPr lang="en-GB" sz="1600" dirty="0" smtClean="0"/>
          </a:p>
          <a:p>
            <a:pPr marL="342900" indent="-342900">
              <a:buAutoNum type="arabicParenR"/>
            </a:pPr>
            <a:r>
              <a:rPr lang="en-GB" sz="1600" dirty="0"/>
              <a:t>Find the probability of a student taking French </a:t>
            </a:r>
            <a:r>
              <a:rPr lang="en-GB" sz="1600" dirty="0" smtClean="0"/>
              <a:t>or Spanish</a:t>
            </a:r>
            <a:br>
              <a:rPr lang="en-GB" sz="1600" dirty="0" smtClean="0"/>
            </a:br>
            <a:endParaRPr lang="en-GB" sz="1600" dirty="0" smtClean="0"/>
          </a:p>
          <a:p>
            <a:pPr marL="342900" indent="-342900">
              <a:buAutoNum type="arabicParenR"/>
            </a:pPr>
            <a:r>
              <a:rPr lang="en-GB" sz="1600" dirty="0" smtClean="0"/>
              <a:t>Find </a:t>
            </a:r>
            <a:r>
              <a:rPr lang="en-GB" sz="1600" dirty="0"/>
              <a:t>the probability of a student </a:t>
            </a:r>
            <a:r>
              <a:rPr lang="en-GB" sz="1600" dirty="0" smtClean="0"/>
              <a:t>taking French and Spanish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  <a:p>
            <a:pPr marL="342900" indent="-342900">
              <a:buAutoNum type="arabicParenR"/>
            </a:pPr>
            <a:r>
              <a:rPr lang="en-GB" sz="1600" dirty="0"/>
              <a:t>Given that a </a:t>
            </a:r>
            <a:r>
              <a:rPr lang="en-GB" sz="1600" dirty="0" smtClean="0"/>
              <a:t>student takes Spanish, what is the probability they take Latin?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  <a:p>
            <a:pPr marL="342900" indent="-342900">
              <a:buAutoNum type="arabicParenR"/>
            </a:pPr>
            <a:r>
              <a:rPr lang="en-GB" sz="1600" dirty="0" smtClean="0"/>
              <a:t>What is the probability that a student takes Latin given that they take Spanish?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 smtClean="0"/>
          </a:p>
          <a:p>
            <a:pPr marL="342900" indent="-342900">
              <a:buAutoNum type="arabicParenR"/>
            </a:pPr>
            <a:r>
              <a:rPr lang="en-GB" sz="1600" dirty="0" smtClean="0"/>
              <a:t>What is the probability that a student </a:t>
            </a:r>
            <a:br>
              <a:rPr lang="en-GB" sz="1600" dirty="0" smtClean="0"/>
            </a:br>
            <a:r>
              <a:rPr lang="en-GB" sz="1600" dirty="0" smtClean="0"/>
              <a:t>does not take French given that they take Latin?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203844" y="2918018"/>
                <a:ext cx="494046" cy="6117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44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3844" y="2918018"/>
                <a:ext cx="494046" cy="61170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3989041" y="3683014"/>
                <a:ext cx="923651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80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80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9041" y="3683014"/>
                <a:ext cx="923651" cy="6127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4201645" y="4388541"/>
                <a:ext cx="494046" cy="636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26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1645" y="4388541"/>
                <a:ext cx="494046" cy="63664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201645" y="5164353"/>
                <a:ext cx="494046" cy="636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27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1645" y="5164353"/>
                <a:ext cx="494046" cy="63664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4188858" y="5823514"/>
                <a:ext cx="494046" cy="6356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858" y="5823514"/>
                <a:ext cx="494046" cy="63562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4268040" y="6464803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8040" y="6464803"/>
                <a:ext cx="365806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8638303" y="2377586"/>
                <a:ext cx="458779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8303" y="2377586"/>
                <a:ext cx="458779" cy="55496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8232024" y="3659161"/>
                <a:ext cx="494046" cy="6365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2024" y="3659161"/>
                <a:ext cx="494046" cy="63658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8229573" y="4403598"/>
                <a:ext cx="494046" cy="6365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573" y="4403598"/>
                <a:ext cx="494046" cy="636585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8613147" y="5080328"/>
                <a:ext cx="494046" cy="636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3147" y="5080328"/>
                <a:ext cx="494046" cy="636649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7583614" y="5776052"/>
                <a:ext cx="494046" cy="636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3614" y="5776052"/>
                <a:ext cx="494046" cy="636649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8476596" y="6094408"/>
                <a:ext cx="494046" cy="6365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29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6596" y="6094408"/>
                <a:ext cx="494046" cy="636585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1356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Table 50">
            <a:extLst>
              <a:ext uri="{FF2B5EF4-FFF2-40B4-BE49-F238E27FC236}">
                <a16:creationId xmlns="" xmlns:a16="http://schemas.microsoft.com/office/drawing/2014/main" id="{60D4C688-3C68-4BD5-AB3C-B46BFA725B8F}"/>
              </a:ext>
            </a:extLst>
          </p:cNvPr>
          <p:cNvGraphicFramePr>
            <a:graphicFrameLocks noGrp="1"/>
          </p:cNvGraphicFramePr>
          <p:nvPr/>
        </p:nvGraphicFramePr>
        <p:xfrm>
          <a:off x="123691" y="675205"/>
          <a:ext cx="4397374" cy="22653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39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3723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372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58999"/>
              </a:tblGrid>
              <a:tr h="541735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8" marR="91448" marT="45740" marB="4574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Left</a:t>
                      </a:r>
                      <a:r>
                        <a:rPr lang="en-GB" sz="1800" baseline="0" dirty="0" smtClean="0"/>
                        <a:t> handed</a:t>
                      </a:r>
                      <a:endParaRPr lang="en-GB" sz="1800" dirty="0"/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Right handed</a:t>
                      </a:r>
                      <a:endParaRPr lang="en-GB" sz="1800" dirty="0"/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Total</a:t>
                      </a:r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1735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Geography</a:t>
                      </a:r>
                      <a:endParaRPr lang="en-GB" sz="1800" dirty="0"/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60</a:t>
                      </a:r>
                      <a:endParaRPr lang="en-GB" sz="1800" dirty="0"/>
                    </a:p>
                  </a:txBody>
                  <a:tcPr marL="91448" marR="91448" marT="45740" marB="457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26</a:t>
                      </a:r>
                      <a:endParaRPr lang="en-GB" sz="18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86</a:t>
                      </a:r>
                      <a:endParaRPr lang="en-GB" sz="18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1735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History</a:t>
                      </a:r>
                      <a:endParaRPr lang="en-GB" sz="1800" dirty="0"/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5</a:t>
                      </a:r>
                      <a:endParaRPr lang="en-GB" sz="18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19</a:t>
                      </a:r>
                      <a:endParaRPr lang="en-GB" sz="18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24</a:t>
                      </a:r>
                      <a:endParaRPr lang="en-GB" sz="18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1735">
                <a:tc>
                  <a:txBody>
                    <a:bodyPr/>
                    <a:lstStyle/>
                    <a:p>
                      <a:r>
                        <a:rPr lang="en-GB" sz="1800" dirty="0"/>
                        <a:t>Total</a:t>
                      </a:r>
                    </a:p>
                  </a:txBody>
                  <a:tcPr marL="91448" marR="91448" marT="45740" marB="457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65</a:t>
                      </a:r>
                      <a:endParaRPr lang="en-GB" sz="18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45</a:t>
                      </a:r>
                      <a:endParaRPr lang="en-GB" sz="1800" dirty="0"/>
                    </a:p>
                  </a:txBody>
                  <a:tcPr marL="91448" marR="91448" marT="45740" marB="45740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110</a:t>
                      </a:r>
                      <a:endParaRPr lang="en-GB" sz="1800" dirty="0"/>
                    </a:p>
                  </a:txBody>
                  <a:tcPr marL="91448" marR="91448" marT="45740" marB="4574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6" name="TextBox 5">
            <a:extLst>
              <a:ext uri="{FF2B5EF4-FFF2-40B4-BE49-F238E27FC236}">
                <a16:creationId xmlns="" xmlns:a16="http://schemas.microsoft.com/office/drawing/2014/main" id="{6350ECB1-F7F3-4F9B-B394-D1D4104EA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691" y="13596"/>
            <a:ext cx="43973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The two-way table </a:t>
            </a:r>
            <a:r>
              <a:rPr lang="en-GB" alt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below </a:t>
            </a:r>
            <a:r>
              <a:rPr kumimoji="0" lang="en-GB" altLang="en-US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shows the subjects of 110 students</a:t>
            </a:r>
            <a:endParaRPr kumimoji="0" lang="en-GB" alt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6378" y="2940530"/>
            <a:ext cx="4572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arenR"/>
            </a:pPr>
            <a:r>
              <a:rPr lang="en-GB" sz="1600" dirty="0"/>
              <a:t>Find the probability of a student </a:t>
            </a:r>
            <a:r>
              <a:rPr lang="en-GB" sz="1600" dirty="0" smtClean="0"/>
              <a:t>taking History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  <a:p>
            <a:pPr marL="342900" indent="-342900">
              <a:buAutoNum type="arabicParenR"/>
            </a:pPr>
            <a:r>
              <a:rPr lang="en-GB" sz="1600" dirty="0"/>
              <a:t>Find the probability of a student </a:t>
            </a:r>
            <a:r>
              <a:rPr lang="en-GB" sz="1600" dirty="0" smtClean="0"/>
              <a:t>taking History or Geography </a:t>
            </a:r>
            <a:br>
              <a:rPr lang="en-GB" sz="1600" dirty="0" smtClean="0"/>
            </a:br>
            <a:endParaRPr lang="en-GB" sz="1600" dirty="0"/>
          </a:p>
          <a:p>
            <a:pPr marL="342900" indent="-342900">
              <a:buAutoNum type="arabicParenR"/>
            </a:pPr>
            <a:r>
              <a:rPr lang="en-GB" sz="1600" dirty="0"/>
              <a:t>Given that a student </a:t>
            </a:r>
            <a:r>
              <a:rPr lang="en-GB" sz="1600" dirty="0" smtClean="0"/>
              <a:t>is right handed, what is the probability they take History?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  <a:p>
            <a:pPr marL="342900" indent="-342900">
              <a:buAutoNum type="arabicParenR"/>
            </a:pPr>
            <a:r>
              <a:rPr lang="en-GB" sz="1600" dirty="0"/>
              <a:t>Given that a student is right handed, what is the probability they take </a:t>
            </a:r>
            <a:r>
              <a:rPr lang="en-GB" sz="1600" dirty="0" smtClean="0"/>
              <a:t>Geography?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 smtClean="0"/>
          </a:p>
          <a:p>
            <a:pPr marL="342900" indent="-342900">
              <a:buAutoNum type="arabicParenR"/>
            </a:pPr>
            <a:r>
              <a:rPr lang="en-GB" sz="1600" dirty="0" smtClean="0"/>
              <a:t>Given that a student is left handed, what is the probability they take Geography?</a:t>
            </a:r>
            <a:br>
              <a:rPr lang="en-GB" sz="1600" dirty="0" smtClean="0"/>
            </a:br>
            <a:endParaRPr lang="en-GB" sz="1600" dirty="0" smtClean="0"/>
          </a:p>
          <a:p>
            <a:pPr marL="342900" indent="-342900">
              <a:buAutoNum type="arabicParenR"/>
            </a:pPr>
            <a:r>
              <a:rPr lang="en-GB" sz="1600" dirty="0" smtClean="0"/>
              <a:t>Given that a student is left handed, what is the probability they do not take Geography?</a:t>
            </a:r>
          </a:p>
        </p:txBody>
      </p:sp>
      <p:sp>
        <p:nvSpPr>
          <p:cNvPr id="12" name="Oval 11">
            <a:extLst>
              <a:ext uri="{FF2B5EF4-FFF2-40B4-BE49-F238E27FC236}">
                <a16:creationId xmlns="" xmlns:a16="http://schemas.microsoft.com/office/drawing/2014/main" id="{BD923440-C6EA-40B2-9B05-620B335593FE}"/>
              </a:ext>
            </a:extLst>
          </p:cNvPr>
          <p:cNvSpPr/>
          <p:nvPr/>
        </p:nvSpPr>
        <p:spPr>
          <a:xfrm>
            <a:off x="5606843" y="394358"/>
            <a:ext cx="1591531" cy="1575803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CBC4B3EA-ABAB-413F-B47D-ABB634DE3ECD}"/>
              </a:ext>
            </a:extLst>
          </p:cNvPr>
          <p:cNvSpPr/>
          <p:nvPr/>
        </p:nvSpPr>
        <p:spPr>
          <a:xfrm>
            <a:off x="6604069" y="405801"/>
            <a:ext cx="1591531" cy="1575803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id="{DF37DA58-D178-4784-8A84-EA3AE6961728}"/>
                  </a:ext>
                </a:extLst>
              </p:cNvPr>
              <p:cNvSpPr txBox="1"/>
              <p:nvPr/>
            </p:nvSpPr>
            <p:spPr>
              <a:xfrm>
                <a:off x="5339743" y="137303"/>
                <a:ext cx="89543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600" b="0" i="0" smtClean="0">
                          <a:latin typeface="Cambria Math" panose="02040503050406030204" pitchFamily="18" charset="0"/>
                        </a:rPr>
                        <m:t>Geography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DF37DA58-D178-4784-8A84-EA3AE69617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9743" y="137303"/>
                <a:ext cx="895433" cy="338554"/>
              </a:xfrm>
              <a:prstGeom prst="rect">
                <a:avLst/>
              </a:prstGeom>
              <a:blipFill rotWithShape="0">
                <a:blip r:embed="rId2"/>
                <a:stretch>
                  <a:fillRect l="-680" r="-25170"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6698D463-4B08-4527-ABDB-9398224340B6}"/>
              </a:ext>
            </a:extLst>
          </p:cNvPr>
          <p:cNvSpPr/>
          <p:nvPr/>
        </p:nvSpPr>
        <p:spPr>
          <a:xfrm>
            <a:off x="5339744" y="171930"/>
            <a:ext cx="3315321" cy="27686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0233F136-1689-4E27-9D0B-9BCB391FBBA5}"/>
              </a:ext>
            </a:extLst>
          </p:cNvPr>
          <p:cNvSpPr txBox="1"/>
          <p:nvPr/>
        </p:nvSpPr>
        <p:spPr>
          <a:xfrm>
            <a:off x="6073453" y="786572"/>
            <a:ext cx="227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7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81E7D245-5B2E-4E5E-AF12-239BD00CD198}"/>
              </a:ext>
            </a:extLst>
          </p:cNvPr>
          <p:cNvSpPr txBox="1"/>
          <p:nvPr/>
        </p:nvSpPr>
        <p:spPr>
          <a:xfrm>
            <a:off x="6849355" y="883765"/>
            <a:ext cx="227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4F512586-DDD8-4BA6-8EB2-DB45500008A6}"/>
              </a:ext>
            </a:extLst>
          </p:cNvPr>
          <p:cNvSpPr txBox="1"/>
          <p:nvPr/>
        </p:nvSpPr>
        <p:spPr>
          <a:xfrm>
            <a:off x="7677103" y="868891"/>
            <a:ext cx="227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6F64C168-B3AC-4978-989F-12D197DE85AD}"/>
              </a:ext>
            </a:extLst>
          </p:cNvPr>
          <p:cNvSpPr txBox="1"/>
          <p:nvPr/>
        </p:nvSpPr>
        <p:spPr>
          <a:xfrm>
            <a:off x="6791299" y="1366837"/>
            <a:ext cx="227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5</a:t>
            </a:r>
          </a:p>
        </p:txBody>
      </p:sp>
      <p:sp>
        <p:nvSpPr>
          <p:cNvPr id="20" name="Oval 19">
            <a:extLst>
              <a:ext uri="{FF2B5EF4-FFF2-40B4-BE49-F238E27FC236}">
                <a16:creationId xmlns="" xmlns:a16="http://schemas.microsoft.com/office/drawing/2014/main" id="{CBC4B3EA-ABAB-413F-B47D-ABB634DE3ECD}"/>
              </a:ext>
            </a:extLst>
          </p:cNvPr>
          <p:cNvSpPr/>
          <p:nvPr/>
        </p:nvSpPr>
        <p:spPr>
          <a:xfrm>
            <a:off x="6148749" y="1342215"/>
            <a:ext cx="1591531" cy="1575803"/>
          </a:xfrm>
          <a:prstGeom prst="ellipse">
            <a:avLst/>
          </a:prstGeom>
          <a:noFill/>
          <a:ln w="5715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6F64C168-B3AC-4978-989F-12D197DE85AD}"/>
              </a:ext>
            </a:extLst>
          </p:cNvPr>
          <p:cNvSpPr txBox="1"/>
          <p:nvPr/>
        </p:nvSpPr>
        <p:spPr>
          <a:xfrm>
            <a:off x="6248861" y="1597506"/>
            <a:ext cx="4997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11</a:t>
            </a:r>
            <a:endParaRPr lang="en-GB" sz="2000" dirty="0"/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6F64C168-B3AC-4978-989F-12D197DE85AD}"/>
              </a:ext>
            </a:extLst>
          </p:cNvPr>
          <p:cNvSpPr txBox="1"/>
          <p:nvPr/>
        </p:nvSpPr>
        <p:spPr>
          <a:xfrm>
            <a:off x="7275252" y="1559266"/>
            <a:ext cx="227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6F64C168-B3AC-4978-989F-12D197DE85AD}"/>
              </a:ext>
            </a:extLst>
          </p:cNvPr>
          <p:cNvSpPr txBox="1"/>
          <p:nvPr/>
        </p:nvSpPr>
        <p:spPr>
          <a:xfrm>
            <a:off x="6704182" y="2162916"/>
            <a:ext cx="441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15</a:t>
            </a:r>
            <a:endParaRPr lang="en-GB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="" xmlns:a16="http://schemas.microsoft.com/office/drawing/2014/main" id="{DF37DA58-D178-4784-8A84-EA3AE6961728}"/>
                  </a:ext>
                </a:extLst>
              </p:cNvPr>
              <p:cNvSpPr txBox="1"/>
              <p:nvPr/>
            </p:nvSpPr>
            <p:spPr>
              <a:xfrm>
                <a:off x="7802342" y="203933"/>
                <a:ext cx="89543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600" b="0" i="0" smtClean="0">
                          <a:latin typeface="Cambria Math" panose="02040503050406030204" pitchFamily="18" charset="0"/>
                        </a:rPr>
                        <m:t>History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DF37DA58-D178-4784-8A84-EA3AE69617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2342" y="203933"/>
                <a:ext cx="895433" cy="338554"/>
              </a:xfrm>
              <a:prstGeom prst="rect">
                <a:avLst/>
              </a:prstGeom>
              <a:blipFill rotWithShape="0">
                <a:blip r:embed="rId3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>
            <a:extLst>
              <a:ext uri="{FF2B5EF4-FFF2-40B4-BE49-F238E27FC236}">
                <a16:creationId xmlns="" xmlns:mc="http://schemas.openxmlformats.org/markup-compatibility/2006" xmlns:a14="http://schemas.microsoft.com/office/drawing/2010/main" xmlns:a16="http://schemas.microsoft.com/office/drawing/2014/main" id="{DF37DA58-D178-4784-8A84-EA3AE6961728}"/>
              </a:ext>
            </a:extLst>
          </p:cNvPr>
          <p:cNvSpPr txBox="1"/>
          <p:nvPr/>
        </p:nvSpPr>
        <p:spPr>
          <a:xfrm>
            <a:off x="7583614" y="2509743"/>
            <a:ext cx="895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Business</a:t>
            </a:r>
            <a:endParaRPr lang="en-GB" sz="1600" dirty="0"/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4F512586-DDD8-4BA6-8EB2-DB45500008A6}"/>
              </a:ext>
            </a:extLst>
          </p:cNvPr>
          <p:cNvSpPr txBox="1"/>
          <p:nvPr/>
        </p:nvSpPr>
        <p:spPr>
          <a:xfrm>
            <a:off x="5581407" y="2176672"/>
            <a:ext cx="227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5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695691" y="2918018"/>
            <a:ext cx="4572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arenR"/>
            </a:pPr>
            <a:r>
              <a:rPr lang="en-GB" sz="1600" dirty="0"/>
              <a:t>Find the probability of a student </a:t>
            </a:r>
            <a:r>
              <a:rPr lang="en-GB" sz="1600" dirty="0" smtClean="0"/>
              <a:t>taking Business</a:t>
            </a:r>
            <a:br>
              <a:rPr lang="en-GB" sz="1600" dirty="0" smtClean="0"/>
            </a:br>
            <a:endParaRPr lang="en-GB" sz="1600" dirty="0" smtClean="0"/>
          </a:p>
          <a:p>
            <a:pPr marL="342900" indent="-342900">
              <a:buAutoNum type="arabicParenR"/>
            </a:pPr>
            <a:r>
              <a:rPr lang="en-GB" sz="1600" dirty="0"/>
              <a:t>Find the probability of a student taking </a:t>
            </a:r>
            <a:r>
              <a:rPr lang="en-GB" sz="1600" dirty="0" smtClean="0"/>
              <a:t>Business or History</a:t>
            </a:r>
            <a:br>
              <a:rPr lang="en-GB" sz="1600" dirty="0" smtClean="0"/>
            </a:br>
            <a:endParaRPr lang="en-GB" sz="1600" dirty="0" smtClean="0"/>
          </a:p>
          <a:p>
            <a:pPr marL="342900" indent="-342900">
              <a:buAutoNum type="arabicParenR"/>
            </a:pPr>
            <a:r>
              <a:rPr lang="en-GB" sz="1600" dirty="0" smtClean="0"/>
              <a:t>Find </a:t>
            </a:r>
            <a:r>
              <a:rPr lang="en-GB" sz="1600" dirty="0"/>
              <a:t>the probability of a student </a:t>
            </a:r>
            <a:r>
              <a:rPr lang="en-GB" sz="1600" dirty="0" smtClean="0"/>
              <a:t>taking Business and History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  <a:p>
            <a:pPr marL="342900" indent="-342900">
              <a:buAutoNum type="arabicParenR"/>
            </a:pPr>
            <a:r>
              <a:rPr lang="en-GB" sz="1600" dirty="0"/>
              <a:t>Given that a </a:t>
            </a:r>
            <a:r>
              <a:rPr lang="en-GB" sz="1600" dirty="0" smtClean="0"/>
              <a:t>student takes Geography, what is the probability they take History?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  <a:p>
            <a:pPr marL="342900" indent="-342900">
              <a:buAutoNum type="arabicParenR"/>
            </a:pPr>
            <a:r>
              <a:rPr lang="en-GB" sz="1600" dirty="0" smtClean="0"/>
              <a:t>What is the probability that a student takes History given that they take Geography?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 smtClean="0"/>
          </a:p>
          <a:p>
            <a:pPr marL="342900" indent="-342900">
              <a:buAutoNum type="arabicParenR"/>
            </a:pPr>
            <a:r>
              <a:rPr lang="en-GB" sz="1600" dirty="0" smtClean="0"/>
              <a:t>What is the probability that a student does</a:t>
            </a:r>
            <a:br>
              <a:rPr lang="en-GB" sz="1600" dirty="0" smtClean="0"/>
            </a:br>
            <a:r>
              <a:rPr lang="en-GB" sz="1600" dirty="0" smtClean="0"/>
              <a:t> not take Business given that they take History?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4274042" y="2918018"/>
                <a:ext cx="622286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24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110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4042" y="2918018"/>
                <a:ext cx="622286" cy="6127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3844437" y="3666828"/>
                <a:ext cx="1051891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110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110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4437" y="3666828"/>
                <a:ext cx="1051891" cy="6127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160718" y="4373574"/>
                <a:ext cx="494046" cy="636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19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45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0718" y="4373574"/>
                <a:ext cx="494046" cy="63664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4167032" y="5159426"/>
                <a:ext cx="494046" cy="636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26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45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7032" y="5159426"/>
                <a:ext cx="494046" cy="63664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3184393" y="5800716"/>
                <a:ext cx="494046" cy="636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60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65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4393" y="5800716"/>
                <a:ext cx="494046" cy="63664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4274042" y="6247514"/>
                <a:ext cx="494046" cy="636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65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4042" y="6247514"/>
                <a:ext cx="494046" cy="636649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8681099" y="2376727"/>
                <a:ext cx="494046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1099" y="2376727"/>
                <a:ext cx="494046" cy="61093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5901726" y="3666828"/>
                <a:ext cx="494046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38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1726" y="3666828"/>
                <a:ext cx="494046" cy="610936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6054322" y="4397229"/>
                <a:ext cx="494046" cy="636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4322" y="4397229"/>
                <a:ext cx="494046" cy="636649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7904995" y="5077223"/>
                <a:ext cx="494046" cy="6365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4995" y="5077223"/>
                <a:ext cx="494046" cy="636585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8685250" y="5508104"/>
                <a:ext cx="494046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5250" y="5508104"/>
                <a:ext cx="494046" cy="6127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8599148" y="6119040"/>
                <a:ext cx="494046" cy="6347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9148" y="6119040"/>
                <a:ext cx="494046" cy="634789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2193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2123</TotalTime>
  <Words>393</Words>
  <Application>Microsoft Office PowerPoint</Application>
  <PresentationFormat>On-screen Show (4:3)</PresentationFormat>
  <Paragraphs>264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1_Office Theme</vt:lpstr>
      <vt:lpstr>Probability: Venn Diagrams and Two-Way Tables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Toby Farahmand</cp:lastModifiedBy>
  <cp:revision>108</cp:revision>
  <dcterms:created xsi:type="dcterms:W3CDTF">2018-01-26T08:52:52Z</dcterms:created>
  <dcterms:modified xsi:type="dcterms:W3CDTF">2021-01-27T10:44:21Z</dcterms:modified>
</cp:coreProperties>
</file>