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89" r:id="rId3"/>
    <p:sldId id="292" r:id="rId4"/>
    <p:sldId id="295" r:id="rId5"/>
    <p:sldId id="29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66" d="100"/>
          <a:sy n="66" d="100"/>
        </p:scale>
        <p:origin x="153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17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108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050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406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978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0235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2300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52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6461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1227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846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86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436" y="401709"/>
            <a:ext cx="7427127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Ratio: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 smtClean="0">
                <a:solidFill>
                  <a:schemeClr val="bg1"/>
                </a:solidFill>
              </a:rPr>
              <a:t>Linear Equations from visual representations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xmlns="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5812933-EDD1-4ED8-A7A9-BD9D77D2AEC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0434" t="27910" r="73355" b="65081"/>
          <a:stretch/>
        </p:blipFill>
        <p:spPr>
          <a:xfrm>
            <a:off x="3179668" y="4722488"/>
            <a:ext cx="2784662" cy="48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643825" y="9832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406053"/>
              </p:ext>
            </p:extLst>
          </p:nvPr>
        </p:nvGraphicFramePr>
        <p:xfrm>
          <a:off x="570390" y="718650"/>
          <a:ext cx="3433428" cy="37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92">
                  <a:extLst>
                    <a:ext uri="{9D8B030D-6E8A-4147-A177-3AD203B41FA5}">
                      <a16:colId xmlns:a16="http://schemas.microsoft.com/office/drawing/2014/main" xmlns="" val="1089888924"/>
                    </a:ext>
                  </a:extLst>
                </a:gridCol>
                <a:gridCol w="381492">
                  <a:extLst>
                    <a:ext uri="{9D8B030D-6E8A-4147-A177-3AD203B41FA5}">
                      <a16:colId xmlns:a16="http://schemas.microsoft.com/office/drawing/2014/main" xmlns="" val="778774714"/>
                    </a:ext>
                  </a:extLst>
                </a:gridCol>
                <a:gridCol w="381492">
                  <a:extLst>
                    <a:ext uri="{9D8B030D-6E8A-4147-A177-3AD203B41FA5}">
                      <a16:colId xmlns:a16="http://schemas.microsoft.com/office/drawing/2014/main" xmlns="" val="980191947"/>
                    </a:ext>
                  </a:extLst>
                </a:gridCol>
                <a:gridCol w="381492">
                  <a:extLst>
                    <a:ext uri="{9D8B030D-6E8A-4147-A177-3AD203B41FA5}">
                      <a16:colId xmlns:a16="http://schemas.microsoft.com/office/drawing/2014/main" xmlns="" val="3785701194"/>
                    </a:ext>
                  </a:extLst>
                </a:gridCol>
                <a:gridCol w="381492">
                  <a:extLst>
                    <a:ext uri="{9D8B030D-6E8A-4147-A177-3AD203B41FA5}">
                      <a16:colId xmlns:a16="http://schemas.microsoft.com/office/drawing/2014/main" xmlns="" val="1743304161"/>
                    </a:ext>
                  </a:extLst>
                </a:gridCol>
                <a:gridCol w="381492">
                  <a:extLst>
                    <a:ext uri="{9D8B030D-6E8A-4147-A177-3AD203B41FA5}">
                      <a16:colId xmlns:a16="http://schemas.microsoft.com/office/drawing/2014/main" xmlns="" val="3818343822"/>
                    </a:ext>
                  </a:extLst>
                </a:gridCol>
                <a:gridCol w="381492">
                  <a:extLst>
                    <a:ext uri="{9D8B030D-6E8A-4147-A177-3AD203B41FA5}">
                      <a16:colId xmlns:a16="http://schemas.microsoft.com/office/drawing/2014/main" xmlns="" val="4182784518"/>
                    </a:ext>
                  </a:extLst>
                </a:gridCol>
                <a:gridCol w="381492">
                  <a:extLst>
                    <a:ext uri="{9D8B030D-6E8A-4147-A177-3AD203B41FA5}">
                      <a16:colId xmlns:a16="http://schemas.microsoft.com/office/drawing/2014/main" xmlns="" val="410862697"/>
                    </a:ext>
                  </a:extLst>
                </a:gridCol>
                <a:gridCol w="381492">
                  <a:extLst>
                    <a:ext uri="{9D8B030D-6E8A-4147-A177-3AD203B41FA5}">
                      <a16:colId xmlns:a16="http://schemas.microsoft.com/office/drawing/2014/main" xmlns="" val="1437794109"/>
                    </a:ext>
                  </a:extLst>
                </a:gridCol>
              </a:tblGrid>
              <a:tr h="3791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6904047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009333"/>
              </p:ext>
            </p:extLst>
          </p:nvPr>
        </p:nvGraphicFramePr>
        <p:xfrm>
          <a:off x="4862289" y="718650"/>
          <a:ext cx="3933756" cy="37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813">
                  <a:extLst>
                    <a:ext uri="{9D8B030D-6E8A-4147-A177-3AD203B41FA5}">
                      <a16:colId xmlns:a16="http://schemas.microsoft.com/office/drawing/2014/main" xmlns="" val="1089888924"/>
                    </a:ext>
                  </a:extLst>
                </a:gridCol>
                <a:gridCol w="327813">
                  <a:extLst>
                    <a:ext uri="{9D8B030D-6E8A-4147-A177-3AD203B41FA5}">
                      <a16:colId xmlns:a16="http://schemas.microsoft.com/office/drawing/2014/main" xmlns="" val="778774714"/>
                    </a:ext>
                  </a:extLst>
                </a:gridCol>
                <a:gridCol w="327813">
                  <a:extLst>
                    <a:ext uri="{9D8B030D-6E8A-4147-A177-3AD203B41FA5}">
                      <a16:colId xmlns:a16="http://schemas.microsoft.com/office/drawing/2014/main" xmlns="" val="980191947"/>
                    </a:ext>
                  </a:extLst>
                </a:gridCol>
                <a:gridCol w="327813">
                  <a:extLst>
                    <a:ext uri="{9D8B030D-6E8A-4147-A177-3AD203B41FA5}">
                      <a16:colId xmlns:a16="http://schemas.microsoft.com/office/drawing/2014/main" xmlns="" val="3785701194"/>
                    </a:ext>
                  </a:extLst>
                </a:gridCol>
                <a:gridCol w="327813">
                  <a:extLst>
                    <a:ext uri="{9D8B030D-6E8A-4147-A177-3AD203B41FA5}">
                      <a16:colId xmlns:a16="http://schemas.microsoft.com/office/drawing/2014/main" xmlns="" val="1743304161"/>
                    </a:ext>
                  </a:extLst>
                </a:gridCol>
                <a:gridCol w="327813">
                  <a:extLst>
                    <a:ext uri="{9D8B030D-6E8A-4147-A177-3AD203B41FA5}">
                      <a16:colId xmlns:a16="http://schemas.microsoft.com/office/drawing/2014/main" xmlns="" val="3818343822"/>
                    </a:ext>
                  </a:extLst>
                </a:gridCol>
                <a:gridCol w="327813">
                  <a:extLst>
                    <a:ext uri="{9D8B030D-6E8A-4147-A177-3AD203B41FA5}">
                      <a16:colId xmlns:a16="http://schemas.microsoft.com/office/drawing/2014/main" xmlns="" val="4182784518"/>
                    </a:ext>
                  </a:extLst>
                </a:gridCol>
                <a:gridCol w="327813">
                  <a:extLst>
                    <a:ext uri="{9D8B030D-6E8A-4147-A177-3AD203B41FA5}">
                      <a16:colId xmlns:a16="http://schemas.microsoft.com/office/drawing/2014/main" xmlns="" val="410862697"/>
                    </a:ext>
                  </a:extLst>
                </a:gridCol>
                <a:gridCol w="327813">
                  <a:extLst>
                    <a:ext uri="{9D8B030D-6E8A-4147-A177-3AD203B41FA5}">
                      <a16:colId xmlns:a16="http://schemas.microsoft.com/office/drawing/2014/main" xmlns="" val="1437794109"/>
                    </a:ext>
                  </a:extLst>
                </a:gridCol>
                <a:gridCol w="327813">
                  <a:extLst>
                    <a:ext uri="{9D8B030D-6E8A-4147-A177-3AD203B41FA5}">
                      <a16:colId xmlns:a16="http://schemas.microsoft.com/office/drawing/2014/main" xmlns="" val="3746655527"/>
                    </a:ext>
                  </a:extLst>
                </a:gridCol>
                <a:gridCol w="327813"/>
                <a:gridCol w="327813"/>
              </a:tblGrid>
              <a:tr h="3791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6904047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43651" y="1227007"/>
                <a:ext cx="3220159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ambria" panose="02040503050406030204" pitchFamily="18" charset="0"/>
                  </a:rPr>
                  <a:t>Find the ratio of Green to Blue</a:t>
                </a:r>
              </a:p>
              <a:p>
                <a:endParaRPr lang="en-GB" dirty="0" smtClean="0">
                  <a:latin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</a:endParaRPr>
              </a:p>
              <a:p>
                <a:r>
                  <a:rPr lang="en-GB" dirty="0" smtClean="0">
                    <a:latin typeface="Cambria" panose="02040503050406030204" pitchFamily="18" charset="0"/>
                  </a:rPr>
                  <a:t>Write the ratio in the form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1: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b="0" dirty="0" smtClean="0">
                  <a:latin typeface="Cambria" panose="02040503050406030204" pitchFamily="18" charset="0"/>
                </a:endParaRPr>
              </a:p>
              <a:p>
                <a:endParaRPr lang="en-GB" dirty="0" smtClean="0">
                  <a:latin typeface="Cambria" panose="02040503050406030204" pitchFamily="18" charset="0"/>
                </a:endParaRPr>
              </a:p>
              <a:p>
                <a:endParaRPr lang="en-GB" dirty="0" smtClean="0">
                  <a:latin typeface="Cambria" panose="02040503050406030204" pitchFamily="18" charset="0"/>
                </a:endParaRPr>
              </a:p>
              <a:p>
                <a:r>
                  <a:rPr lang="en-GB" dirty="0" smtClean="0">
                    <a:latin typeface="Cambria" panose="02040503050406030204" pitchFamily="18" charset="0"/>
                  </a:rPr>
                  <a:t>Form a linear equation linking green (x) and blue (y)</a:t>
                </a:r>
                <a:endParaRPr lang="en-GB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651" y="1227007"/>
                <a:ext cx="3220159" cy="2308324"/>
              </a:xfrm>
              <a:prstGeom prst="rect">
                <a:avLst/>
              </a:prstGeom>
              <a:blipFill rotWithShape="0">
                <a:blip r:embed="rId2"/>
                <a:stretch>
                  <a:fillRect l="-1705" t="-1583" r="-189" b="-29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4981119" y="1227007"/>
                <a:ext cx="3220159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ambria" panose="02040503050406030204" pitchFamily="18" charset="0"/>
                  </a:rPr>
                  <a:t>Find the ratio of Green to Blue</a:t>
                </a:r>
              </a:p>
              <a:p>
                <a:endParaRPr lang="en-GB" dirty="0" smtClean="0">
                  <a:latin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</a:endParaRPr>
              </a:p>
              <a:p>
                <a:r>
                  <a:rPr lang="en-GB" dirty="0" smtClean="0">
                    <a:latin typeface="Cambria" panose="02040503050406030204" pitchFamily="18" charset="0"/>
                  </a:rPr>
                  <a:t>Write the ratio in the form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1: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b="0" dirty="0" smtClean="0">
                  <a:latin typeface="Cambria" panose="02040503050406030204" pitchFamily="18" charset="0"/>
                </a:endParaRPr>
              </a:p>
              <a:p>
                <a:endParaRPr lang="en-GB" dirty="0" smtClean="0">
                  <a:latin typeface="Cambria" panose="02040503050406030204" pitchFamily="18" charset="0"/>
                </a:endParaRPr>
              </a:p>
              <a:p>
                <a:endParaRPr lang="en-GB" dirty="0" smtClean="0">
                  <a:latin typeface="Cambria" panose="02040503050406030204" pitchFamily="18" charset="0"/>
                </a:endParaRPr>
              </a:p>
              <a:p>
                <a:r>
                  <a:rPr lang="en-GB" dirty="0" smtClean="0">
                    <a:latin typeface="Cambria" panose="02040503050406030204" pitchFamily="18" charset="0"/>
                  </a:rPr>
                  <a:t>Form a linear equation linking green (x) and blue (y)</a:t>
                </a:r>
                <a:endParaRPr lang="en-GB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119" y="1227007"/>
                <a:ext cx="3220159" cy="2308324"/>
              </a:xfrm>
              <a:prstGeom prst="rect">
                <a:avLst/>
              </a:prstGeom>
              <a:blipFill rotWithShape="0">
                <a:blip r:embed="rId3"/>
                <a:stretch>
                  <a:fillRect l="-1515" t="-1583" r="-379" b="-29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3542346"/>
                  </p:ext>
                </p:extLst>
              </p:nvPr>
            </p:nvGraphicFramePr>
            <p:xfrm>
              <a:off x="126134" y="323978"/>
              <a:ext cx="8698552" cy="572477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632351">
                      <a:extLst>
                        <a:ext uri="{9D8B030D-6E8A-4147-A177-3AD203B41FA5}">
                          <a16:colId xmlns:a16="http://schemas.microsoft.com/office/drawing/2014/main" xmlns="" val="3344051550"/>
                        </a:ext>
                      </a:extLst>
                    </a:gridCol>
                    <a:gridCol w="2401326">
                      <a:extLst>
                        <a:ext uri="{9D8B030D-6E8A-4147-A177-3AD203B41FA5}">
                          <a16:colId xmlns:a16="http://schemas.microsoft.com/office/drawing/2014/main" xmlns="" val="670680817"/>
                        </a:ext>
                      </a:extLst>
                    </a:gridCol>
                    <a:gridCol w="2664875">
                      <a:extLst>
                        <a:ext uri="{9D8B030D-6E8A-4147-A177-3AD203B41FA5}">
                          <a16:colId xmlns:a16="http://schemas.microsoft.com/office/drawing/2014/main" xmlns="" val="2766769062"/>
                        </a:ext>
                      </a:extLst>
                    </a:gridCol>
                  </a:tblGrid>
                  <a:tr h="9954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>
                              <a:latin typeface="+mn-lt"/>
                              <a:cs typeface="Arial" panose="020B0604020202020204" pitchFamily="34" charset="0"/>
                            </a:rPr>
                            <a:t>Visual</a:t>
                          </a:r>
                          <a:r>
                            <a:rPr lang="en-GB" sz="2400" baseline="0" dirty="0">
                              <a:latin typeface="+mn-lt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GB" sz="2400" baseline="0" dirty="0" smtClean="0">
                              <a:latin typeface="+mn-lt"/>
                              <a:cs typeface="Arial" panose="020B0604020202020204" pitchFamily="34" charset="0"/>
                            </a:rPr>
                            <a:t>representation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 :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2400" b="0" dirty="0" smtClean="0">
                            <a:latin typeface="+mn-lt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 :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2400" b="0" dirty="0" smtClean="0">
                            <a:latin typeface="+mn-lt"/>
                            <a:cs typeface="Arial" panose="020B0604020202020204" pitchFamily="34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1: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2400" b="0" dirty="0" smtClean="0">
                            <a:latin typeface="+mn-lt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 smtClean="0">
                              <a:latin typeface="+mn-lt"/>
                              <a:cs typeface="Arial" panose="020B0604020202020204" pitchFamily="34" charset="0"/>
                            </a:rPr>
                            <a:t>Linear equation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2805640806"/>
                      </a:ext>
                    </a:extLst>
                  </a:tr>
                  <a:tr h="68587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3470723168"/>
                      </a:ext>
                    </a:extLst>
                  </a:tr>
                  <a:tr h="68587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273346038"/>
                      </a:ext>
                    </a:extLst>
                  </a:tr>
                  <a:tr h="68587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977562493"/>
                      </a:ext>
                    </a:extLst>
                  </a:tr>
                  <a:tr h="65090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360805702"/>
                      </a:ext>
                    </a:extLst>
                  </a:tr>
                  <a:tr h="64902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3547335125"/>
                      </a:ext>
                    </a:extLst>
                  </a:tr>
                  <a:tr h="68587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3119514709"/>
                      </a:ext>
                    </a:extLst>
                  </a:tr>
                  <a:tr h="685872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2848162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3542346"/>
                  </p:ext>
                </p:extLst>
              </p:nvPr>
            </p:nvGraphicFramePr>
            <p:xfrm>
              <a:off x="126134" y="323978"/>
              <a:ext cx="8698552" cy="572477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632351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3344051550"/>
                        </a:ext>
                      </a:extLst>
                    </a:gridCol>
                    <a:gridCol w="2401326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670680817"/>
                        </a:ext>
                      </a:extLst>
                    </a:gridCol>
                    <a:gridCol w="2664875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766769062"/>
                        </a:ext>
                      </a:extLst>
                    </a:gridCol>
                  </a:tblGrid>
                  <a:tr h="99549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68" t="-4908" r="-139933" b="-4779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51139" t="-4908" r="-111139" b="-4779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 smtClean="0">
                              <a:latin typeface="+mn-lt"/>
                              <a:cs typeface="Arial" panose="020B0604020202020204" pitchFamily="34" charset="0"/>
                            </a:rPr>
                            <a:t>Linear equation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2805640806"/>
                      </a:ext>
                    </a:extLst>
                  </a:tr>
                  <a:tr h="6858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68" t="-151327" r="-139933" b="-589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470723168"/>
                      </a:ext>
                    </a:extLst>
                  </a:tr>
                  <a:tr h="6858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68" t="-251327" r="-139933" b="-489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273346038"/>
                      </a:ext>
                    </a:extLst>
                  </a:tr>
                  <a:tr h="6858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68" t="-354464" r="-139933" b="-39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977562493"/>
                      </a:ext>
                    </a:extLst>
                  </a:tr>
                  <a:tr h="65090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68" t="-475701" r="-139933" b="-3121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360805702"/>
                      </a:ext>
                    </a:extLst>
                  </a:tr>
                  <a:tr h="6490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68" t="-575701" r="-139933" b="-2121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547335125"/>
                      </a:ext>
                    </a:extLst>
                  </a:tr>
                  <a:tr h="6858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68" t="-645536" r="-139933" b="-1026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119514709"/>
                      </a:ext>
                    </a:extLst>
                  </a:tr>
                  <a:tr h="685872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028481627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10434" t="27910" r="73355" b="65081"/>
          <a:stretch/>
        </p:blipFill>
        <p:spPr>
          <a:xfrm>
            <a:off x="623483" y="5523898"/>
            <a:ext cx="2540631" cy="4402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10434" t="41126" r="74237" b="50663"/>
          <a:stretch/>
        </p:blipFill>
        <p:spPr>
          <a:xfrm>
            <a:off x="810355" y="4789323"/>
            <a:ext cx="2540631" cy="545368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134605"/>
              </p:ext>
            </p:extLst>
          </p:nvPr>
        </p:nvGraphicFramePr>
        <p:xfrm>
          <a:off x="330565" y="1474397"/>
          <a:ext cx="1041400" cy="515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122912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9503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5874299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5462889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831831151"/>
                    </a:ext>
                  </a:extLst>
                </a:gridCol>
              </a:tblGrid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B w="38100" cmpd="sng"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2767898"/>
                  </a:ext>
                </a:extLst>
              </a:tr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42055527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2367643" y="1425393"/>
          <a:ext cx="1041400" cy="515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122912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9503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5874299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5462889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831831151"/>
                    </a:ext>
                  </a:extLst>
                </a:gridCol>
              </a:tblGrid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2767898"/>
                  </a:ext>
                </a:extLst>
              </a:tr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2055527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563415"/>
              </p:ext>
            </p:extLst>
          </p:nvPr>
        </p:nvGraphicFramePr>
        <p:xfrm>
          <a:off x="330565" y="2105476"/>
          <a:ext cx="1041400" cy="515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122912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9503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5874299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5462889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831831151"/>
                    </a:ext>
                  </a:extLst>
                </a:gridCol>
              </a:tblGrid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92767898"/>
                  </a:ext>
                </a:extLst>
              </a:tr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R w="12700" cmpd="sng">
                      <a:noFill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42055527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2309586" y="2105476"/>
          <a:ext cx="1249680" cy="515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122912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9503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5874299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5462889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831831151"/>
                    </a:ext>
                  </a:extLst>
                </a:gridCol>
                <a:gridCol w="208280"/>
              </a:tblGrid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2767898"/>
                  </a:ext>
                </a:extLst>
              </a:tr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2055527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298522" y="2765035"/>
          <a:ext cx="1249680" cy="515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122912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9503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5874299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5462889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831831151"/>
                    </a:ext>
                  </a:extLst>
                </a:gridCol>
                <a:gridCol w="208280"/>
              </a:tblGrid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2767898"/>
                  </a:ext>
                </a:extLst>
              </a:tr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2055527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2309586" y="2770031"/>
          <a:ext cx="1041400" cy="515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122912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9503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5874299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5462889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831831151"/>
                    </a:ext>
                  </a:extLst>
                </a:gridCol>
              </a:tblGrid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92767898"/>
                  </a:ext>
                </a:extLst>
              </a:tr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R w="12700" cmpd="sng">
                      <a:noFill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42055527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469312"/>
              </p:ext>
            </p:extLst>
          </p:nvPr>
        </p:nvGraphicFramePr>
        <p:xfrm>
          <a:off x="356579" y="4119772"/>
          <a:ext cx="1249680" cy="515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122912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9503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5874299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5462889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831831151"/>
                    </a:ext>
                  </a:extLst>
                </a:gridCol>
                <a:gridCol w="208280"/>
              </a:tblGrid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92767898"/>
                  </a:ext>
                </a:extLst>
              </a:tr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42055527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175859"/>
              </p:ext>
            </p:extLst>
          </p:nvPr>
        </p:nvGraphicFramePr>
        <p:xfrm>
          <a:off x="2367643" y="4124768"/>
          <a:ext cx="1249680" cy="515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122912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9503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5874299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5462889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831831151"/>
                    </a:ext>
                  </a:extLst>
                </a:gridCol>
                <a:gridCol w="208280"/>
              </a:tblGrid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2767898"/>
                  </a:ext>
                </a:extLst>
              </a:tr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42055527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266781"/>
              </p:ext>
            </p:extLst>
          </p:nvPr>
        </p:nvGraphicFramePr>
        <p:xfrm>
          <a:off x="361659" y="3434586"/>
          <a:ext cx="1249680" cy="515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122912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9503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5874299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5462889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831831151"/>
                    </a:ext>
                  </a:extLst>
                </a:gridCol>
                <a:gridCol w="208280"/>
              </a:tblGrid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92767898"/>
                  </a:ext>
                </a:extLst>
              </a:tr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42055527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220439"/>
              </p:ext>
            </p:extLst>
          </p:nvPr>
        </p:nvGraphicFramePr>
        <p:xfrm>
          <a:off x="2372723" y="3434586"/>
          <a:ext cx="1249680" cy="515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122912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9503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5874299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5462889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831831151"/>
                    </a:ext>
                  </a:extLst>
                </a:gridCol>
                <a:gridCol w="208280"/>
              </a:tblGrid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92767898"/>
                  </a:ext>
                </a:extLst>
              </a:tr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42055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825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3121551"/>
                  </p:ext>
                </p:extLst>
              </p:nvPr>
            </p:nvGraphicFramePr>
            <p:xfrm>
              <a:off x="126134" y="323978"/>
              <a:ext cx="8698552" cy="572477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632351">
                      <a:extLst>
                        <a:ext uri="{9D8B030D-6E8A-4147-A177-3AD203B41FA5}">
                          <a16:colId xmlns:a16="http://schemas.microsoft.com/office/drawing/2014/main" xmlns="" val="3344051550"/>
                        </a:ext>
                      </a:extLst>
                    </a:gridCol>
                    <a:gridCol w="2401326">
                      <a:extLst>
                        <a:ext uri="{9D8B030D-6E8A-4147-A177-3AD203B41FA5}">
                          <a16:colId xmlns:a16="http://schemas.microsoft.com/office/drawing/2014/main" xmlns="" val="670680817"/>
                        </a:ext>
                      </a:extLst>
                    </a:gridCol>
                    <a:gridCol w="2664875">
                      <a:extLst>
                        <a:ext uri="{9D8B030D-6E8A-4147-A177-3AD203B41FA5}">
                          <a16:colId xmlns:a16="http://schemas.microsoft.com/office/drawing/2014/main" xmlns="" val="2766769062"/>
                        </a:ext>
                      </a:extLst>
                    </a:gridCol>
                  </a:tblGrid>
                  <a:tr h="9954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>
                              <a:latin typeface="+mn-lt"/>
                              <a:cs typeface="Arial" panose="020B0604020202020204" pitchFamily="34" charset="0"/>
                            </a:rPr>
                            <a:t>Visual</a:t>
                          </a:r>
                          <a:r>
                            <a:rPr lang="en-GB" sz="2400" baseline="0" dirty="0">
                              <a:latin typeface="+mn-lt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GB" sz="2400" baseline="0" dirty="0" smtClean="0">
                              <a:latin typeface="+mn-lt"/>
                              <a:cs typeface="Arial" panose="020B0604020202020204" pitchFamily="34" charset="0"/>
                            </a:rPr>
                            <a:t>representation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2400" b="0" i="1" smtClean="0">
                                    <a:latin typeface="+mn-lt"/>
                                  </a:rPr>
                                  <m:t>x</m:t>
                                </m:r>
                                <m:r>
                                  <a:rPr lang="en-GB" sz="2400" b="0" i="1" smtClean="0">
                                    <a:latin typeface="+mn-lt"/>
                                  </a:rPr>
                                  <m:t> :</m:t>
                                </m:r>
                                <m:r>
                                  <a:rPr lang="en-GB" sz="2400" b="0" i="1" smtClean="0">
                                    <a:latin typeface="+mn-lt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2400" b="0" dirty="0" smtClean="0">
                            <a:latin typeface="+mn-lt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2400" b="0" i="1" smtClean="0">
                                    <a:latin typeface="+mn-lt"/>
                                  </a:rPr>
                                  <m:t>x</m:t>
                                </m:r>
                                <m:r>
                                  <a:rPr lang="en-GB" sz="2400" b="0" i="1" smtClean="0">
                                    <a:latin typeface="+mn-lt"/>
                                  </a:rPr>
                                  <m:t> :</m:t>
                                </m:r>
                                <m:r>
                                  <a:rPr lang="en-GB" sz="2400" b="0" i="1" smtClean="0">
                                    <a:latin typeface="+mn-lt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2400" b="0" dirty="0" smtClean="0">
                            <a:latin typeface="+mn-lt"/>
                            <a:cs typeface="Arial" panose="020B0604020202020204" pitchFamily="34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+mn-lt"/>
                                  </a:rPr>
                                  <m:t>1:</m:t>
                                </m:r>
                                <m:r>
                                  <a:rPr lang="en-GB" sz="2400" b="0" i="1" smtClean="0">
                                    <a:latin typeface="+mn-lt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2400" b="0" dirty="0" smtClean="0">
                            <a:latin typeface="+mn-lt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 smtClean="0">
                              <a:latin typeface="+mn-lt"/>
                              <a:cs typeface="Arial" panose="020B0604020202020204" pitchFamily="34" charset="0"/>
                            </a:rPr>
                            <a:t>Linear equation</a:t>
                          </a:r>
                        </a:p>
                        <a:p>
                          <a:pPr algn="ctr"/>
                          <a:endParaRPr lang="en-GB" sz="2400" dirty="0">
                            <a:latin typeface="+mn-lt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2805640806"/>
                      </a:ext>
                    </a:extLst>
                  </a:tr>
                  <a:tr h="68587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1:2</m:t>
                                </m:r>
                              </m:oMath>
                            </m:oMathPara>
                          </a14:m>
                          <a:endParaRPr lang="en-GB" sz="1800" b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=2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3470723168"/>
                      </a:ext>
                    </a:extLst>
                  </a:tr>
                  <a:tr h="68587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1:2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=2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273346038"/>
                      </a:ext>
                    </a:extLst>
                  </a:tr>
                  <a:tr h="68587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1:</m:t>
                                </m:r>
                                <m:f>
                                  <m:f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977562493"/>
                      </a:ext>
                    </a:extLst>
                  </a:tr>
                  <a:tr h="65090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1:4</m:t>
                              </m:r>
                            </m:oMath>
                          </a14:m>
                          <a:r>
                            <a:rPr lang="en-GB" sz="1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=4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360805702"/>
                      </a:ext>
                    </a:extLst>
                  </a:tr>
                  <a:tr h="64902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1:3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=3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3547335125"/>
                      </a:ext>
                    </a:extLst>
                  </a:tr>
                  <a:tr h="68587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1:</m:t>
                                </m:r>
                                <m:f>
                                  <m:f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3119514709"/>
                      </a:ext>
                    </a:extLst>
                  </a:tr>
                  <a:tr h="685872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1:</m:t>
                                </m:r>
                                <m:f>
                                  <m:f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2848162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3121551"/>
                  </p:ext>
                </p:extLst>
              </p:nvPr>
            </p:nvGraphicFramePr>
            <p:xfrm>
              <a:off x="126134" y="323978"/>
              <a:ext cx="8698552" cy="572477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632351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3344051550"/>
                        </a:ext>
                      </a:extLst>
                    </a:gridCol>
                    <a:gridCol w="2401326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670680817"/>
                        </a:ext>
                      </a:extLst>
                    </a:gridCol>
                    <a:gridCol w="2664875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766769062"/>
                        </a:ext>
                      </a:extLst>
                    </a:gridCol>
                  </a:tblGrid>
                  <a:tr h="99549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68" t="-4908" r="-139933" b="-4779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51139" t="-4908" r="-111139" b="-4779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 smtClean="0">
                              <a:latin typeface="+mn-lt"/>
                              <a:cs typeface="Arial" panose="020B0604020202020204" pitchFamily="34" charset="0"/>
                            </a:rPr>
                            <a:t>Linear equation</a:t>
                          </a:r>
                        </a:p>
                        <a:p>
                          <a:pPr algn="ctr"/>
                          <a:endParaRPr lang="en-GB" sz="2400" dirty="0">
                            <a:latin typeface="+mn-lt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2805640806"/>
                      </a:ext>
                    </a:extLst>
                  </a:tr>
                  <a:tr h="6858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68" t="-151327" r="-139933" b="-589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51139" t="-151327" r="-111139" b="-589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7002" t="-151327" r="-458" b="-5893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470723168"/>
                      </a:ext>
                    </a:extLst>
                  </a:tr>
                  <a:tr h="6858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68" t="-251327" r="-139933" b="-489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51139" t="-251327" r="-111139" b="-489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7002" t="-251327" r="-458" b="-4893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273346038"/>
                      </a:ext>
                    </a:extLst>
                  </a:tr>
                  <a:tr h="6858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68" t="-354464" r="-139933" b="-39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51139" t="-354464" r="-111139" b="-39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7002" t="-354464" r="-458" b="-393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977562493"/>
                      </a:ext>
                    </a:extLst>
                  </a:tr>
                  <a:tr h="65090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68" t="-475701" r="-139933" b="-3121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51139" t="-475701" r="-111139" b="-3121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7002" t="-475701" r="-458" b="-3121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360805702"/>
                      </a:ext>
                    </a:extLst>
                  </a:tr>
                  <a:tr h="6490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68" t="-575701" r="-139933" b="-2121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51139" t="-575701" r="-111139" b="-2121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7002" t="-575701" r="-458" b="-2121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547335125"/>
                      </a:ext>
                    </a:extLst>
                  </a:tr>
                  <a:tr h="6858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68" t="-645536" r="-139933" b="-1026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51139" t="-645536" r="-111139" b="-1026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7002" t="-645536" r="-458" b="-1026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119514709"/>
                      </a:ext>
                    </a:extLst>
                  </a:tr>
                  <a:tr h="685872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51139" t="-738938" r="-111139" b="-17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7002" t="-738938" r="-458" b="-17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028481627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10434" t="27910" r="73355" b="65081"/>
          <a:stretch/>
        </p:blipFill>
        <p:spPr>
          <a:xfrm>
            <a:off x="623483" y="5523898"/>
            <a:ext cx="2540631" cy="4402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10434" t="41126" r="74237" b="50663"/>
          <a:stretch/>
        </p:blipFill>
        <p:spPr>
          <a:xfrm>
            <a:off x="810355" y="4789323"/>
            <a:ext cx="2540631" cy="545368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330565" y="1474397"/>
          <a:ext cx="1041400" cy="515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122912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9503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5874299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5462889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831831151"/>
                    </a:ext>
                  </a:extLst>
                </a:gridCol>
              </a:tblGrid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B w="38100" cmpd="sng"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2767898"/>
                  </a:ext>
                </a:extLst>
              </a:tr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42055527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2367643" y="1425393"/>
          <a:ext cx="1041400" cy="515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122912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9503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5874299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5462889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831831151"/>
                    </a:ext>
                  </a:extLst>
                </a:gridCol>
              </a:tblGrid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2767898"/>
                  </a:ext>
                </a:extLst>
              </a:tr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2055527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330565" y="2105476"/>
          <a:ext cx="1041400" cy="515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122912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9503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5874299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5462889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831831151"/>
                    </a:ext>
                  </a:extLst>
                </a:gridCol>
              </a:tblGrid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92767898"/>
                  </a:ext>
                </a:extLst>
              </a:tr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R w="12700" cmpd="sng">
                      <a:noFill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42055527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2309586" y="2105476"/>
          <a:ext cx="1249680" cy="515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122912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9503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5874299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5462889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831831151"/>
                    </a:ext>
                  </a:extLst>
                </a:gridCol>
                <a:gridCol w="208280"/>
              </a:tblGrid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2767898"/>
                  </a:ext>
                </a:extLst>
              </a:tr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2055527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298522" y="2765035"/>
          <a:ext cx="1249680" cy="515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122912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9503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5874299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5462889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831831151"/>
                    </a:ext>
                  </a:extLst>
                </a:gridCol>
                <a:gridCol w="208280"/>
              </a:tblGrid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2767898"/>
                  </a:ext>
                </a:extLst>
              </a:tr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2055527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2309586" y="2770031"/>
          <a:ext cx="1041400" cy="515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122912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9503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5874299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5462889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831831151"/>
                    </a:ext>
                  </a:extLst>
                </a:gridCol>
              </a:tblGrid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92767898"/>
                  </a:ext>
                </a:extLst>
              </a:tr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R w="12700" cmpd="sng">
                      <a:noFill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42055527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356579" y="4119772"/>
          <a:ext cx="1249680" cy="515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122912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9503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5874299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5462889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831831151"/>
                    </a:ext>
                  </a:extLst>
                </a:gridCol>
                <a:gridCol w="208280"/>
              </a:tblGrid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92767898"/>
                  </a:ext>
                </a:extLst>
              </a:tr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42055527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2367643" y="4124768"/>
          <a:ext cx="1249680" cy="515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122912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9503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5874299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5462889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831831151"/>
                    </a:ext>
                  </a:extLst>
                </a:gridCol>
                <a:gridCol w="208280"/>
              </a:tblGrid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2767898"/>
                  </a:ext>
                </a:extLst>
              </a:tr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42055527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361659" y="3434586"/>
          <a:ext cx="1249680" cy="515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122912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9503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5874299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5462889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831831151"/>
                    </a:ext>
                  </a:extLst>
                </a:gridCol>
                <a:gridCol w="208280"/>
              </a:tblGrid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92767898"/>
                  </a:ext>
                </a:extLst>
              </a:tr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42055527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2372723" y="3434586"/>
          <a:ext cx="1249680" cy="515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122912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9503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5874299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5462889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831831151"/>
                    </a:ext>
                  </a:extLst>
                </a:gridCol>
                <a:gridCol w="208280"/>
              </a:tblGrid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92767898"/>
                  </a:ext>
                </a:extLst>
              </a:tr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42055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353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157</Words>
  <Application>Microsoft Office PowerPoint</Application>
  <PresentationFormat>On-screen Show (4:3)</PresentationFormat>
  <Paragraphs>60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Cambria Math</vt:lpstr>
      <vt:lpstr>Office Theme</vt:lpstr>
      <vt:lpstr>1_Office Theme</vt:lpstr>
      <vt:lpstr>Ratio: Linear Equations from visual representations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Toby Farahmand</cp:lastModifiedBy>
  <cp:revision>121</cp:revision>
  <dcterms:created xsi:type="dcterms:W3CDTF">2018-01-26T08:52:52Z</dcterms:created>
  <dcterms:modified xsi:type="dcterms:W3CDTF">2021-01-18T19:56:03Z</dcterms:modified>
</cp:coreProperties>
</file>