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1"/>
  </p:notesMasterIdLst>
  <p:sldIdLst>
    <p:sldId id="289" r:id="rId4"/>
    <p:sldId id="290" r:id="rId5"/>
    <p:sldId id="291" r:id="rId6"/>
    <p:sldId id="292" r:id="rId7"/>
    <p:sldId id="293" r:id="rId8"/>
    <p:sldId id="294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825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562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033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066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848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842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197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20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0137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685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8331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265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84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7015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8343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798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9891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27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3237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092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7787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51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50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54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Find the whole given a fraction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550377" y="3755682"/>
                <a:ext cx="3441648" cy="1063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amount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28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  <a:cs typeface="Arial" charset="0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What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total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amount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0377" y="3755682"/>
                <a:ext cx="3441648" cy="1063176"/>
              </a:xfrm>
              <a:prstGeom prst="rect">
                <a:avLst/>
              </a:prstGeom>
              <a:blipFill rotWithShape="0">
                <a:blip r:embed="rId7"/>
                <a:stretch>
                  <a:fillRect l="-1770" r="-1770" b="-22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568322" y="5197346"/>
                <a:ext cx="3441648" cy="1063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amount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28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  <a:cs typeface="Arial" charset="0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What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total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amount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8322" y="5197346"/>
                <a:ext cx="3441648" cy="1063176"/>
              </a:xfrm>
              <a:prstGeom prst="rect">
                <a:avLst/>
              </a:prstGeom>
              <a:blipFill rotWithShape="0">
                <a:blip r:embed="rId8"/>
                <a:stretch>
                  <a:fillRect l="-1770" r="-1770"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921" y="-1736"/>
            <a:ext cx="742612" cy="742612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5580112" y="369570"/>
            <a:ext cx="0" cy="576064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90757"/>
            <a:ext cx="725279" cy="557627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V="1">
            <a:off x="3347864" y="369570"/>
            <a:ext cx="0" cy="576064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47864" y="3356992"/>
            <a:ext cx="2312623" cy="15841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914400"/>
            <a:r>
              <a:rPr lang="en-US" sz="2000" dirty="0">
                <a:solidFill>
                  <a:prstClr val="black"/>
                </a:solidFill>
                <a:latin typeface="Segoe Print" panose="02000600000000000000" pitchFamily="2" charset="0"/>
                <a:cs typeface="Arial" charset="0"/>
              </a:rPr>
              <a:t>Why is a third of it 14?</a:t>
            </a:r>
            <a:endParaRPr lang="en-GB" sz="2000" dirty="0">
              <a:solidFill>
                <a:prstClr val="black"/>
              </a:solidFill>
              <a:latin typeface="Segoe Print" panose="02000600000000000000" pitchFamily="2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-22693" y="963510"/>
                <a:ext cx="3441648" cy="1063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amount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28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ea typeface="Cambria Math" panose="02040503050406030204" pitchFamily="18" charset="0"/>
                  <a:cs typeface="Arial" charset="0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What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total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amount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693" y="963510"/>
                <a:ext cx="3441648" cy="1063176"/>
              </a:xfrm>
              <a:prstGeom prst="rect">
                <a:avLst/>
              </a:prstGeom>
              <a:blipFill rotWithShape="0">
                <a:blip r:embed="rId4"/>
                <a:stretch>
                  <a:fillRect l="-1770" r="-1770" b="-22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5651202" y="952283"/>
                <a:ext cx="3492110" cy="1494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amount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28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ea typeface="Cambria Math" panose="02040503050406030204" pitchFamily="18" charset="0"/>
                  <a:cs typeface="Arial" charset="0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What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total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amount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cs typeface="Arial" charset="0"/>
                </a:endParaRPr>
              </a:p>
              <a:p>
                <a:pPr defTabSz="914400">
                  <a:defRPr/>
                </a:pPr>
                <a:endParaRPr lang="en-GB" sz="2800" dirty="0">
                  <a:solidFill>
                    <a:prstClr val="black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202" y="952283"/>
                <a:ext cx="3492110" cy="1494063"/>
              </a:xfrm>
              <a:prstGeom prst="rect">
                <a:avLst/>
              </a:prstGeom>
              <a:blipFill rotWithShape="0">
                <a:blip r:embed="rId5"/>
                <a:stretch>
                  <a:fillRect l="-1047" r="-1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28474" y="2663301"/>
          <a:ext cx="2629698" cy="693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69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998654" y="2663301"/>
          <a:ext cx="2629700" cy="693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5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369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dare_richard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73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921" y="-1736"/>
            <a:ext cx="742612" cy="742612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5580112" y="369570"/>
            <a:ext cx="0" cy="576064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90757"/>
            <a:ext cx="725279" cy="557627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V="1">
            <a:off x="3347864" y="369570"/>
            <a:ext cx="0" cy="576064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18955" y="3836386"/>
            <a:ext cx="2312623" cy="15841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914400"/>
            <a:r>
              <a:rPr lang="en-US" sz="2000" dirty="0">
                <a:solidFill>
                  <a:prstClr val="black"/>
                </a:solidFill>
                <a:latin typeface="Segoe Print" panose="02000600000000000000" pitchFamily="2" charset="0"/>
                <a:cs typeface="Arial" charset="0"/>
              </a:rPr>
              <a:t>Why is a third of it 7?</a:t>
            </a:r>
            <a:endParaRPr lang="en-GB" sz="2000" dirty="0">
              <a:solidFill>
                <a:prstClr val="black"/>
              </a:solidFill>
              <a:latin typeface="Segoe Print" panose="02000600000000000000" pitchFamily="2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-22693" y="963510"/>
                <a:ext cx="3441648" cy="1063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amount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28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ea typeface="Cambria Math" panose="02040503050406030204" pitchFamily="18" charset="0"/>
                  <a:cs typeface="Arial" charset="0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What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total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amount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693" y="963510"/>
                <a:ext cx="3441648" cy="1063176"/>
              </a:xfrm>
              <a:prstGeom prst="rect">
                <a:avLst/>
              </a:prstGeom>
              <a:blipFill rotWithShape="0">
                <a:blip r:embed="rId4"/>
                <a:stretch>
                  <a:fillRect l="-1770" r="-1770"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5651202" y="952283"/>
                <a:ext cx="3492110" cy="1494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amount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28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ea typeface="Cambria Math" panose="02040503050406030204" pitchFamily="18" charset="0"/>
                  <a:cs typeface="Arial" charset="0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What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total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amount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cs typeface="Arial" charset="0"/>
                </a:endParaRPr>
              </a:p>
              <a:p>
                <a:pPr defTabSz="914400">
                  <a:defRPr/>
                </a:pPr>
                <a:endParaRPr lang="en-GB" sz="2800" dirty="0">
                  <a:solidFill>
                    <a:prstClr val="black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202" y="952283"/>
                <a:ext cx="3492110" cy="1494063"/>
              </a:xfrm>
              <a:prstGeom prst="rect">
                <a:avLst/>
              </a:prstGeom>
              <a:blipFill rotWithShape="0">
                <a:blip r:embed="rId5"/>
                <a:stretch>
                  <a:fillRect l="-1047" r="-1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28474" y="2663301"/>
          <a:ext cx="2629700" cy="693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369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190721" y="2752078"/>
          <a:ext cx="2580417" cy="693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6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86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6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369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dare_richard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98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3490" cy="7534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232450" y="265839"/>
              <a:ext cx="8805672" cy="64610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141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0141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0141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0141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913736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of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the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amount</m:t>
                                </m:r>
                              </m:oMath>
                            </m:oMathPara>
                          </a14:m>
                          <a:endParaRPr lang="en-GB" sz="2000" b="0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of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the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amount</m:t>
                                </m:r>
                              </m:oMath>
                            </m:oMathPara>
                          </a14:m>
                          <a:endParaRPr lang="en-GB" sz="2000" b="0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total</m:t>
                                </m:r>
                                <m: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amount</m:t>
                                </m:r>
                              </m:oMath>
                            </m:oMathPara>
                          </a14:m>
                          <a:endParaRPr lang="en-GB" sz="2000" b="0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of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the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amount</m:t>
                                </m:r>
                              </m:oMath>
                            </m:oMathPara>
                          </a14:m>
                          <a:endParaRPr lang="en-GB" sz="2000" b="0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12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15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18</a:t>
                          </a:r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36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9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54</a:t>
                          </a:r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48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84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20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100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10.5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12</a:t>
                          </a:r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18</a:t>
                          </a:r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24</a:t>
                          </a:r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0.8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3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21</a:t>
                          </a:r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32450" y="265839"/>
              <a:ext cx="8805672" cy="64610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1418"/>
                    <a:gridCol w="2201418"/>
                    <a:gridCol w="2201418"/>
                    <a:gridCol w="2201418"/>
                  </a:tblGrid>
                  <a:tr h="9137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277" t="-667" r="-301385" b="-618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100000" t="-667" r="-200552" b="-618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200554" t="-667" r="-101108" b="-618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300554" t="-667" r="-1108" b="-618667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12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3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15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18</a:t>
                          </a:r>
                          <a:endParaRPr lang="en-GB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36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9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54</a:t>
                          </a:r>
                          <a:endParaRPr lang="en-GB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48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84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4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20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2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100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10.5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12</a:t>
                          </a:r>
                          <a:endParaRPr lang="en-GB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18</a:t>
                          </a:r>
                          <a:endParaRPr lang="en-GB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24</a:t>
                          </a:r>
                          <a:endParaRPr lang="en-GB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0.8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21</a:t>
                          </a:r>
                          <a:endParaRPr lang="en-GB" sz="2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72327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3490" cy="7534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232450" y="265839"/>
              <a:ext cx="8805672" cy="64610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141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0141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0141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0141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913736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of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the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amount</m:t>
                                </m:r>
                              </m:oMath>
                            </m:oMathPara>
                          </a14:m>
                          <a:endParaRPr lang="en-GB" sz="2000" b="0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of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the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amount</m:t>
                                </m:r>
                              </m:oMath>
                            </m:oMathPara>
                          </a14:m>
                          <a:endParaRPr lang="en-GB" sz="2000" b="0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total</m:t>
                                </m:r>
                                <m: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amount</m:t>
                                </m:r>
                              </m:oMath>
                            </m:oMathPara>
                          </a14:m>
                          <a:endParaRPr lang="en-GB" sz="2000" b="0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of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the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amount</m:t>
                                </m:r>
                              </m:oMath>
                            </m:oMathPara>
                          </a14:m>
                          <a:endParaRPr lang="en-GB" sz="2000" b="0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12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15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18</a:t>
                          </a:r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36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9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45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54</a:t>
                          </a:r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48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12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60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>
                              <a:solidFill>
                                <a:srgbClr val="FF0000"/>
                              </a:solidFill>
                            </a:rPr>
                            <a:t>72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84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21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105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126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20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25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30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0.5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2.5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80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20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100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120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8.4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2.1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10.5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12.6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10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12</a:t>
                          </a:r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12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15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18</a:t>
                          </a:r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16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20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24</a:t>
                          </a:r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0.8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0.2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1.2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3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3.5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17.5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21</a:t>
                          </a:r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32450" y="265839"/>
              <a:ext cx="8805672" cy="64610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1418"/>
                    <a:gridCol w="2201418"/>
                    <a:gridCol w="2201418"/>
                    <a:gridCol w="2201418"/>
                  </a:tblGrid>
                  <a:tr h="9137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277" t="-667" r="-301385" b="-618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100000" t="-667" r="-200552" b="-618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200554" t="-667" r="-101108" b="-618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300554" t="-667" r="-1108" b="-618667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12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3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15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18</a:t>
                          </a:r>
                          <a:endParaRPr lang="en-GB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36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9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45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54</a:t>
                          </a:r>
                          <a:endParaRPr lang="en-GB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48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12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60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>
                              <a:solidFill>
                                <a:srgbClr val="FF0000"/>
                              </a:solidFill>
                            </a:rPr>
                            <a:t>72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84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21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105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126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4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20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25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30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2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0.5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2.5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80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20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100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120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8.4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2.1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10.5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12.6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10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12</a:t>
                          </a:r>
                          <a:endParaRPr lang="en-GB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12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15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18</a:t>
                          </a:r>
                          <a:endParaRPr lang="en-GB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16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20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24</a:t>
                          </a:r>
                          <a:endParaRPr lang="en-GB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0.8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0.2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1.2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3.5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17.5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21</a:t>
                          </a:r>
                          <a:endParaRPr lang="en-GB" sz="2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46856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3490" cy="7534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232450" y="265839"/>
              <a:ext cx="8805672" cy="595169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141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0141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0141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0141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913736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of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the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amount</m:t>
                                </m:r>
                              </m:oMath>
                            </m:oMathPara>
                          </a14:m>
                          <a:endParaRPr lang="en-GB" sz="2000" b="0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of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the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amount</m:t>
                                </m:r>
                              </m:oMath>
                            </m:oMathPara>
                          </a14:m>
                          <a:endParaRPr lang="en-GB" sz="2000" b="0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total</m:t>
                                </m:r>
                                <m: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amount</m:t>
                                </m:r>
                              </m:oMath>
                            </m:oMathPara>
                          </a14:m>
                          <a:endParaRPr lang="en-GB" sz="2000" b="0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of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the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amount</m:t>
                                </m:r>
                              </m:oMath>
                            </m:oMathPara>
                          </a14:m>
                          <a:endParaRPr lang="en-GB" sz="2000" b="0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48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16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80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192</a:t>
                          </a:r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12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1.2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6</a:t>
                          </a:r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7.2</a:t>
                          </a:r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8.4</a:t>
                          </a:r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32450" y="265839"/>
              <a:ext cx="8805672" cy="595169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1418"/>
                    <a:gridCol w="2201418"/>
                    <a:gridCol w="2201418"/>
                    <a:gridCol w="2201418"/>
                  </a:tblGrid>
                  <a:tr h="9137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277" t="-667" r="-301385" b="-55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100000" t="-667" r="-200552" b="-55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200554" t="-667" r="-101108" b="-55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300554" t="-667" r="-1108" b="-553333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48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16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80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192</a:t>
                          </a:r>
                          <a:endParaRPr lang="en-GB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12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4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1.2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664083"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317431" r="-200552" b="-4825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554" t="-317431" r="-101108" b="-4825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6640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77" t="-417431" r="-301385" b="-3825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6</a:t>
                          </a:r>
                          <a:endParaRPr lang="en-GB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7.2</a:t>
                          </a:r>
                          <a:endParaRPr lang="en-GB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8.4</a:t>
                          </a:r>
                          <a:endParaRPr lang="en-GB" sz="2000" dirty="0"/>
                        </a:p>
                      </a:txBody>
                      <a:tcPr/>
                    </a:tc>
                  </a:tr>
                  <a:tr h="6620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77" t="-696330" r="-301385" b="-1036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6703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77" t="-789091" r="-301385" b="-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dare_richard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530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3490" cy="7534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232450" y="265839"/>
              <a:ext cx="8805672" cy="596617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141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0141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0141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0141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913736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of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the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amount</m:t>
                                </m:r>
                              </m:oMath>
                            </m:oMathPara>
                          </a14:m>
                          <a:endParaRPr lang="en-GB" sz="2000" b="0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of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the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amount</m:t>
                                </m:r>
                              </m:oMath>
                            </m:oMathPara>
                          </a14:m>
                          <a:endParaRPr lang="en-GB" sz="2000" b="0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total</m:t>
                                </m:r>
                                <m: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amount</m:t>
                                </m:r>
                              </m:oMath>
                            </m:oMathPara>
                          </a14:m>
                          <a:endParaRPr lang="en-GB" sz="2000" b="0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US" sz="2000" b="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of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the</m:t>
                                </m:r>
                                <m: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amount</m:t>
                                </m:r>
                              </m:oMath>
                            </m:oMathPara>
                          </a14:m>
                          <a:endParaRPr lang="en-GB" sz="2000" b="0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48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16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80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192</a:t>
                          </a:r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12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4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20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48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1.2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0.4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4.8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0.3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1.2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1.5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0.5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2.5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6</a:t>
                          </a:r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1.8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0.6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7.2</a:t>
                          </a:r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2.1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0.7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3.5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8.4</a:t>
                          </a:r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8566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f>
                                  <m:f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32450" y="265839"/>
              <a:ext cx="8805672" cy="596617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1418"/>
                    <a:gridCol w="2201418"/>
                    <a:gridCol w="2201418"/>
                    <a:gridCol w="2201418"/>
                  </a:tblGrid>
                  <a:tr h="9137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277" t="-667" r="-301385" b="-55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100000" t="-667" r="-200552" b="-55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200554" t="-667" r="-101108" b="-55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300554" t="-667" r="-1108" b="-554667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48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16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80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192</a:t>
                          </a:r>
                          <a:endParaRPr lang="en-GB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12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4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20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48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1.2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0.4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4.8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6640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0.3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317431" r="-200552" b="-484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554" t="-317431" r="-101108" b="-484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1.2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6703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77" t="-409910" r="-301385" b="-375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409910" r="-200552" b="-375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554" t="-409910" r="-101108" b="-375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554" t="-409910" r="-1108" b="-375676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1.5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0.5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2.5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6</a:t>
                          </a:r>
                          <a:endParaRPr lang="en-GB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1.8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0.6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7.2</a:t>
                          </a:r>
                          <a:endParaRPr lang="en-GB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2.1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0.7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3.5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8.4</a:t>
                          </a:r>
                          <a:endParaRPr lang="en-GB" sz="2000" dirty="0"/>
                        </a:p>
                      </a:txBody>
                      <a:tcPr/>
                    </a:tc>
                  </a:tr>
                  <a:tr h="6703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77" t="-691818" r="-301385" b="-10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691818" r="-200552" b="-10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554" t="-691818" r="-101108" b="-10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6703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77" t="-791818" r="-301385" b="-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791818" r="-200552" b="-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554" t="-791818" r="-101108" b="-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554" t="-791818" r="-1108" b="-181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dare_richard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300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310</Words>
  <Application>Microsoft Office PowerPoint</Application>
  <PresentationFormat>On-screen Show (4:3)</PresentationFormat>
  <Paragraphs>172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Segoe Print</vt:lpstr>
      <vt:lpstr>Office Theme</vt:lpstr>
      <vt:lpstr>29_Office Theme</vt:lpstr>
      <vt:lpstr>1_Office Theme</vt:lpstr>
      <vt:lpstr>Find the whole given a fraction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110</cp:revision>
  <dcterms:created xsi:type="dcterms:W3CDTF">2018-01-26T08:52:52Z</dcterms:created>
  <dcterms:modified xsi:type="dcterms:W3CDTF">2021-03-22T10:46:45Z</dcterms:modified>
</cp:coreProperties>
</file>