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4" r:id="rId2"/>
    <p:sldId id="261" r:id="rId3"/>
    <p:sldId id="267" r:id="rId4"/>
    <p:sldId id="268" r:id="rId5"/>
    <p:sldId id="262" r:id="rId6"/>
    <p:sldId id="269" r:id="rId7"/>
    <p:sldId id="259" r:id="rId8"/>
    <p:sldId id="271" r:id="rId9"/>
    <p:sldId id="258" r:id="rId10"/>
    <p:sldId id="272" r:id="rId11"/>
    <p:sldId id="270" r:id="rId1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  <a:srgbClr val="77B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3979" autoAdjust="0"/>
  </p:normalViewPr>
  <p:slideViewPr>
    <p:cSldViewPr snapToGrid="0">
      <p:cViewPr varScale="1">
        <p:scale>
          <a:sx n="114" d="100"/>
          <a:sy n="114" d="100"/>
        </p:scale>
        <p:origin x="11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3F445-9E2D-4393-B105-D43E743F016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5BC37-36CD-474C-9B71-E1FA2F14B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3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92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C84-9BB2-4AAE-B2FE-9D9F034C724A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B25B-8E53-483A-B2EA-87618E79F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78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C84-9BB2-4AAE-B2FE-9D9F034C724A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B25B-8E53-483A-B2EA-87618E79F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75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C84-9BB2-4AAE-B2FE-9D9F034C724A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B25B-8E53-483A-B2EA-87618E79F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54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C84-9BB2-4AAE-B2FE-9D9F034C724A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B25B-8E53-483A-B2EA-87618E79F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43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C84-9BB2-4AAE-B2FE-9D9F034C724A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B25B-8E53-483A-B2EA-87618E79F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71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C84-9BB2-4AAE-B2FE-9D9F034C724A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B25B-8E53-483A-B2EA-87618E79F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48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C84-9BB2-4AAE-B2FE-9D9F034C724A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B25B-8E53-483A-B2EA-87618E79F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26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C84-9BB2-4AAE-B2FE-9D9F034C724A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B25B-8E53-483A-B2EA-87618E79F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28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C84-9BB2-4AAE-B2FE-9D9F034C724A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B25B-8E53-483A-B2EA-87618E79F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941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C84-9BB2-4AAE-B2FE-9D9F034C724A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B25B-8E53-483A-B2EA-87618E79F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530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2C84-9BB2-4AAE-B2FE-9D9F034C724A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B25B-8E53-483A-B2EA-87618E79F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76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F2C84-9BB2-4AAE-B2FE-9D9F034C724A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2B25B-8E53-483A-B2EA-87618E79F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41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62.png"/><Relationship Id="rId3" Type="http://schemas.openxmlformats.org/officeDocument/2006/relationships/image" Target="../media/image54.png"/><Relationship Id="rId7" Type="http://schemas.openxmlformats.org/officeDocument/2006/relationships/image" Target="../media/image57.png"/><Relationship Id="rId12" Type="http://schemas.openxmlformats.org/officeDocument/2006/relationships/image" Target="../media/image61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11" Type="http://schemas.openxmlformats.org/officeDocument/2006/relationships/image" Target="../media/image60.png"/><Relationship Id="rId5" Type="http://schemas.openxmlformats.org/officeDocument/2006/relationships/image" Target="../media/image52.png"/><Relationship Id="rId10" Type="http://schemas.openxmlformats.org/officeDocument/2006/relationships/image" Target="../media/image59.png"/><Relationship Id="rId4" Type="http://schemas.openxmlformats.org/officeDocument/2006/relationships/image" Target="../media/image55.png"/><Relationship Id="rId9" Type="http://schemas.openxmlformats.org/officeDocument/2006/relationships/image" Target="../media/image58.png"/><Relationship Id="rId14" Type="http://schemas.openxmlformats.org/officeDocument/2006/relationships/image" Target="../media/image6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5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17" Type="http://schemas.openxmlformats.org/officeDocument/2006/relationships/image" Target="../media/image79.png"/><Relationship Id="rId2" Type="http://schemas.openxmlformats.org/officeDocument/2006/relationships/image" Target="../media/image64.png"/><Relationship Id="rId16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7.png"/><Relationship Id="rId15" Type="http://schemas.openxmlformats.org/officeDocument/2006/relationships/image" Target="../media/image77.png"/><Relationship Id="rId10" Type="http://schemas.openxmlformats.org/officeDocument/2006/relationships/image" Target="../media/image72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Relationship Id="rId14" Type="http://schemas.openxmlformats.org/officeDocument/2006/relationships/image" Target="../media/image7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30.png"/><Relationship Id="rId21" Type="http://schemas.openxmlformats.org/officeDocument/2006/relationships/image" Target="../media/image48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image" Target="../media/image29.png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23" Type="http://schemas.openxmlformats.org/officeDocument/2006/relationships/image" Target="../media/image50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Relationship Id="rId22" Type="http://schemas.openxmlformats.org/officeDocument/2006/relationships/image" Target="../media/image4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3865" y="139976"/>
            <a:ext cx="6638269" cy="1042684"/>
          </a:xfrm>
        </p:spPr>
        <p:txBody>
          <a:bodyPr>
            <a:normAutofit/>
          </a:bodyPr>
          <a:lstStyle/>
          <a:p>
            <a:r>
              <a:rPr lang="en-GB" sz="4400" b="1">
                <a:solidFill>
                  <a:schemeClr val="bg1"/>
                </a:solidFill>
              </a:rPr>
              <a:t>Perimeters </a:t>
            </a:r>
            <a:r>
              <a:rPr lang="en-GB" sz="4400" b="1" dirty="0">
                <a:solidFill>
                  <a:schemeClr val="bg1"/>
                </a:solidFill>
              </a:rPr>
              <a:t>of Sectors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996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3035032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5236163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528552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Intelligent </a:t>
            </a:r>
            <a:br>
              <a:rPr lang="en-GB" sz="2400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555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7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  Practice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3148490" y="4412012"/>
            <a:ext cx="1459044" cy="1454505"/>
            <a:chOff x="702409" y="1083596"/>
            <a:chExt cx="1459044" cy="1454505"/>
          </a:xfrm>
        </p:grpSpPr>
        <p:grpSp>
          <p:nvGrpSpPr>
            <p:cNvPr id="42" name="Group 41"/>
            <p:cNvGrpSpPr/>
            <p:nvPr/>
          </p:nvGrpSpPr>
          <p:grpSpPr>
            <a:xfrm>
              <a:off x="702409" y="1098101"/>
              <a:ext cx="1440000" cy="1440000"/>
              <a:chOff x="585291" y="575302"/>
              <a:chExt cx="1440000" cy="1440000"/>
            </a:xfrm>
          </p:grpSpPr>
          <p:sp>
            <p:nvSpPr>
              <p:cNvPr id="45" name="Pie 44"/>
              <p:cNvSpPr/>
              <p:nvPr/>
            </p:nvSpPr>
            <p:spPr>
              <a:xfrm>
                <a:off x="585291" y="575302"/>
                <a:ext cx="1440000" cy="1440000"/>
              </a:xfrm>
              <a:prstGeom prst="pie">
                <a:avLst>
                  <a:gd name="adj1" fmla="val 1481442"/>
                  <a:gd name="adj2" fmla="val 16200000"/>
                </a:avLst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 rot="10800000" flipV="1">
                <a:off x="784663" y="1428037"/>
                <a:ext cx="9784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240</a:t>
                </a:r>
                <a:r>
                  <a:rPr lang="en-GB" sz="1400" baseline="30000" dirty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o</a:t>
                </a:r>
                <a:endParaRPr lang="en-GB" sz="1400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47" name="Pie 46"/>
              <p:cNvSpPr/>
              <p:nvPr/>
            </p:nvSpPr>
            <p:spPr>
              <a:xfrm>
                <a:off x="1093908" y="1094355"/>
                <a:ext cx="360000" cy="360000"/>
              </a:xfrm>
              <a:prstGeom prst="pie">
                <a:avLst>
                  <a:gd name="adj1" fmla="val 1459269"/>
                  <a:gd name="adj2" fmla="val 16665122"/>
                </a:avLst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43" name="Straight Arrow Connector 42"/>
            <p:cNvCxnSpPr/>
            <p:nvPr/>
          </p:nvCxnSpPr>
          <p:spPr>
            <a:xfrm>
              <a:off x="1531761" y="1083596"/>
              <a:ext cx="0" cy="70526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1548785" y="1267027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5cm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04573" y="4407540"/>
            <a:ext cx="1580872" cy="1454505"/>
            <a:chOff x="2858492" y="1079124"/>
            <a:chExt cx="1580872" cy="1454505"/>
          </a:xfrm>
        </p:grpSpPr>
        <p:grpSp>
          <p:nvGrpSpPr>
            <p:cNvPr id="49" name="Group 48"/>
            <p:cNvGrpSpPr/>
            <p:nvPr/>
          </p:nvGrpSpPr>
          <p:grpSpPr>
            <a:xfrm>
              <a:off x="2858492" y="1093629"/>
              <a:ext cx="1440000" cy="1440000"/>
              <a:chOff x="585291" y="575302"/>
              <a:chExt cx="1440000" cy="1440000"/>
            </a:xfrm>
          </p:grpSpPr>
          <p:sp>
            <p:nvSpPr>
              <p:cNvPr id="52" name="Pie 51"/>
              <p:cNvSpPr/>
              <p:nvPr/>
            </p:nvSpPr>
            <p:spPr>
              <a:xfrm>
                <a:off x="585291" y="575302"/>
                <a:ext cx="1440000" cy="1440000"/>
              </a:xfrm>
              <a:prstGeom prst="pie">
                <a:avLst>
                  <a:gd name="adj1" fmla="val 1481442"/>
                  <a:gd name="adj2" fmla="val 16200000"/>
                </a:avLst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 rot="10800000" flipV="1">
                <a:off x="784663" y="1428037"/>
                <a:ext cx="9784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240</a:t>
                </a:r>
                <a:r>
                  <a:rPr lang="en-GB" sz="1400" baseline="30000" dirty="0">
                    <a:solidFill>
                      <a:schemeClr val="bg1"/>
                    </a:solidFill>
                    <a:latin typeface="Trebuchet MS" panose="020B0603020202020204" pitchFamily="34" charset="0"/>
                  </a:rPr>
                  <a:t>o</a:t>
                </a:r>
                <a:endParaRPr lang="en-GB" sz="1400" dirty="0">
                  <a:solidFill>
                    <a:schemeClr val="bg1"/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54" name="Pie 53"/>
              <p:cNvSpPr/>
              <p:nvPr/>
            </p:nvSpPr>
            <p:spPr>
              <a:xfrm>
                <a:off x="1093908" y="1094355"/>
                <a:ext cx="360000" cy="360000"/>
              </a:xfrm>
              <a:prstGeom prst="pie">
                <a:avLst>
                  <a:gd name="adj1" fmla="val 1459269"/>
                  <a:gd name="adj2" fmla="val 16665122"/>
                </a:avLst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50" name="Straight Arrow Connector 49"/>
            <p:cNvCxnSpPr/>
            <p:nvPr/>
          </p:nvCxnSpPr>
          <p:spPr>
            <a:xfrm>
              <a:off x="3687844" y="1079124"/>
              <a:ext cx="0" cy="70526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3704868" y="1262555"/>
              <a:ext cx="734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10cm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73239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ie 91"/>
          <p:cNvSpPr/>
          <p:nvPr/>
        </p:nvSpPr>
        <p:spPr>
          <a:xfrm>
            <a:off x="1693970" y="4626460"/>
            <a:ext cx="1440000" cy="1440000"/>
          </a:xfrm>
          <a:prstGeom prst="pie">
            <a:avLst>
              <a:gd name="adj1" fmla="val 1481442"/>
              <a:gd name="adj2" fmla="val 16200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3" name="Pie 92"/>
          <p:cNvSpPr/>
          <p:nvPr/>
        </p:nvSpPr>
        <p:spPr>
          <a:xfrm>
            <a:off x="2053970" y="4986460"/>
            <a:ext cx="720000" cy="720000"/>
          </a:xfrm>
          <a:prstGeom prst="pie">
            <a:avLst>
              <a:gd name="adj1" fmla="val 16150785"/>
              <a:gd name="adj2" fmla="val 13113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1284807" y="4056048"/>
                <a:ext cx="21938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Trebuchet MS" panose="020B0603020202020204" pitchFamily="34" charset="0"/>
                  </a:rPr>
                  <a:t>Perimeter =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cm</m:t>
                    </m:r>
                  </m:oMath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807" y="4056048"/>
                <a:ext cx="2193870" cy="369332"/>
              </a:xfrm>
              <a:prstGeom prst="rect">
                <a:avLst/>
              </a:prstGeom>
              <a:blipFill>
                <a:blip r:embed="rId2"/>
                <a:stretch>
                  <a:fillRect l="-2500" t="-9836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/>
          <p:cNvSpPr txBox="1"/>
          <p:nvPr/>
        </p:nvSpPr>
        <p:spPr>
          <a:xfrm>
            <a:off x="2372009" y="5552025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r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424610" y="5025082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2388121" y="5433036"/>
            <a:ext cx="603644" cy="273424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644536" y="3525073"/>
            <a:ext cx="711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In each question, find the value of angle in terms of pi and to 2dp.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1965352" y="4732549"/>
                <a:ext cx="763351" cy="6127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352" y="4732549"/>
                <a:ext cx="763351" cy="6127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1875501" y="5487705"/>
                <a:ext cx="102944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114.59°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501" y="5487705"/>
                <a:ext cx="102944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Pie 100"/>
          <p:cNvSpPr/>
          <p:nvPr/>
        </p:nvSpPr>
        <p:spPr>
          <a:xfrm>
            <a:off x="4331346" y="4651084"/>
            <a:ext cx="1440000" cy="1440000"/>
          </a:xfrm>
          <a:prstGeom prst="pie">
            <a:avLst>
              <a:gd name="adj1" fmla="val 1481442"/>
              <a:gd name="adj2" fmla="val 1993156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2" name="Pie 101"/>
          <p:cNvSpPr/>
          <p:nvPr/>
        </p:nvSpPr>
        <p:spPr>
          <a:xfrm>
            <a:off x="4691346" y="5011084"/>
            <a:ext cx="720000" cy="720000"/>
          </a:xfrm>
          <a:prstGeom prst="pie">
            <a:avLst>
              <a:gd name="adj1" fmla="val 19809196"/>
              <a:gd name="adj2" fmla="val 13113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3922183" y="4080672"/>
                <a:ext cx="20656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Trebuchet MS" panose="020B0603020202020204" pitchFamily="34" charset="0"/>
                  </a:rPr>
                  <a:t>Perimeter =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cm</m:t>
                    </m:r>
                  </m:oMath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183" y="4080672"/>
                <a:ext cx="2065630" cy="369332"/>
              </a:xfrm>
              <a:prstGeom prst="rect">
                <a:avLst/>
              </a:prstGeom>
              <a:blipFill>
                <a:blip r:embed="rId5"/>
                <a:stretch>
                  <a:fillRect l="-2360" t="-9836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TextBox 103"/>
          <p:cNvSpPr txBox="1"/>
          <p:nvPr/>
        </p:nvSpPr>
        <p:spPr>
          <a:xfrm>
            <a:off x="5009385" y="5576649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r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427458" y="5124098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cxnSp>
        <p:nvCxnSpPr>
          <p:cNvPr id="106" name="Straight Arrow Connector 105"/>
          <p:cNvCxnSpPr/>
          <p:nvPr/>
        </p:nvCxnSpPr>
        <p:spPr>
          <a:xfrm>
            <a:off x="5025497" y="5457660"/>
            <a:ext cx="603644" cy="273424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4118192" y="4772695"/>
                <a:ext cx="1564980" cy="6127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360+180</m:t>
                          </m:r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192" y="4772695"/>
                <a:ext cx="1564980" cy="6127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4536621" y="5663736"/>
                <a:ext cx="102944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294.59°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621" y="5663736"/>
                <a:ext cx="102944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Pie 108"/>
          <p:cNvSpPr/>
          <p:nvPr/>
        </p:nvSpPr>
        <p:spPr>
          <a:xfrm>
            <a:off x="6882252" y="4646078"/>
            <a:ext cx="1440000" cy="1440000"/>
          </a:xfrm>
          <a:prstGeom prst="pie">
            <a:avLst>
              <a:gd name="adj1" fmla="val 1481442"/>
              <a:gd name="adj2" fmla="val 8505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6473089" y="4075666"/>
                <a:ext cx="2259593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Trebuchet MS" panose="020B0603020202020204" pitchFamily="34" charset="0"/>
                  </a:rPr>
                  <a:t>Perimeter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cm</m:t>
                    </m:r>
                  </m:oMath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089" y="4075666"/>
                <a:ext cx="2259593" cy="483466"/>
              </a:xfrm>
              <a:prstGeom prst="rect">
                <a:avLst/>
              </a:prstGeom>
              <a:blipFill>
                <a:blip r:embed="rId8"/>
                <a:stretch>
                  <a:fillRect l="-2426" b="-6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TextBox 110"/>
          <p:cNvSpPr txBox="1"/>
          <p:nvPr/>
        </p:nvSpPr>
        <p:spPr>
          <a:xfrm>
            <a:off x="8003773" y="5283493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sp>
        <p:nvSpPr>
          <p:cNvPr id="112" name="Pie 111"/>
          <p:cNvSpPr/>
          <p:nvPr/>
        </p:nvSpPr>
        <p:spPr>
          <a:xfrm>
            <a:off x="7242252" y="4998366"/>
            <a:ext cx="720000" cy="720000"/>
          </a:xfrm>
          <a:prstGeom prst="pie">
            <a:avLst>
              <a:gd name="adj1" fmla="val 301285"/>
              <a:gd name="adj2" fmla="val 13113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514440" y="5576649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r</a:t>
            </a:r>
          </a:p>
        </p:txBody>
      </p:sp>
      <p:cxnSp>
        <p:nvCxnSpPr>
          <p:cNvPr id="114" name="Straight Arrow Connector 113"/>
          <p:cNvCxnSpPr/>
          <p:nvPr/>
        </p:nvCxnSpPr>
        <p:spPr>
          <a:xfrm>
            <a:off x="7530552" y="5457660"/>
            <a:ext cx="603644" cy="273424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6782197" y="4837018"/>
                <a:ext cx="1564980" cy="6127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180+270</m:t>
                          </m:r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2197" y="4837018"/>
                <a:ext cx="1564980" cy="61279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7104747" y="5663595"/>
                <a:ext cx="102944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327.30°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747" y="5663595"/>
                <a:ext cx="102944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2181562" y="451481"/>
            <a:ext cx="5682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In each question, find the value of the radius to 2dp.</a:t>
            </a:r>
          </a:p>
        </p:txBody>
      </p:sp>
      <p:sp>
        <p:nvSpPr>
          <p:cNvPr id="53" name="Pie 52"/>
          <p:cNvSpPr/>
          <p:nvPr/>
        </p:nvSpPr>
        <p:spPr>
          <a:xfrm>
            <a:off x="730163" y="1592305"/>
            <a:ext cx="1440000" cy="1440000"/>
          </a:xfrm>
          <a:prstGeom prst="pie">
            <a:avLst>
              <a:gd name="adj1" fmla="val 2238166"/>
              <a:gd name="adj2" fmla="val 16200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39918" y="1021893"/>
            <a:ext cx="202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Perimeter = 50cm</a:t>
            </a:r>
          </a:p>
        </p:txBody>
      </p:sp>
      <p:sp>
        <p:nvSpPr>
          <p:cNvPr id="55" name="Pie 54"/>
          <p:cNvSpPr/>
          <p:nvPr/>
        </p:nvSpPr>
        <p:spPr>
          <a:xfrm>
            <a:off x="1090163" y="1967976"/>
            <a:ext cx="720000" cy="720000"/>
          </a:xfrm>
          <a:prstGeom prst="pie">
            <a:avLst>
              <a:gd name="adj1" fmla="val 2267522"/>
              <a:gd name="adj2" fmla="val 1618615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rot="10800000" flipV="1">
            <a:off x="1132712" y="2327976"/>
            <a:ext cx="9784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240</a:t>
            </a:r>
            <a:r>
              <a:rPr lang="en-GB" sz="1400" baseline="30000" dirty="0">
                <a:latin typeface="Trebuchet MS" panose="020B0603020202020204" pitchFamily="34" charset="0"/>
              </a:rPr>
              <a:t>o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828563" y="2744463"/>
                <a:ext cx="1031051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.08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563" y="2744463"/>
                <a:ext cx="1031051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Pie 57"/>
          <p:cNvSpPr/>
          <p:nvPr/>
        </p:nvSpPr>
        <p:spPr>
          <a:xfrm>
            <a:off x="3073835" y="1598817"/>
            <a:ext cx="1440000" cy="1440000"/>
          </a:xfrm>
          <a:prstGeom prst="pie">
            <a:avLst>
              <a:gd name="adj1" fmla="val 8414006"/>
              <a:gd name="adj2" fmla="val 16200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83590" y="1028405"/>
            <a:ext cx="202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Perimeter = 50cm</a:t>
            </a:r>
          </a:p>
        </p:txBody>
      </p:sp>
      <p:sp>
        <p:nvSpPr>
          <p:cNvPr id="60" name="Pie 59"/>
          <p:cNvSpPr/>
          <p:nvPr/>
        </p:nvSpPr>
        <p:spPr>
          <a:xfrm>
            <a:off x="3253835" y="1787976"/>
            <a:ext cx="1080000" cy="1080000"/>
          </a:xfrm>
          <a:prstGeom prst="pie">
            <a:avLst>
              <a:gd name="adj1" fmla="val 8598863"/>
              <a:gd name="adj2" fmla="val 1618615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 rot="10800000" flipV="1">
            <a:off x="3304590" y="2035569"/>
            <a:ext cx="9784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120</a:t>
            </a:r>
            <a:r>
              <a:rPr lang="en-GB" sz="1400" baseline="30000" dirty="0">
                <a:latin typeface="Trebuchet MS" panose="020B0603020202020204" pitchFamily="34" charset="0"/>
              </a:rPr>
              <a:t>o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953589" y="2754906"/>
                <a:ext cx="115929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12.21 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3589" y="2754906"/>
                <a:ext cx="1159292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Pie 62"/>
          <p:cNvSpPr/>
          <p:nvPr/>
        </p:nvSpPr>
        <p:spPr>
          <a:xfrm>
            <a:off x="5468798" y="1613820"/>
            <a:ext cx="1440000" cy="1440000"/>
          </a:xfrm>
          <a:prstGeom prst="pie">
            <a:avLst>
              <a:gd name="adj1" fmla="val 8414006"/>
              <a:gd name="adj2" fmla="val 16200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178553" y="1043408"/>
            <a:ext cx="2142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Perimeter = 100cm</a:t>
            </a:r>
          </a:p>
        </p:txBody>
      </p:sp>
      <p:sp>
        <p:nvSpPr>
          <p:cNvPr id="65" name="Pie 64"/>
          <p:cNvSpPr/>
          <p:nvPr/>
        </p:nvSpPr>
        <p:spPr>
          <a:xfrm>
            <a:off x="5648798" y="1802979"/>
            <a:ext cx="1080000" cy="1080000"/>
          </a:xfrm>
          <a:prstGeom prst="pie">
            <a:avLst>
              <a:gd name="adj1" fmla="val 8598863"/>
              <a:gd name="adj2" fmla="val 1618615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 rot="10800000" flipV="1">
            <a:off x="5699553" y="2050572"/>
            <a:ext cx="9784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120</a:t>
            </a:r>
            <a:r>
              <a:rPr lang="en-GB" sz="1400" baseline="30000" dirty="0">
                <a:latin typeface="Trebuchet MS" panose="020B0603020202020204" pitchFamily="34" charset="0"/>
              </a:rPr>
              <a:t>o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434224" y="2744182"/>
                <a:ext cx="115929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16.16 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4224" y="2744182"/>
                <a:ext cx="1159292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Pie 67"/>
          <p:cNvSpPr/>
          <p:nvPr/>
        </p:nvSpPr>
        <p:spPr>
          <a:xfrm>
            <a:off x="7730088" y="1625934"/>
            <a:ext cx="1440000" cy="1440000"/>
          </a:xfrm>
          <a:prstGeom prst="pie">
            <a:avLst>
              <a:gd name="adj1" fmla="val 12009882"/>
              <a:gd name="adj2" fmla="val 16200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439843" y="1055522"/>
            <a:ext cx="2142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Perimeter = 100cm</a:t>
            </a:r>
          </a:p>
        </p:txBody>
      </p:sp>
      <p:sp>
        <p:nvSpPr>
          <p:cNvPr id="70" name="Pie 69"/>
          <p:cNvSpPr/>
          <p:nvPr/>
        </p:nvSpPr>
        <p:spPr>
          <a:xfrm>
            <a:off x="7910088" y="1815093"/>
            <a:ext cx="1080000" cy="1080000"/>
          </a:xfrm>
          <a:prstGeom prst="pie">
            <a:avLst>
              <a:gd name="adj1" fmla="val 12182596"/>
              <a:gd name="adj2" fmla="val 1618615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 rot="10800000" flipV="1">
            <a:off x="8069679" y="1906362"/>
            <a:ext cx="954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60</a:t>
            </a:r>
            <a:r>
              <a:rPr lang="en-GB" sz="1400" baseline="30000" dirty="0">
                <a:latin typeface="Trebuchet MS" panose="020B0603020202020204" pitchFamily="34" charset="0"/>
              </a:rPr>
              <a:t>o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7758732" y="2766992"/>
                <a:ext cx="115929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39.63 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732" y="2766992"/>
                <a:ext cx="1159292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1477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e 2"/>
          <p:cNvSpPr/>
          <p:nvPr/>
        </p:nvSpPr>
        <p:spPr>
          <a:xfrm>
            <a:off x="3221622" y="1431683"/>
            <a:ext cx="1440000" cy="1440000"/>
          </a:xfrm>
          <a:prstGeom prst="pie">
            <a:avLst>
              <a:gd name="adj1" fmla="val 13156495"/>
              <a:gd name="adj2" fmla="val 16200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Pie 3"/>
          <p:cNvSpPr/>
          <p:nvPr/>
        </p:nvSpPr>
        <p:spPr>
          <a:xfrm>
            <a:off x="3581622" y="1791683"/>
            <a:ext cx="720000" cy="720000"/>
          </a:xfrm>
          <a:prstGeom prst="pie">
            <a:avLst>
              <a:gd name="adj1" fmla="val 13219855"/>
              <a:gd name="adj2" fmla="val 1618615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1179" y="873208"/>
            <a:ext cx="202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Perimeter = 25cm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4037" y="1571939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10cm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6217" y="148804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047303" y="1403975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5018337" y="3826154"/>
            <a:ext cx="2020490" cy="2014658"/>
            <a:chOff x="7377465" y="1142221"/>
            <a:chExt cx="2020490" cy="2014658"/>
          </a:xfrm>
        </p:grpSpPr>
        <p:sp>
          <p:nvSpPr>
            <p:cNvPr id="22" name="Pie 21"/>
            <p:cNvSpPr/>
            <p:nvPr/>
          </p:nvSpPr>
          <p:spPr>
            <a:xfrm>
              <a:off x="7702283" y="1716879"/>
              <a:ext cx="1440000" cy="1440000"/>
            </a:xfrm>
            <a:prstGeom prst="pie">
              <a:avLst>
                <a:gd name="adj1" fmla="val 6220662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3" name="Pie 22"/>
            <p:cNvSpPr/>
            <p:nvPr/>
          </p:nvSpPr>
          <p:spPr>
            <a:xfrm>
              <a:off x="8062283" y="2076879"/>
              <a:ext cx="720000" cy="720000"/>
            </a:xfrm>
            <a:prstGeom prst="pie">
              <a:avLst>
                <a:gd name="adj1" fmla="val 6102295"/>
                <a:gd name="adj2" fmla="val 16186158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377465" y="1142221"/>
              <a:ext cx="20204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Perimeter = 50cm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554698" y="1857135"/>
              <a:ext cx="734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10cm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121758" y="2183857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x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8527964" y="1689171"/>
              <a:ext cx="0" cy="70526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550893" y="215450"/>
            <a:ext cx="7295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In each question, find the value of angle x in terms of pi and to 2dp.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5185325" y="6060556"/>
                <a:ext cx="165782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171.89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325" y="6060556"/>
                <a:ext cx="1657826" cy="369332"/>
              </a:xfrm>
              <a:prstGeom prst="rect">
                <a:avLst/>
              </a:prstGeom>
              <a:blipFill>
                <a:blip r:embed="rId2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/>
          <p:cNvSpPr txBox="1"/>
          <p:nvPr/>
        </p:nvSpPr>
        <p:spPr>
          <a:xfrm>
            <a:off x="7358873" y="3826154"/>
            <a:ext cx="1898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Perimeter = 5cm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384747" y="4745097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1cm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177415" y="5007653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grpSp>
        <p:nvGrpSpPr>
          <p:cNvPr id="87" name="Group 86"/>
          <p:cNvGrpSpPr/>
          <p:nvPr/>
        </p:nvGrpSpPr>
        <p:grpSpPr>
          <a:xfrm rot="14869613">
            <a:off x="7499316" y="4356921"/>
            <a:ext cx="1440000" cy="1467708"/>
            <a:chOff x="5521668" y="1629968"/>
            <a:chExt cx="1440000" cy="1467708"/>
          </a:xfrm>
        </p:grpSpPr>
        <p:sp>
          <p:nvSpPr>
            <p:cNvPr id="80" name="Pie 79"/>
            <p:cNvSpPr/>
            <p:nvPr/>
          </p:nvSpPr>
          <p:spPr>
            <a:xfrm>
              <a:off x="5521668" y="1657676"/>
              <a:ext cx="1440000" cy="1440000"/>
            </a:xfrm>
            <a:prstGeom prst="pie">
              <a:avLst>
                <a:gd name="adj1" fmla="val 3942641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1" name="Pie 80"/>
            <p:cNvSpPr/>
            <p:nvPr/>
          </p:nvSpPr>
          <p:spPr>
            <a:xfrm>
              <a:off x="5881668" y="2017676"/>
              <a:ext cx="720000" cy="720000"/>
            </a:xfrm>
            <a:prstGeom prst="pie">
              <a:avLst>
                <a:gd name="adj1" fmla="val 4025936"/>
                <a:gd name="adj2" fmla="val 16186158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>
              <a:off x="6347349" y="1629968"/>
              <a:ext cx="0" cy="70526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754462" y="4694514"/>
                <a:ext cx="763351" cy="61837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540</m:t>
                          </m:r>
                        </m:num>
                        <m:den>
                          <m: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462" y="4694514"/>
                <a:ext cx="763351" cy="6183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707878" y="1965329"/>
                <a:ext cx="635109" cy="6127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num>
                        <m:den>
                          <m: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878" y="1965329"/>
                <a:ext cx="635109" cy="612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180893" y="2670083"/>
                <a:ext cx="152958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28.65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893" y="2670083"/>
                <a:ext cx="1529586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544942" y="5568573"/>
                <a:ext cx="165782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171.89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4942" y="5568573"/>
                <a:ext cx="1657826" cy="369332"/>
              </a:xfrm>
              <a:prstGeom prst="rect">
                <a:avLst/>
              </a:prstGeom>
              <a:blipFill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903543" y="4601114"/>
                <a:ext cx="763351" cy="61837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540</m:t>
                          </m:r>
                        </m:num>
                        <m:den>
                          <m: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3543" y="4601114"/>
                <a:ext cx="763351" cy="6183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Pie 64"/>
          <p:cNvSpPr/>
          <p:nvPr/>
        </p:nvSpPr>
        <p:spPr>
          <a:xfrm>
            <a:off x="693717" y="1457067"/>
            <a:ext cx="1440000" cy="1440000"/>
          </a:xfrm>
          <a:prstGeom prst="pie">
            <a:avLst>
              <a:gd name="adj1" fmla="val 16160786"/>
              <a:gd name="adj2" fmla="val 20429542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Pie 65"/>
          <p:cNvSpPr/>
          <p:nvPr/>
        </p:nvSpPr>
        <p:spPr>
          <a:xfrm>
            <a:off x="1053717" y="1817067"/>
            <a:ext cx="720000" cy="720000"/>
          </a:xfrm>
          <a:prstGeom prst="pie">
            <a:avLst>
              <a:gd name="adj1" fmla="val 16083562"/>
              <a:gd name="adj2" fmla="val 2032681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02188" y="907735"/>
            <a:ext cx="202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Perimeter = 30cm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78533" y="1599254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10cm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529102" y="1562011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1291409" y="1492564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462540" y="1615806"/>
                <a:ext cx="763351" cy="6127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180</m:t>
                          </m:r>
                        </m:num>
                        <m:den>
                          <m: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2540" y="1615806"/>
                <a:ext cx="763351" cy="6127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847640" y="2493423"/>
                <a:ext cx="152958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57.30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640" y="2493423"/>
                <a:ext cx="1529586" cy="369332"/>
              </a:xfrm>
              <a:prstGeom prst="rect">
                <a:avLst/>
              </a:prstGeom>
              <a:blipFill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Pie 62"/>
          <p:cNvSpPr/>
          <p:nvPr/>
        </p:nvSpPr>
        <p:spPr>
          <a:xfrm>
            <a:off x="7642024" y="1461662"/>
            <a:ext cx="1440000" cy="1440000"/>
          </a:xfrm>
          <a:prstGeom prst="pie">
            <a:avLst>
              <a:gd name="adj1" fmla="val 16160786"/>
              <a:gd name="adj2" fmla="val 2090663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Pie 63"/>
          <p:cNvSpPr/>
          <p:nvPr/>
        </p:nvSpPr>
        <p:spPr>
          <a:xfrm>
            <a:off x="8002024" y="1821662"/>
            <a:ext cx="720000" cy="720000"/>
          </a:xfrm>
          <a:prstGeom prst="pie">
            <a:avLst>
              <a:gd name="adj1" fmla="val 16083562"/>
              <a:gd name="adj2" fmla="val 20751046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550495" y="912330"/>
            <a:ext cx="202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Perimeter = 35cm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526840" y="1603849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10cm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477409" y="1566606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8239716" y="1497159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8205053" y="1705733"/>
                <a:ext cx="763351" cy="6127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270</m:t>
                          </m:r>
                        </m:num>
                        <m:den>
                          <m: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5053" y="1705733"/>
                <a:ext cx="763351" cy="6127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7800641" y="2646949"/>
                <a:ext cx="152958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85.94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0641" y="2646949"/>
                <a:ext cx="1529586" cy="369332"/>
              </a:xfrm>
              <a:prstGeom prst="rect">
                <a:avLst/>
              </a:prstGeom>
              <a:blipFill>
                <a:blip r:embed="rId11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Pie 96"/>
          <p:cNvSpPr/>
          <p:nvPr/>
        </p:nvSpPr>
        <p:spPr>
          <a:xfrm>
            <a:off x="5430890" y="1438123"/>
            <a:ext cx="1440000" cy="1440000"/>
          </a:xfrm>
          <a:prstGeom prst="pie">
            <a:avLst>
              <a:gd name="adj1" fmla="val 16160786"/>
              <a:gd name="adj2" fmla="val 261440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8" name="Pie 97"/>
          <p:cNvSpPr/>
          <p:nvPr/>
        </p:nvSpPr>
        <p:spPr>
          <a:xfrm>
            <a:off x="5790890" y="1798123"/>
            <a:ext cx="720000" cy="720000"/>
          </a:xfrm>
          <a:prstGeom prst="pie">
            <a:avLst>
              <a:gd name="adj1" fmla="val 16083562"/>
              <a:gd name="adj2" fmla="val 254626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339361" y="888791"/>
            <a:ext cx="202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Perimeter = 40cm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315706" y="1580310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10cm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266275" y="1543067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6028582" y="1473620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6100299" y="1615806"/>
                <a:ext cx="763351" cy="6127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360</m:t>
                          </m:r>
                        </m:num>
                        <m:den>
                          <m: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0299" y="1615806"/>
                <a:ext cx="763351" cy="61279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5595678" y="2366604"/>
                <a:ext cx="169701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114.59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678" y="2366604"/>
                <a:ext cx="1697018" cy="369332"/>
              </a:xfrm>
              <a:prstGeom prst="rect">
                <a:avLst/>
              </a:prstGeom>
              <a:blipFill>
                <a:blip r:embed="rId1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5" name="Group 104"/>
          <p:cNvGrpSpPr/>
          <p:nvPr/>
        </p:nvGrpSpPr>
        <p:grpSpPr>
          <a:xfrm>
            <a:off x="2732505" y="3806022"/>
            <a:ext cx="2020490" cy="2014658"/>
            <a:chOff x="7377465" y="1142221"/>
            <a:chExt cx="2020490" cy="2014658"/>
          </a:xfrm>
        </p:grpSpPr>
        <p:sp>
          <p:nvSpPr>
            <p:cNvPr id="106" name="Pie 105"/>
            <p:cNvSpPr/>
            <p:nvPr/>
          </p:nvSpPr>
          <p:spPr>
            <a:xfrm>
              <a:off x="7702283" y="1716879"/>
              <a:ext cx="1440000" cy="1440000"/>
            </a:xfrm>
            <a:prstGeom prst="pie">
              <a:avLst>
                <a:gd name="adj1" fmla="val 12649776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7" name="Pie 106"/>
            <p:cNvSpPr/>
            <p:nvPr/>
          </p:nvSpPr>
          <p:spPr>
            <a:xfrm>
              <a:off x="8062283" y="2076879"/>
              <a:ext cx="720000" cy="720000"/>
            </a:xfrm>
            <a:prstGeom prst="pie">
              <a:avLst>
                <a:gd name="adj1" fmla="val 12913610"/>
                <a:gd name="adj2" fmla="val 16186158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377465" y="1142221"/>
              <a:ext cx="20204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Perimeter = 50cm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8554698" y="1857135"/>
              <a:ext cx="734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20cm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8015132" y="1777220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x</a:t>
              </a:r>
            </a:p>
          </p:txBody>
        </p:sp>
        <p:cxnSp>
          <p:nvCxnSpPr>
            <p:cNvPr id="111" name="Straight Arrow Connector 110"/>
            <p:cNvCxnSpPr/>
            <p:nvPr/>
          </p:nvCxnSpPr>
          <p:spPr>
            <a:xfrm>
              <a:off x="8527964" y="1689171"/>
              <a:ext cx="0" cy="70526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3229193" y="4497812"/>
                <a:ext cx="635109" cy="6127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num>
                        <m:den>
                          <m: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193" y="4497812"/>
                <a:ext cx="635109" cy="61279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2702208" y="5202566"/>
                <a:ext cx="152958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28.65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2208" y="5202566"/>
                <a:ext cx="1529586" cy="369332"/>
              </a:xfrm>
              <a:prstGeom prst="rect">
                <a:avLst/>
              </a:prstGeom>
              <a:blipFill>
                <a:blip r:embed="rId1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Pie 115"/>
          <p:cNvSpPr/>
          <p:nvPr/>
        </p:nvSpPr>
        <p:spPr>
          <a:xfrm>
            <a:off x="501186" y="4352972"/>
            <a:ext cx="1440000" cy="1440000"/>
          </a:xfrm>
          <a:prstGeom prst="pie">
            <a:avLst>
              <a:gd name="adj1" fmla="val 16160786"/>
              <a:gd name="adj2" fmla="val 2090663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7" name="Pie 116"/>
          <p:cNvSpPr/>
          <p:nvPr/>
        </p:nvSpPr>
        <p:spPr>
          <a:xfrm>
            <a:off x="861186" y="4712972"/>
            <a:ext cx="720000" cy="720000"/>
          </a:xfrm>
          <a:prstGeom prst="pie">
            <a:avLst>
              <a:gd name="adj1" fmla="val 16083562"/>
              <a:gd name="adj2" fmla="val 20751046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09657" y="3803640"/>
            <a:ext cx="202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Perimeter = 70cm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86002" y="4495159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10cm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1336571" y="4457916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1098878" y="4388469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1064215" y="4597043"/>
                <a:ext cx="763351" cy="6127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270</m:t>
                          </m:r>
                        </m:num>
                        <m:den>
                          <m: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215" y="4597043"/>
                <a:ext cx="763351" cy="61279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659803" y="5538259"/>
                <a:ext cx="152958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85.94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03" y="5538259"/>
                <a:ext cx="1529586" cy="369332"/>
              </a:xfrm>
              <a:prstGeom prst="rect">
                <a:avLst/>
              </a:prstGeom>
              <a:blipFill>
                <a:blip r:embed="rId1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740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e 2"/>
          <p:cNvSpPr/>
          <p:nvPr/>
        </p:nvSpPr>
        <p:spPr>
          <a:xfrm>
            <a:off x="1358659" y="2090752"/>
            <a:ext cx="1440000" cy="1440000"/>
          </a:xfrm>
          <a:prstGeom prst="pie">
            <a:avLst>
              <a:gd name="adj1" fmla="val 20514613"/>
              <a:gd name="adj2" fmla="val 16200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Pie 3"/>
          <p:cNvSpPr/>
          <p:nvPr/>
        </p:nvSpPr>
        <p:spPr>
          <a:xfrm>
            <a:off x="1628659" y="2360752"/>
            <a:ext cx="900000" cy="900000"/>
          </a:xfrm>
          <a:prstGeom prst="pie">
            <a:avLst>
              <a:gd name="adj1" fmla="val 20433303"/>
              <a:gd name="adj2" fmla="val 16186158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2257" y="1030994"/>
            <a:ext cx="2244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Find the perimeter of the sector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85991" y="2211004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6cm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3338" y="2842373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280</a:t>
            </a:r>
            <a:r>
              <a:rPr lang="en-GB" sz="1400" baseline="30000" dirty="0">
                <a:latin typeface="Trebuchet MS" panose="020B0603020202020204" pitchFamily="34" charset="0"/>
              </a:rPr>
              <a:t>o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184340" y="2081402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e 8"/>
          <p:cNvSpPr/>
          <p:nvPr/>
        </p:nvSpPr>
        <p:spPr>
          <a:xfrm>
            <a:off x="6420049" y="1917120"/>
            <a:ext cx="1440000" cy="1440000"/>
          </a:xfrm>
          <a:prstGeom prst="pie">
            <a:avLst>
              <a:gd name="adj1" fmla="val 6934570"/>
              <a:gd name="adj2" fmla="val 16200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Pie 9"/>
          <p:cNvSpPr/>
          <p:nvPr/>
        </p:nvSpPr>
        <p:spPr>
          <a:xfrm>
            <a:off x="6690049" y="2187120"/>
            <a:ext cx="900000" cy="900000"/>
          </a:xfrm>
          <a:prstGeom prst="pie">
            <a:avLst>
              <a:gd name="adj1" fmla="val 6930784"/>
              <a:gd name="adj2" fmla="val 16186158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72464" y="2057376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12cm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245730" y="1889412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59047" y="2431639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140</a:t>
            </a:r>
            <a:r>
              <a:rPr lang="en-GB" sz="1400" baseline="30000" dirty="0">
                <a:latin typeface="Trebuchet MS" panose="020B0603020202020204" pitchFamily="34" charset="0"/>
              </a:rPr>
              <a:t>o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2105" y="1082624"/>
            <a:ext cx="2244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Find the perimeter of the sector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53000" y="0"/>
            <a:ext cx="0" cy="6876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-362712" y="728472"/>
            <a:ext cx="1080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99683" y="208751"/>
            <a:ext cx="974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My Turn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31756" y="211990"/>
            <a:ext cx="1142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Your Turn</a:t>
            </a:r>
          </a:p>
        </p:txBody>
      </p:sp>
    </p:spTree>
    <p:extLst>
      <p:ext uri="{BB962C8B-B14F-4D97-AF65-F5344CB8AC3E}">
        <p14:creationId xmlns:p14="http://schemas.microsoft.com/office/powerpoint/2010/main" val="504376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/>
          <p:cNvGrpSpPr/>
          <p:nvPr/>
        </p:nvGrpSpPr>
        <p:grpSpPr>
          <a:xfrm>
            <a:off x="2811431" y="4717562"/>
            <a:ext cx="1528624" cy="1853099"/>
            <a:chOff x="2819778" y="4374425"/>
            <a:chExt cx="1528624" cy="1853099"/>
          </a:xfrm>
        </p:grpSpPr>
        <p:sp>
          <p:nvSpPr>
            <p:cNvPr id="13" name="Pie 12"/>
            <p:cNvSpPr/>
            <p:nvPr/>
          </p:nvSpPr>
          <p:spPr>
            <a:xfrm>
              <a:off x="2819778" y="4787524"/>
              <a:ext cx="1440000" cy="1440000"/>
            </a:xfrm>
            <a:prstGeom prst="pie">
              <a:avLst>
                <a:gd name="adj1" fmla="val 1481442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3600000">
              <a:off x="3840368" y="4964569"/>
              <a:ext cx="0" cy="719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200000" flipH="1">
              <a:off x="3811493" y="4853160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628402" y="4625960"/>
              <a:ext cx="603644" cy="2734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735734" y="4374425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5cm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-3600000">
              <a:off x="3859565" y="4603376"/>
              <a:ext cx="0" cy="719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4800000" flipH="1">
              <a:off x="3503928" y="5075734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8400000" flipH="1">
              <a:off x="3827731" y="5228923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 rot="10800000" flipV="1">
              <a:off x="3030819" y="5624760"/>
              <a:ext cx="978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240</a:t>
              </a:r>
              <a:r>
                <a:rPr lang="en-GB" sz="1400" baseline="30000" dirty="0">
                  <a:latin typeface="Trebuchet MS" panose="020B0603020202020204" pitchFamily="34" charset="0"/>
                </a:rPr>
                <a:t>o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23" name="Pie 22"/>
            <p:cNvSpPr/>
            <p:nvPr/>
          </p:nvSpPr>
          <p:spPr>
            <a:xfrm>
              <a:off x="3355597" y="5319365"/>
              <a:ext cx="360000" cy="360000"/>
            </a:xfrm>
            <a:prstGeom prst="pie">
              <a:avLst>
                <a:gd name="adj1" fmla="val 1459269"/>
                <a:gd name="adj2" fmla="val 16016219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7703511" y="2857668"/>
            <a:ext cx="1775267" cy="1440000"/>
            <a:chOff x="7686917" y="2515831"/>
            <a:chExt cx="1775267" cy="1440000"/>
          </a:xfrm>
        </p:grpSpPr>
        <p:sp>
          <p:nvSpPr>
            <p:cNvPr id="24" name="Pie 23"/>
            <p:cNvSpPr/>
            <p:nvPr/>
          </p:nvSpPr>
          <p:spPr>
            <a:xfrm>
              <a:off x="7686917" y="2515831"/>
              <a:ext cx="1440000" cy="1440000"/>
            </a:xfrm>
            <a:prstGeom prst="pie">
              <a:avLst>
                <a:gd name="adj1" fmla="val 1481442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" name="Pie 25"/>
            <p:cNvSpPr/>
            <p:nvPr/>
          </p:nvSpPr>
          <p:spPr>
            <a:xfrm rot="10800000">
              <a:off x="8046917" y="2521113"/>
              <a:ext cx="720000" cy="720000"/>
            </a:xfrm>
            <a:prstGeom prst="pie">
              <a:avLst>
                <a:gd name="adj1" fmla="val 5360129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849516" y="2961232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5cm</a:t>
              </a:r>
            </a:p>
          </p:txBody>
        </p:sp>
        <p:sp>
          <p:nvSpPr>
            <p:cNvPr id="28" name="Pie 27"/>
            <p:cNvSpPr/>
            <p:nvPr/>
          </p:nvSpPr>
          <p:spPr>
            <a:xfrm>
              <a:off x="8226915" y="3045653"/>
              <a:ext cx="360000" cy="360000"/>
            </a:xfrm>
            <a:prstGeom prst="pie">
              <a:avLst>
                <a:gd name="adj1" fmla="val 1851422"/>
                <a:gd name="adj2" fmla="val 16016219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8468128" y="3136684"/>
              <a:ext cx="603644" cy="2734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 rot="10800000" flipV="1">
              <a:off x="7795342" y="3346522"/>
              <a:ext cx="978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240</a:t>
              </a:r>
              <a:r>
                <a:rPr lang="en-GB" sz="1400" baseline="30000" dirty="0">
                  <a:latin typeface="Trebuchet MS" panose="020B0603020202020204" pitchFamily="34" charset="0"/>
                </a:rPr>
                <a:t>o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07991" y="4760708"/>
            <a:ext cx="1776273" cy="1853099"/>
            <a:chOff x="685670" y="4388191"/>
            <a:chExt cx="1776273" cy="1853099"/>
          </a:xfrm>
        </p:grpSpPr>
        <p:sp>
          <p:nvSpPr>
            <p:cNvPr id="2" name="Pie 1"/>
            <p:cNvSpPr/>
            <p:nvPr/>
          </p:nvSpPr>
          <p:spPr>
            <a:xfrm>
              <a:off x="685670" y="4801290"/>
              <a:ext cx="1440000" cy="1440000"/>
            </a:xfrm>
            <a:prstGeom prst="pie">
              <a:avLst>
                <a:gd name="adj1" fmla="val 1481442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2070205" y="5093685"/>
              <a:ext cx="0" cy="719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405670" y="4801291"/>
              <a:ext cx="664535" cy="2923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1667637" y="5521289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1733397" y="4837273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6000000" flipH="1">
              <a:off x="2054069" y="5376045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6000000" flipH="1">
              <a:off x="1400498" y="5066774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Pie 8"/>
            <p:cNvSpPr/>
            <p:nvPr/>
          </p:nvSpPr>
          <p:spPr>
            <a:xfrm rot="10800000">
              <a:off x="1889273" y="4912477"/>
              <a:ext cx="360000" cy="360000"/>
            </a:xfrm>
            <a:prstGeom prst="pie">
              <a:avLst>
                <a:gd name="adj1" fmla="val 16241191"/>
                <a:gd name="adj2" fmla="val 151306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494294" y="4639726"/>
              <a:ext cx="603644" cy="2734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601626" y="4388191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5cm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 rot="10800000" flipV="1">
              <a:off x="1483454" y="5199013"/>
              <a:ext cx="978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120</a:t>
              </a:r>
              <a:r>
                <a:rPr lang="en-GB" sz="1400" baseline="30000" dirty="0">
                  <a:latin typeface="Trebuchet MS" panose="020B0603020202020204" pitchFamily="34" charset="0"/>
                </a:rPr>
                <a:t>o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02409" y="1098101"/>
            <a:ext cx="1440000" cy="1440000"/>
            <a:chOff x="585291" y="575302"/>
            <a:chExt cx="1440000" cy="1440000"/>
          </a:xfrm>
        </p:grpSpPr>
        <p:sp>
          <p:nvSpPr>
            <p:cNvPr id="32" name="Pie 31"/>
            <p:cNvSpPr/>
            <p:nvPr/>
          </p:nvSpPr>
          <p:spPr>
            <a:xfrm>
              <a:off x="585291" y="575302"/>
              <a:ext cx="1440000" cy="1440000"/>
            </a:xfrm>
            <a:prstGeom prst="pie">
              <a:avLst>
                <a:gd name="adj1" fmla="val 1481442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 rot="10800000" flipV="1">
              <a:off x="784663" y="1428037"/>
              <a:ext cx="978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240</a:t>
              </a:r>
              <a:r>
                <a:rPr lang="en-GB" sz="1400" baseline="30000" dirty="0">
                  <a:latin typeface="Trebuchet MS" panose="020B0603020202020204" pitchFamily="34" charset="0"/>
                </a:rPr>
                <a:t>o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34" name="Pie 33"/>
            <p:cNvSpPr/>
            <p:nvPr/>
          </p:nvSpPr>
          <p:spPr>
            <a:xfrm>
              <a:off x="1093908" y="1094355"/>
              <a:ext cx="360000" cy="360000"/>
            </a:xfrm>
            <a:prstGeom prst="pie">
              <a:avLst>
                <a:gd name="adj1" fmla="val 1459269"/>
                <a:gd name="adj2" fmla="val 16665122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34844" y="3190542"/>
            <a:ext cx="1457177" cy="1440000"/>
            <a:chOff x="3606305" y="575302"/>
            <a:chExt cx="1457177" cy="1440000"/>
          </a:xfrm>
        </p:grpSpPr>
        <p:sp>
          <p:nvSpPr>
            <p:cNvPr id="43" name="TextBox 42"/>
            <p:cNvSpPr txBox="1"/>
            <p:nvPr/>
          </p:nvSpPr>
          <p:spPr>
            <a:xfrm rot="10800000" flipV="1">
              <a:off x="4332672" y="1148400"/>
              <a:ext cx="7308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24</a:t>
              </a:r>
              <a:r>
                <a:rPr lang="en-GB" sz="1400" baseline="30000" dirty="0">
                  <a:latin typeface="Trebuchet MS" panose="020B0603020202020204" pitchFamily="34" charset="0"/>
                </a:rPr>
                <a:t>o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44" name="Pie 43"/>
            <p:cNvSpPr/>
            <p:nvPr/>
          </p:nvSpPr>
          <p:spPr>
            <a:xfrm>
              <a:off x="4146305" y="1090895"/>
              <a:ext cx="360000" cy="360000"/>
            </a:xfrm>
            <a:prstGeom prst="pie">
              <a:avLst>
                <a:gd name="adj1" fmla="val 16305898"/>
                <a:gd name="adj2" fmla="val 17943713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5" name="Pie 44"/>
            <p:cNvSpPr/>
            <p:nvPr/>
          </p:nvSpPr>
          <p:spPr>
            <a:xfrm>
              <a:off x="3606305" y="575302"/>
              <a:ext cx="1440000" cy="1440000"/>
            </a:xfrm>
            <a:prstGeom prst="pie">
              <a:avLst>
                <a:gd name="adj1" fmla="val 16246025"/>
                <a:gd name="adj2" fmla="val 17977309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728363" y="2852118"/>
            <a:ext cx="1698489" cy="1591410"/>
            <a:chOff x="5323679" y="423892"/>
            <a:chExt cx="1698489" cy="1591410"/>
          </a:xfrm>
        </p:grpSpPr>
        <p:sp>
          <p:nvSpPr>
            <p:cNvPr id="40" name="Pie 39"/>
            <p:cNvSpPr/>
            <p:nvPr/>
          </p:nvSpPr>
          <p:spPr>
            <a:xfrm>
              <a:off x="5323679" y="575302"/>
              <a:ext cx="1440000" cy="1440000"/>
            </a:xfrm>
            <a:prstGeom prst="pie">
              <a:avLst>
                <a:gd name="adj1" fmla="val 17931503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 rot="10800000" flipV="1">
              <a:off x="6043679" y="423892"/>
              <a:ext cx="978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24</a:t>
              </a:r>
              <a:r>
                <a:rPr lang="en-GB" sz="1400" baseline="30000" dirty="0">
                  <a:latin typeface="Trebuchet MS" panose="020B0603020202020204" pitchFamily="34" charset="0"/>
                </a:rPr>
                <a:t>o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47" name="Pie 46"/>
            <p:cNvSpPr/>
            <p:nvPr/>
          </p:nvSpPr>
          <p:spPr>
            <a:xfrm>
              <a:off x="5863679" y="1068037"/>
              <a:ext cx="360000" cy="360000"/>
            </a:xfrm>
            <a:prstGeom prst="pie">
              <a:avLst>
                <a:gd name="adj1" fmla="val 16305898"/>
                <a:gd name="adj2" fmla="val 17943713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7673396" y="4913239"/>
            <a:ext cx="2241902" cy="1546563"/>
            <a:chOff x="7475876" y="4747724"/>
            <a:chExt cx="2241902" cy="1546563"/>
          </a:xfrm>
        </p:grpSpPr>
        <p:sp>
          <p:nvSpPr>
            <p:cNvPr id="62" name="Pie 61"/>
            <p:cNvSpPr/>
            <p:nvPr/>
          </p:nvSpPr>
          <p:spPr>
            <a:xfrm>
              <a:off x="7475876" y="4854287"/>
              <a:ext cx="1440000" cy="1440000"/>
            </a:xfrm>
            <a:prstGeom prst="pie">
              <a:avLst>
                <a:gd name="adj1" fmla="val 1481442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>
            <a:xfrm rot="5400000">
              <a:off x="8563923" y="5206129"/>
              <a:ext cx="0" cy="719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4800000" flipH="1">
              <a:off x="8186031" y="5078333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 rot="10800000" flipV="1">
              <a:off x="7686917" y="5691523"/>
              <a:ext cx="978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240</a:t>
              </a:r>
              <a:r>
                <a:rPr lang="en-GB" sz="1400" baseline="30000" dirty="0">
                  <a:latin typeface="Trebuchet MS" panose="020B0603020202020204" pitchFamily="34" charset="0"/>
                </a:rPr>
                <a:t>o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69" name="Pie 68"/>
            <p:cNvSpPr/>
            <p:nvPr/>
          </p:nvSpPr>
          <p:spPr>
            <a:xfrm>
              <a:off x="8011695" y="5386128"/>
              <a:ext cx="360000" cy="360000"/>
            </a:xfrm>
            <a:prstGeom prst="pie">
              <a:avLst>
                <a:gd name="adj1" fmla="val 1459269"/>
                <a:gd name="adj2" fmla="val 16016219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8914779" y="4854288"/>
              <a:ext cx="0" cy="719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4800000" flipH="1">
              <a:off x="8871936" y="5053770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8559899" y="4493529"/>
              <a:ext cx="0" cy="719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-600000" flipH="1">
              <a:off x="8592071" y="5427652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-600000" flipH="1">
              <a:off x="8506575" y="4747724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9105110" y="5027352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5cm</a:t>
              </a: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>
              <a:off x="9078376" y="4859388"/>
              <a:ext cx="0" cy="70526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5078510" y="4852746"/>
            <a:ext cx="2181734" cy="1787342"/>
            <a:chOff x="5257639" y="4453948"/>
            <a:chExt cx="2181734" cy="1787342"/>
          </a:xfrm>
        </p:grpSpPr>
        <p:sp>
          <p:nvSpPr>
            <p:cNvPr id="48" name="Pie 47"/>
            <p:cNvSpPr/>
            <p:nvPr/>
          </p:nvSpPr>
          <p:spPr>
            <a:xfrm>
              <a:off x="5257639" y="4801290"/>
              <a:ext cx="1440000" cy="1440000"/>
            </a:xfrm>
            <a:prstGeom prst="pie">
              <a:avLst>
                <a:gd name="adj1" fmla="val 1481442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 rot="3600000">
              <a:off x="6278229" y="4978335"/>
              <a:ext cx="0" cy="719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-7200000">
              <a:off x="6297424" y="4262989"/>
              <a:ext cx="0" cy="719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4800000" flipH="1">
              <a:off x="5941789" y="5089500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8400000" flipH="1">
              <a:off x="6347828" y="5205565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 rot="10800000" flipV="1">
              <a:off x="5468680" y="5638526"/>
              <a:ext cx="978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240</a:t>
              </a:r>
              <a:r>
                <a:rPr lang="en-GB" sz="1400" baseline="30000" dirty="0">
                  <a:latin typeface="Trebuchet MS" panose="020B0603020202020204" pitchFamily="34" charset="0"/>
                </a:rPr>
                <a:t>o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58" name="Pie 57"/>
            <p:cNvSpPr/>
            <p:nvPr/>
          </p:nvSpPr>
          <p:spPr>
            <a:xfrm>
              <a:off x="5793458" y="5333131"/>
              <a:ext cx="360000" cy="360000"/>
            </a:xfrm>
            <a:prstGeom prst="pie">
              <a:avLst>
                <a:gd name="adj1" fmla="val 1459269"/>
                <a:gd name="adj2" fmla="val 16016219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6600049" y="4456989"/>
              <a:ext cx="0" cy="719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8400000" flipH="1">
              <a:off x="6198082" y="4563269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4800000" flipH="1">
              <a:off x="6573862" y="4736320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6826705" y="4621912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5cm</a:t>
              </a:r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>
              <a:off x="6799971" y="4453948"/>
              <a:ext cx="0" cy="70526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TextBox 105"/>
          <p:cNvSpPr txBox="1"/>
          <p:nvPr/>
        </p:nvSpPr>
        <p:spPr>
          <a:xfrm>
            <a:off x="522171" y="3345188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5cm</a:t>
            </a:r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1531761" y="1083596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7524831" y="1121654"/>
            <a:ext cx="1440000" cy="1440000"/>
            <a:chOff x="2303152" y="646091"/>
            <a:chExt cx="1440000" cy="1440000"/>
          </a:xfrm>
        </p:grpSpPr>
        <p:grpSp>
          <p:nvGrpSpPr>
            <p:cNvPr id="89" name="Group 88"/>
            <p:cNvGrpSpPr/>
            <p:nvPr/>
          </p:nvGrpSpPr>
          <p:grpSpPr>
            <a:xfrm>
              <a:off x="2303152" y="646091"/>
              <a:ext cx="1440000" cy="1440000"/>
              <a:chOff x="2072398" y="522495"/>
              <a:chExt cx="1440000" cy="1440000"/>
            </a:xfrm>
          </p:grpSpPr>
          <p:sp>
            <p:nvSpPr>
              <p:cNvPr id="35" name="Pie 34"/>
              <p:cNvSpPr/>
              <p:nvPr/>
            </p:nvSpPr>
            <p:spPr>
              <a:xfrm>
                <a:off x="2072398" y="522495"/>
                <a:ext cx="1440000" cy="1440000"/>
              </a:xfrm>
              <a:prstGeom prst="pie">
                <a:avLst>
                  <a:gd name="adj1" fmla="val 16246025"/>
                  <a:gd name="adj2" fmla="val 1542639"/>
                </a:avLst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 rot="10800000" flipV="1">
                <a:off x="2290938" y="1394084"/>
                <a:ext cx="9784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Trebuchet MS" panose="020B0603020202020204" pitchFamily="34" charset="0"/>
                  </a:rPr>
                  <a:t>240</a:t>
                </a:r>
                <a:r>
                  <a:rPr lang="en-GB" sz="1400" baseline="30000" dirty="0">
                    <a:latin typeface="Trebuchet MS" panose="020B0603020202020204" pitchFamily="34" charset="0"/>
                  </a:rPr>
                  <a:t>o</a:t>
                </a:r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39" name="Pie 38"/>
              <p:cNvSpPr/>
              <p:nvPr/>
            </p:nvSpPr>
            <p:spPr>
              <a:xfrm>
                <a:off x="2600183" y="1060402"/>
                <a:ext cx="360000" cy="360000"/>
              </a:xfrm>
              <a:prstGeom prst="pie">
                <a:avLst>
                  <a:gd name="adj1" fmla="val 1459269"/>
                  <a:gd name="adj2" fmla="val 1644168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4" name="Straight Arrow Connector 113"/>
            <p:cNvCxnSpPr/>
            <p:nvPr/>
          </p:nvCxnSpPr>
          <p:spPr>
            <a:xfrm>
              <a:off x="3123587" y="658738"/>
              <a:ext cx="0" cy="70526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2386366" y="738769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5cm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5259799" y="1172624"/>
            <a:ext cx="1466712" cy="1440000"/>
            <a:chOff x="3929125" y="651937"/>
            <a:chExt cx="1466712" cy="1440000"/>
          </a:xfrm>
        </p:grpSpPr>
        <p:grpSp>
          <p:nvGrpSpPr>
            <p:cNvPr id="116" name="Group 115"/>
            <p:cNvGrpSpPr/>
            <p:nvPr/>
          </p:nvGrpSpPr>
          <p:grpSpPr>
            <a:xfrm>
              <a:off x="3955837" y="651937"/>
              <a:ext cx="1440000" cy="1440000"/>
              <a:chOff x="2072398" y="522495"/>
              <a:chExt cx="1440000" cy="1440000"/>
            </a:xfrm>
          </p:grpSpPr>
          <p:sp>
            <p:nvSpPr>
              <p:cNvPr id="117" name="Pie 116"/>
              <p:cNvSpPr/>
              <p:nvPr/>
            </p:nvSpPr>
            <p:spPr>
              <a:xfrm>
                <a:off x="2072398" y="522495"/>
                <a:ext cx="1440000" cy="1440000"/>
              </a:xfrm>
              <a:prstGeom prst="pie">
                <a:avLst>
                  <a:gd name="adj1" fmla="val 16246025"/>
                  <a:gd name="adj2" fmla="val 1542639"/>
                </a:avLst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 rot="10800000" flipV="1">
                <a:off x="2290938" y="1394084"/>
                <a:ext cx="9784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Trebuchet MS" panose="020B0603020202020204" pitchFamily="34" charset="0"/>
                  </a:rPr>
                  <a:t>240</a:t>
                </a:r>
                <a:r>
                  <a:rPr lang="en-GB" sz="1400" baseline="30000" dirty="0">
                    <a:latin typeface="Trebuchet MS" panose="020B0603020202020204" pitchFamily="34" charset="0"/>
                  </a:rPr>
                  <a:t>o</a:t>
                </a:r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19" name="Pie 118"/>
              <p:cNvSpPr/>
              <p:nvPr/>
            </p:nvSpPr>
            <p:spPr>
              <a:xfrm>
                <a:off x="2600183" y="1060402"/>
                <a:ext cx="360000" cy="360000"/>
              </a:xfrm>
              <a:prstGeom prst="pie">
                <a:avLst>
                  <a:gd name="adj1" fmla="val 1459269"/>
                  <a:gd name="adj2" fmla="val 1644168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20" name="Straight Arrow Connector 119"/>
            <p:cNvCxnSpPr/>
            <p:nvPr/>
          </p:nvCxnSpPr>
          <p:spPr>
            <a:xfrm>
              <a:off x="4776272" y="664584"/>
              <a:ext cx="0" cy="70526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3929125" y="735576"/>
              <a:ext cx="734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10cm</a:t>
              </a:r>
            </a:p>
          </p:txBody>
        </p:sp>
      </p:grpSp>
      <p:cxnSp>
        <p:nvCxnSpPr>
          <p:cNvPr id="123" name="Straight Arrow Connector 122"/>
          <p:cNvCxnSpPr/>
          <p:nvPr/>
        </p:nvCxnSpPr>
        <p:spPr>
          <a:xfrm>
            <a:off x="1156057" y="3190294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1548785" y="1267027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5cm</a:t>
            </a:r>
          </a:p>
        </p:txBody>
      </p:sp>
      <p:grpSp>
        <p:nvGrpSpPr>
          <p:cNvPr id="126" name="Group 125"/>
          <p:cNvGrpSpPr/>
          <p:nvPr/>
        </p:nvGrpSpPr>
        <p:grpSpPr>
          <a:xfrm>
            <a:off x="2858492" y="1093629"/>
            <a:ext cx="1440000" cy="1440000"/>
            <a:chOff x="585291" y="575302"/>
            <a:chExt cx="1440000" cy="1440000"/>
          </a:xfrm>
        </p:grpSpPr>
        <p:sp>
          <p:nvSpPr>
            <p:cNvPr id="127" name="Pie 126"/>
            <p:cNvSpPr/>
            <p:nvPr/>
          </p:nvSpPr>
          <p:spPr>
            <a:xfrm>
              <a:off x="585291" y="575302"/>
              <a:ext cx="1440000" cy="1440000"/>
            </a:xfrm>
            <a:prstGeom prst="pie">
              <a:avLst>
                <a:gd name="adj1" fmla="val 1481442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 rot="10800000" flipV="1">
              <a:off x="784663" y="1428037"/>
              <a:ext cx="978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240</a:t>
              </a:r>
              <a:r>
                <a:rPr lang="en-GB" sz="1400" baseline="30000" dirty="0">
                  <a:latin typeface="Trebuchet MS" panose="020B0603020202020204" pitchFamily="34" charset="0"/>
                </a:rPr>
                <a:t>o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129" name="Pie 128"/>
            <p:cNvSpPr/>
            <p:nvPr/>
          </p:nvSpPr>
          <p:spPr>
            <a:xfrm>
              <a:off x="1093908" y="1094355"/>
              <a:ext cx="360000" cy="360000"/>
            </a:xfrm>
            <a:prstGeom prst="pie">
              <a:avLst>
                <a:gd name="adj1" fmla="val 1459269"/>
                <a:gd name="adj2" fmla="val 16665122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cxnSp>
        <p:nvCxnSpPr>
          <p:cNvPr id="130" name="Straight Arrow Connector 129"/>
          <p:cNvCxnSpPr/>
          <p:nvPr/>
        </p:nvCxnSpPr>
        <p:spPr>
          <a:xfrm>
            <a:off x="3687844" y="1079124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3704868" y="1262555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10cm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773858" y="3327168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5cm</a:t>
            </a:r>
          </a:p>
        </p:txBody>
      </p:sp>
      <p:cxnSp>
        <p:nvCxnSpPr>
          <p:cNvPr id="133" name="Straight Arrow Connector 132"/>
          <p:cNvCxnSpPr/>
          <p:nvPr/>
        </p:nvCxnSpPr>
        <p:spPr>
          <a:xfrm>
            <a:off x="3329538" y="3001317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877824" y="113920"/>
            <a:ext cx="8439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For questions 1-7, find the perimeter of each sector.</a:t>
            </a:r>
          </a:p>
          <a:p>
            <a:pPr algn="ctr"/>
            <a:r>
              <a:rPr lang="en-GB" dirty="0">
                <a:latin typeface="Trebuchet MS" panose="020B0603020202020204" pitchFamily="34" charset="0"/>
              </a:rPr>
              <a:t>For questions 8-12, find the outer perimeter of each compound shape.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14088" y="1029666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1)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2378909" y="1029666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2)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4810671" y="1034738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3)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7143840" y="1069438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4)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84628" y="3060376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5)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2310462" y="3057534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6)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4919031" y="2981224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7)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7166478" y="2957836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8)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111139" y="5048576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9)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2403563" y="5012243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10)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4842392" y="4975783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11)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7242573" y="4852746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12)</a:t>
            </a:r>
          </a:p>
        </p:txBody>
      </p:sp>
      <p:grpSp>
        <p:nvGrpSpPr>
          <p:cNvPr id="157" name="Group 156"/>
          <p:cNvGrpSpPr/>
          <p:nvPr/>
        </p:nvGrpSpPr>
        <p:grpSpPr>
          <a:xfrm>
            <a:off x="5395937" y="2885723"/>
            <a:ext cx="1698489" cy="1591410"/>
            <a:chOff x="5323679" y="423892"/>
            <a:chExt cx="1698489" cy="1591410"/>
          </a:xfrm>
        </p:grpSpPr>
        <p:sp>
          <p:nvSpPr>
            <p:cNvPr id="158" name="Pie 157"/>
            <p:cNvSpPr/>
            <p:nvPr/>
          </p:nvSpPr>
          <p:spPr>
            <a:xfrm>
              <a:off x="5323679" y="575302"/>
              <a:ext cx="1440000" cy="1440000"/>
            </a:xfrm>
            <a:prstGeom prst="pie">
              <a:avLst>
                <a:gd name="adj1" fmla="val 17931503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 rot="10800000" flipV="1">
              <a:off x="6043679" y="423892"/>
              <a:ext cx="978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24</a:t>
              </a:r>
              <a:r>
                <a:rPr lang="en-GB" sz="1400" baseline="30000" dirty="0">
                  <a:latin typeface="Trebuchet MS" panose="020B0603020202020204" pitchFamily="34" charset="0"/>
                </a:rPr>
                <a:t>o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160" name="Pie 159"/>
            <p:cNvSpPr/>
            <p:nvPr/>
          </p:nvSpPr>
          <p:spPr>
            <a:xfrm>
              <a:off x="5863679" y="1068037"/>
              <a:ext cx="360000" cy="360000"/>
            </a:xfrm>
            <a:prstGeom prst="pie">
              <a:avLst>
                <a:gd name="adj1" fmla="val 16305898"/>
                <a:gd name="adj2" fmla="val 17943713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61" name="TextBox 160"/>
          <p:cNvSpPr txBox="1"/>
          <p:nvPr/>
        </p:nvSpPr>
        <p:spPr>
          <a:xfrm>
            <a:off x="5396496" y="3393327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10cm</a:t>
            </a:r>
          </a:p>
        </p:txBody>
      </p:sp>
      <p:cxnSp>
        <p:nvCxnSpPr>
          <p:cNvPr id="162" name="Straight Arrow Connector 161"/>
          <p:cNvCxnSpPr/>
          <p:nvPr/>
        </p:nvCxnSpPr>
        <p:spPr>
          <a:xfrm>
            <a:off x="6035360" y="3059738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887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8" name="Straight Connector 157"/>
          <p:cNvCxnSpPr/>
          <p:nvPr/>
        </p:nvCxnSpPr>
        <p:spPr>
          <a:xfrm rot="14400000" flipV="1">
            <a:off x="6228933" y="3713297"/>
            <a:ext cx="900000" cy="12162"/>
          </a:xfrm>
          <a:prstGeom prst="line">
            <a:avLst/>
          </a:prstGeom>
          <a:ln w="28575" cap="rnd">
            <a:solidFill>
              <a:schemeClr val="bg1">
                <a:lumMod val="6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1849371" y="293356"/>
            <a:ext cx="2172553" cy="2160000"/>
            <a:chOff x="-6821" y="502865"/>
            <a:chExt cx="2172553" cy="2160000"/>
          </a:xfrm>
        </p:grpSpPr>
        <p:cxnSp>
          <p:nvCxnSpPr>
            <p:cNvPr id="43" name="Straight Connector 42"/>
            <p:cNvCxnSpPr>
              <a:stCxn id="44" idx="2"/>
            </p:cNvCxnSpPr>
            <p:nvPr/>
          </p:nvCxnSpPr>
          <p:spPr>
            <a:xfrm flipH="1" flipV="1">
              <a:off x="1069146" y="1598549"/>
              <a:ext cx="1083853" cy="4010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44" idx="0"/>
            </p:cNvCxnSpPr>
            <p:nvPr/>
          </p:nvCxnSpPr>
          <p:spPr>
            <a:xfrm flipH="1">
              <a:off x="1068133" y="502865"/>
              <a:ext cx="5046" cy="1095462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Arc 1"/>
            <p:cNvSpPr/>
            <p:nvPr/>
          </p:nvSpPr>
          <p:spPr>
            <a:xfrm>
              <a:off x="528640" y="1042865"/>
              <a:ext cx="1080000" cy="1080000"/>
            </a:xfrm>
            <a:prstGeom prst="arc">
              <a:avLst>
                <a:gd name="adj1" fmla="val 16200000"/>
                <a:gd name="adj2" fmla="val 6269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Connector 3"/>
            <p:cNvCxnSpPr/>
            <p:nvPr/>
          </p:nvCxnSpPr>
          <p:spPr>
            <a:xfrm flipH="1" flipV="1">
              <a:off x="1621193" y="1598327"/>
              <a:ext cx="519434" cy="4924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Arc 43"/>
            <p:cNvSpPr/>
            <p:nvPr/>
          </p:nvSpPr>
          <p:spPr>
            <a:xfrm>
              <a:off x="-6821" y="502865"/>
              <a:ext cx="2160000" cy="2160000"/>
            </a:xfrm>
            <a:prstGeom prst="arc">
              <a:avLst>
                <a:gd name="adj1" fmla="val 16200000"/>
                <a:gd name="adj2" fmla="val 6269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9" name="Straight Connector 48"/>
            <p:cNvCxnSpPr>
              <a:stCxn id="44" idx="0"/>
              <a:endCxn id="2" idx="0"/>
            </p:cNvCxnSpPr>
            <p:nvPr/>
          </p:nvCxnSpPr>
          <p:spPr>
            <a:xfrm flipH="1">
              <a:off x="1068640" y="502865"/>
              <a:ext cx="4539" cy="540000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290264" y="580015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2cm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068133" y="1421716"/>
              <a:ext cx="180000" cy="179269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H="1">
              <a:off x="943807" y="502865"/>
              <a:ext cx="8528" cy="540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H="1" flipV="1">
              <a:off x="1060626" y="1729402"/>
              <a:ext cx="1105106" cy="104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1314859" y="1778215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4cm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609997" y="320513"/>
            <a:ext cx="2172553" cy="2160000"/>
            <a:chOff x="-6821" y="502865"/>
            <a:chExt cx="2172553" cy="2160000"/>
          </a:xfrm>
        </p:grpSpPr>
        <p:cxnSp>
          <p:nvCxnSpPr>
            <p:cNvPr id="62" name="Straight Connector 61"/>
            <p:cNvCxnSpPr>
              <a:stCxn id="66" idx="2"/>
            </p:cNvCxnSpPr>
            <p:nvPr/>
          </p:nvCxnSpPr>
          <p:spPr>
            <a:xfrm flipH="1" flipV="1">
              <a:off x="1069146" y="1598549"/>
              <a:ext cx="1083853" cy="4010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66" idx="0"/>
            </p:cNvCxnSpPr>
            <p:nvPr/>
          </p:nvCxnSpPr>
          <p:spPr>
            <a:xfrm flipH="1">
              <a:off x="1068133" y="502865"/>
              <a:ext cx="5046" cy="1095462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Arc 63"/>
            <p:cNvSpPr/>
            <p:nvPr/>
          </p:nvSpPr>
          <p:spPr>
            <a:xfrm>
              <a:off x="528640" y="1042865"/>
              <a:ext cx="1080000" cy="1080000"/>
            </a:xfrm>
            <a:prstGeom prst="arc">
              <a:avLst>
                <a:gd name="adj1" fmla="val 16200000"/>
                <a:gd name="adj2" fmla="val 6269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 flipV="1">
              <a:off x="1621193" y="1598327"/>
              <a:ext cx="519434" cy="4924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Arc 65"/>
            <p:cNvSpPr/>
            <p:nvPr/>
          </p:nvSpPr>
          <p:spPr>
            <a:xfrm>
              <a:off x="-6821" y="502865"/>
              <a:ext cx="2160000" cy="2160000"/>
            </a:xfrm>
            <a:prstGeom prst="arc">
              <a:avLst>
                <a:gd name="adj1" fmla="val 16200000"/>
                <a:gd name="adj2" fmla="val 6269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7" name="Straight Connector 66"/>
            <p:cNvCxnSpPr>
              <a:stCxn id="66" idx="0"/>
              <a:endCxn id="64" idx="0"/>
            </p:cNvCxnSpPr>
            <p:nvPr/>
          </p:nvCxnSpPr>
          <p:spPr>
            <a:xfrm flipH="1">
              <a:off x="1068640" y="502865"/>
              <a:ext cx="4539" cy="540000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90264" y="580015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3cm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068133" y="1421716"/>
              <a:ext cx="180000" cy="179269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H="1">
              <a:off x="943807" y="502865"/>
              <a:ext cx="8528" cy="540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H="1" flipV="1">
              <a:off x="1060626" y="1729402"/>
              <a:ext cx="1105106" cy="104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1314859" y="1778215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6cm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478932" y="263214"/>
            <a:ext cx="2172553" cy="2160000"/>
            <a:chOff x="-6821" y="502865"/>
            <a:chExt cx="2172553" cy="2160000"/>
          </a:xfrm>
        </p:grpSpPr>
        <p:cxnSp>
          <p:nvCxnSpPr>
            <p:cNvPr id="74" name="Straight Connector 73"/>
            <p:cNvCxnSpPr>
              <a:stCxn id="78" idx="2"/>
            </p:cNvCxnSpPr>
            <p:nvPr/>
          </p:nvCxnSpPr>
          <p:spPr>
            <a:xfrm flipH="1" flipV="1">
              <a:off x="1069146" y="1598549"/>
              <a:ext cx="1083853" cy="4010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78" idx="0"/>
            </p:cNvCxnSpPr>
            <p:nvPr/>
          </p:nvCxnSpPr>
          <p:spPr>
            <a:xfrm flipH="1">
              <a:off x="1068133" y="502865"/>
              <a:ext cx="5046" cy="1095462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Arc 75"/>
            <p:cNvSpPr/>
            <p:nvPr/>
          </p:nvSpPr>
          <p:spPr>
            <a:xfrm>
              <a:off x="626654" y="1148438"/>
              <a:ext cx="900000" cy="900000"/>
            </a:xfrm>
            <a:prstGeom prst="arc">
              <a:avLst>
                <a:gd name="adj1" fmla="val 16200000"/>
                <a:gd name="adj2" fmla="val 6269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7" name="Straight Connector 76"/>
            <p:cNvCxnSpPr>
              <a:endCxn id="76" idx="2"/>
            </p:cNvCxnSpPr>
            <p:nvPr/>
          </p:nvCxnSpPr>
          <p:spPr>
            <a:xfrm flipH="1">
              <a:off x="1526579" y="1603251"/>
              <a:ext cx="614048" cy="3393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Arc 77"/>
            <p:cNvSpPr/>
            <p:nvPr/>
          </p:nvSpPr>
          <p:spPr>
            <a:xfrm>
              <a:off x="-6821" y="502865"/>
              <a:ext cx="2160000" cy="2160000"/>
            </a:xfrm>
            <a:prstGeom prst="arc">
              <a:avLst>
                <a:gd name="adj1" fmla="val 16200000"/>
                <a:gd name="adj2" fmla="val 6269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9" name="Straight Connector 78"/>
            <p:cNvCxnSpPr>
              <a:stCxn id="78" idx="0"/>
              <a:endCxn id="76" idx="0"/>
            </p:cNvCxnSpPr>
            <p:nvPr/>
          </p:nvCxnSpPr>
          <p:spPr>
            <a:xfrm>
              <a:off x="1073179" y="502865"/>
              <a:ext cx="3475" cy="645573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344714" y="582459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4cm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068133" y="1421716"/>
              <a:ext cx="180000" cy="179269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>
              <a:off x="952335" y="502865"/>
              <a:ext cx="0" cy="6455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 flipV="1">
              <a:off x="1060626" y="1729402"/>
              <a:ext cx="1105106" cy="104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1314859" y="1778215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6cm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7287689" y="288813"/>
            <a:ext cx="2172553" cy="2160000"/>
            <a:chOff x="-6821" y="502865"/>
            <a:chExt cx="2172553" cy="2160000"/>
          </a:xfrm>
        </p:grpSpPr>
        <p:cxnSp>
          <p:nvCxnSpPr>
            <p:cNvPr id="86" name="Straight Connector 85"/>
            <p:cNvCxnSpPr>
              <a:stCxn id="90" idx="2"/>
            </p:cNvCxnSpPr>
            <p:nvPr/>
          </p:nvCxnSpPr>
          <p:spPr>
            <a:xfrm flipH="1" flipV="1">
              <a:off x="1069146" y="1598549"/>
              <a:ext cx="1083853" cy="4010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90" idx="0"/>
            </p:cNvCxnSpPr>
            <p:nvPr/>
          </p:nvCxnSpPr>
          <p:spPr>
            <a:xfrm flipH="1">
              <a:off x="1068133" y="502865"/>
              <a:ext cx="5046" cy="1095462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Arc 87"/>
            <p:cNvSpPr/>
            <p:nvPr/>
          </p:nvSpPr>
          <p:spPr>
            <a:xfrm>
              <a:off x="714663" y="1242881"/>
              <a:ext cx="720000" cy="720000"/>
            </a:xfrm>
            <a:prstGeom prst="arc">
              <a:avLst>
                <a:gd name="adj1" fmla="val 16200000"/>
                <a:gd name="adj2" fmla="val 6269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9" name="Straight Connector 88"/>
            <p:cNvCxnSpPr>
              <a:endCxn id="88" idx="2"/>
            </p:cNvCxnSpPr>
            <p:nvPr/>
          </p:nvCxnSpPr>
          <p:spPr>
            <a:xfrm flipH="1">
              <a:off x="1434603" y="1603251"/>
              <a:ext cx="706024" cy="6195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Arc 89"/>
            <p:cNvSpPr/>
            <p:nvPr/>
          </p:nvSpPr>
          <p:spPr>
            <a:xfrm>
              <a:off x="-6821" y="502865"/>
              <a:ext cx="2160000" cy="2160000"/>
            </a:xfrm>
            <a:prstGeom prst="arc">
              <a:avLst>
                <a:gd name="adj1" fmla="val 16200000"/>
                <a:gd name="adj2" fmla="val 6269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1" name="Straight Connector 90"/>
            <p:cNvCxnSpPr>
              <a:stCxn id="90" idx="0"/>
              <a:endCxn id="88" idx="0"/>
            </p:cNvCxnSpPr>
            <p:nvPr/>
          </p:nvCxnSpPr>
          <p:spPr>
            <a:xfrm>
              <a:off x="1073179" y="502865"/>
              <a:ext cx="1484" cy="740016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290264" y="580015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5cm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068133" y="1421716"/>
              <a:ext cx="180000" cy="179269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>
              <a:off x="952335" y="502865"/>
              <a:ext cx="1" cy="74001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H="1" flipV="1">
              <a:off x="1060626" y="1729402"/>
              <a:ext cx="1105106" cy="104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1314859" y="1778215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6cm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677427" y="2672654"/>
            <a:ext cx="2635232" cy="1804549"/>
            <a:chOff x="618296" y="2692348"/>
            <a:chExt cx="2635232" cy="1804549"/>
          </a:xfrm>
        </p:grpSpPr>
        <p:cxnSp>
          <p:nvCxnSpPr>
            <p:cNvPr id="120" name="Straight Arrow Connector 119"/>
            <p:cNvCxnSpPr/>
            <p:nvPr/>
          </p:nvCxnSpPr>
          <p:spPr>
            <a:xfrm flipH="1">
              <a:off x="1522375" y="2692348"/>
              <a:ext cx="14400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 flipH="1">
              <a:off x="2056497" y="3605995"/>
              <a:ext cx="9000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1" name="Group 110"/>
            <p:cNvGrpSpPr/>
            <p:nvPr/>
          </p:nvGrpSpPr>
          <p:grpSpPr>
            <a:xfrm rot="16200000">
              <a:off x="692763" y="2696897"/>
              <a:ext cx="1800000" cy="1800000"/>
              <a:chOff x="357393" y="2607929"/>
              <a:chExt cx="1800000" cy="1800000"/>
            </a:xfrm>
          </p:grpSpPr>
          <p:sp>
            <p:nvSpPr>
              <p:cNvPr id="108" name="Arc 107"/>
              <p:cNvSpPr/>
              <p:nvPr/>
            </p:nvSpPr>
            <p:spPr>
              <a:xfrm>
                <a:off x="357393" y="2607929"/>
                <a:ext cx="1800000" cy="1800000"/>
              </a:xfrm>
              <a:prstGeom prst="arc">
                <a:avLst>
                  <a:gd name="adj1" fmla="val 16200000"/>
                  <a:gd name="adj2" fmla="val 5451587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09" name="Straight Connector 108"/>
              <p:cNvCxnSpPr>
                <a:stCxn id="108" idx="0"/>
              </p:cNvCxnSpPr>
              <p:nvPr/>
            </p:nvCxnSpPr>
            <p:spPr>
              <a:xfrm rot="5400000">
                <a:off x="350240" y="3500775"/>
                <a:ext cx="1799999" cy="14307"/>
              </a:xfrm>
              <a:prstGeom prst="line">
                <a:avLst/>
              </a:prstGeom>
              <a:ln w="28575" cap="rnd">
                <a:solidFill>
                  <a:schemeClr val="bg1">
                    <a:lumMod val="65000"/>
                  </a:schemeClr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Arc 109"/>
              <p:cNvSpPr/>
              <p:nvPr/>
            </p:nvSpPr>
            <p:spPr>
              <a:xfrm>
                <a:off x="800239" y="3071662"/>
                <a:ext cx="900000" cy="900000"/>
              </a:xfrm>
              <a:prstGeom prst="arc">
                <a:avLst>
                  <a:gd name="adj1" fmla="val 16200000"/>
                  <a:gd name="adj2" fmla="val 5451587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12" name="Straight Connector 111"/>
            <p:cNvCxnSpPr/>
            <p:nvPr/>
          </p:nvCxnSpPr>
          <p:spPr>
            <a:xfrm flipV="1">
              <a:off x="692763" y="3596897"/>
              <a:ext cx="463733" cy="7154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flipH="1">
              <a:off x="687200" y="3705542"/>
              <a:ext cx="46929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618296" y="3776524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3cm</a:t>
              </a:r>
            </a:p>
          </p:txBody>
        </p:sp>
        <p:cxnSp>
          <p:nvCxnSpPr>
            <p:cNvPr id="116" name="Straight Connector 115"/>
            <p:cNvCxnSpPr>
              <a:endCxn id="108" idx="2"/>
            </p:cNvCxnSpPr>
            <p:nvPr/>
          </p:nvCxnSpPr>
          <p:spPr>
            <a:xfrm>
              <a:off x="2056497" y="3600474"/>
              <a:ext cx="436165" cy="9928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 flipV="1">
              <a:off x="2610453" y="2696897"/>
              <a:ext cx="8" cy="900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125"/>
            <p:cNvSpPr txBox="1"/>
            <p:nvPr/>
          </p:nvSpPr>
          <p:spPr>
            <a:xfrm>
              <a:off x="2640860" y="2904312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6cm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 rot="16200000">
            <a:off x="526782" y="2351675"/>
            <a:ext cx="2348480" cy="1804549"/>
            <a:chOff x="687200" y="2692348"/>
            <a:chExt cx="2348480" cy="1804549"/>
          </a:xfrm>
        </p:grpSpPr>
        <p:cxnSp>
          <p:nvCxnSpPr>
            <p:cNvPr id="132" name="Straight Arrow Connector 131"/>
            <p:cNvCxnSpPr/>
            <p:nvPr/>
          </p:nvCxnSpPr>
          <p:spPr>
            <a:xfrm flipH="1">
              <a:off x="1522375" y="2692348"/>
              <a:ext cx="14400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 flipH="1">
              <a:off x="2056497" y="3605995"/>
              <a:ext cx="9000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4" name="Group 133"/>
            <p:cNvGrpSpPr/>
            <p:nvPr/>
          </p:nvGrpSpPr>
          <p:grpSpPr>
            <a:xfrm rot="16200000">
              <a:off x="692763" y="2696897"/>
              <a:ext cx="1800000" cy="1800000"/>
              <a:chOff x="357393" y="2607929"/>
              <a:chExt cx="1800000" cy="1800000"/>
            </a:xfrm>
          </p:grpSpPr>
          <p:sp>
            <p:nvSpPr>
              <p:cNvPr id="141" name="Arc 140"/>
              <p:cNvSpPr/>
              <p:nvPr/>
            </p:nvSpPr>
            <p:spPr>
              <a:xfrm>
                <a:off x="357393" y="2607929"/>
                <a:ext cx="1800000" cy="1800000"/>
              </a:xfrm>
              <a:prstGeom prst="arc">
                <a:avLst>
                  <a:gd name="adj1" fmla="val 16200000"/>
                  <a:gd name="adj2" fmla="val 5451587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42" name="Straight Connector 141"/>
              <p:cNvCxnSpPr>
                <a:stCxn id="141" idx="0"/>
              </p:cNvCxnSpPr>
              <p:nvPr/>
            </p:nvCxnSpPr>
            <p:spPr>
              <a:xfrm rot="5400000">
                <a:off x="350240" y="3500775"/>
                <a:ext cx="1799999" cy="14307"/>
              </a:xfrm>
              <a:prstGeom prst="line">
                <a:avLst/>
              </a:prstGeom>
              <a:ln w="28575" cap="rnd">
                <a:solidFill>
                  <a:schemeClr val="bg1">
                    <a:lumMod val="65000"/>
                  </a:schemeClr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Arc 142"/>
              <p:cNvSpPr/>
              <p:nvPr/>
            </p:nvSpPr>
            <p:spPr>
              <a:xfrm>
                <a:off x="800239" y="3071662"/>
                <a:ext cx="900000" cy="900000"/>
              </a:xfrm>
              <a:prstGeom prst="arc">
                <a:avLst>
                  <a:gd name="adj1" fmla="val 16200000"/>
                  <a:gd name="adj2" fmla="val 5451587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35" name="Straight Connector 134"/>
            <p:cNvCxnSpPr/>
            <p:nvPr/>
          </p:nvCxnSpPr>
          <p:spPr>
            <a:xfrm flipV="1">
              <a:off x="692763" y="3596897"/>
              <a:ext cx="463733" cy="7154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 flipH="1">
              <a:off x="687200" y="3705542"/>
              <a:ext cx="46929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 rot="5400000">
              <a:off x="618296" y="3862231"/>
              <a:ext cx="612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2cm</a:t>
              </a:r>
            </a:p>
          </p:txBody>
        </p:sp>
        <p:cxnSp>
          <p:nvCxnSpPr>
            <p:cNvPr id="138" name="Straight Connector 137"/>
            <p:cNvCxnSpPr>
              <a:endCxn id="141" idx="2"/>
            </p:cNvCxnSpPr>
            <p:nvPr/>
          </p:nvCxnSpPr>
          <p:spPr>
            <a:xfrm>
              <a:off x="2056497" y="3600474"/>
              <a:ext cx="436165" cy="9928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/>
          </p:nvCxnSpPr>
          <p:spPr>
            <a:xfrm flipV="1">
              <a:off x="2610453" y="2696897"/>
              <a:ext cx="8" cy="900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TextBox 139"/>
            <p:cNvSpPr txBox="1"/>
            <p:nvPr/>
          </p:nvSpPr>
          <p:spPr>
            <a:xfrm rot="5400000">
              <a:off x="2544680" y="2889766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4cm</a:t>
              </a: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458343" y="2438788"/>
            <a:ext cx="1881561" cy="1800000"/>
            <a:chOff x="611202" y="2696897"/>
            <a:chExt cx="1881561" cy="1800000"/>
          </a:xfrm>
        </p:grpSpPr>
        <p:grpSp>
          <p:nvGrpSpPr>
            <p:cNvPr id="147" name="Group 146"/>
            <p:cNvGrpSpPr/>
            <p:nvPr/>
          </p:nvGrpSpPr>
          <p:grpSpPr>
            <a:xfrm rot="16200000">
              <a:off x="692763" y="2696897"/>
              <a:ext cx="1800000" cy="1800000"/>
              <a:chOff x="357393" y="2607929"/>
              <a:chExt cx="1800000" cy="1800000"/>
            </a:xfrm>
          </p:grpSpPr>
          <p:sp>
            <p:nvSpPr>
              <p:cNvPr id="154" name="Arc 153"/>
              <p:cNvSpPr/>
              <p:nvPr/>
            </p:nvSpPr>
            <p:spPr>
              <a:xfrm>
                <a:off x="357393" y="2607929"/>
                <a:ext cx="1800000" cy="1800000"/>
              </a:xfrm>
              <a:prstGeom prst="arc">
                <a:avLst>
                  <a:gd name="adj1" fmla="val 16200000"/>
                  <a:gd name="adj2" fmla="val 8955427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5" name="Straight Connector 154"/>
              <p:cNvCxnSpPr>
                <a:stCxn id="154" idx="0"/>
              </p:cNvCxnSpPr>
              <p:nvPr/>
            </p:nvCxnSpPr>
            <p:spPr>
              <a:xfrm rot="5400000" flipV="1">
                <a:off x="813474" y="3051848"/>
                <a:ext cx="900000" cy="12162"/>
              </a:xfrm>
              <a:prstGeom prst="line">
                <a:avLst/>
              </a:prstGeom>
              <a:ln w="28575" cap="rnd">
                <a:solidFill>
                  <a:schemeClr val="bg1">
                    <a:lumMod val="65000"/>
                  </a:schemeClr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6" name="Arc 155"/>
              <p:cNvSpPr/>
              <p:nvPr/>
            </p:nvSpPr>
            <p:spPr>
              <a:xfrm>
                <a:off x="800239" y="3071662"/>
                <a:ext cx="900000" cy="900000"/>
              </a:xfrm>
              <a:prstGeom prst="arc">
                <a:avLst>
                  <a:gd name="adj1" fmla="val 16200000"/>
                  <a:gd name="adj2" fmla="val 891104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48" name="Straight Connector 147"/>
            <p:cNvCxnSpPr/>
            <p:nvPr/>
          </p:nvCxnSpPr>
          <p:spPr>
            <a:xfrm flipV="1">
              <a:off x="692763" y="3596897"/>
              <a:ext cx="463733" cy="7154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 flipH="1">
              <a:off x="687200" y="3705542"/>
              <a:ext cx="46929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>
              <a:off x="611202" y="3756740"/>
              <a:ext cx="7324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3cm</a:t>
              </a:r>
            </a:p>
          </p:txBody>
        </p:sp>
        <p:cxnSp>
          <p:nvCxnSpPr>
            <p:cNvPr id="151" name="Straight Connector 150"/>
            <p:cNvCxnSpPr>
              <a:stCxn id="156" idx="2"/>
              <a:endCxn id="154" idx="2"/>
            </p:cNvCxnSpPr>
            <p:nvPr/>
          </p:nvCxnSpPr>
          <p:spPr>
            <a:xfrm>
              <a:off x="1841504" y="3987810"/>
              <a:ext cx="211327" cy="382610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/>
            <p:nvPr/>
          </p:nvCxnSpPr>
          <p:spPr>
            <a:xfrm flipH="1" flipV="1">
              <a:off x="1530836" y="3669751"/>
              <a:ext cx="440907" cy="74379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extBox 152"/>
            <p:cNvSpPr txBox="1"/>
            <p:nvPr/>
          </p:nvSpPr>
          <p:spPr>
            <a:xfrm>
              <a:off x="1044704" y="3990192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6cm</a:t>
              </a:r>
            </a:p>
          </p:txBody>
        </p:sp>
      </p:grpSp>
      <p:sp>
        <p:nvSpPr>
          <p:cNvPr id="166" name="Arc 165"/>
          <p:cNvSpPr/>
          <p:nvPr/>
        </p:nvSpPr>
        <p:spPr>
          <a:xfrm rot="16200000">
            <a:off x="6361069" y="3232431"/>
            <a:ext cx="180000" cy="180000"/>
          </a:xfrm>
          <a:prstGeom prst="arc">
            <a:avLst>
              <a:gd name="adj1" fmla="val 16200000"/>
              <a:gd name="adj2" fmla="val 8911040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TextBox 166"/>
          <p:cNvSpPr txBox="1"/>
          <p:nvPr/>
        </p:nvSpPr>
        <p:spPr>
          <a:xfrm>
            <a:off x="6474956" y="2999000"/>
            <a:ext cx="73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6063873" y="2076657"/>
            <a:ext cx="109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 = 240</a:t>
            </a:r>
            <a:r>
              <a:rPr lang="en-GB" baseline="30000" dirty="0">
                <a:latin typeface="Trebuchet MS" panose="020B0603020202020204" pitchFamily="34" charset="0"/>
              </a:rPr>
              <a:t>o</a:t>
            </a:r>
            <a:endParaRPr lang="en-GB" dirty="0">
              <a:latin typeface="Trebuchet MS" panose="020B0603020202020204" pitchFamily="34" charset="0"/>
            </a:endParaRPr>
          </a:p>
        </p:txBody>
      </p:sp>
      <p:cxnSp>
        <p:nvCxnSpPr>
          <p:cNvPr id="169" name="Straight Connector 168"/>
          <p:cNvCxnSpPr/>
          <p:nvPr/>
        </p:nvCxnSpPr>
        <p:spPr>
          <a:xfrm rot="14400000" flipV="1">
            <a:off x="8469957" y="3665435"/>
            <a:ext cx="900000" cy="12162"/>
          </a:xfrm>
          <a:prstGeom prst="line">
            <a:avLst/>
          </a:prstGeom>
          <a:ln w="28575" cap="rnd">
            <a:solidFill>
              <a:schemeClr val="bg1">
                <a:lumMod val="6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" name="Group 169"/>
          <p:cNvGrpSpPr/>
          <p:nvPr/>
        </p:nvGrpSpPr>
        <p:grpSpPr>
          <a:xfrm>
            <a:off x="7699367" y="2390926"/>
            <a:ext cx="1881561" cy="1800000"/>
            <a:chOff x="611202" y="2696897"/>
            <a:chExt cx="1881561" cy="1800000"/>
          </a:xfrm>
        </p:grpSpPr>
        <p:grpSp>
          <p:nvGrpSpPr>
            <p:cNvPr id="171" name="Group 170"/>
            <p:cNvGrpSpPr/>
            <p:nvPr/>
          </p:nvGrpSpPr>
          <p:grpSpPr>
            <a:xfrm rot="16200000">
              <a:off x="692763" y="2696897"/>
              <a:ext cx="1800000" cy="1800000"/>
              <a:chOff x="357393" y="2607929"/>
              <a:chExt cx="1800000" cy="1800000"/>
            </a:xfrm>
          </p:grpSpPr>
          <p:sp>
            <p:nvSpPr>
              <p:cNvPr id="178" name="Arc 177"/>
              <p:cNvSpPr/>
              <p:nvPr/>
            </p:nvSpPr>
            <p:spPr>
              <a:xfrm>
                <a:off x="357393" y="2607929"/>
                <a:ext cx="1800000" cy="1800000"/>
              </a:xfrm>
              <a:prstGeom prst="arc">
                <a:avLst>
                  <a:gd name="adj1" fmla="val 16200000"/>
                  <a:gd name="adj2" fmla="val 8955427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79" name="Straight Connector 178"/>
              <p:cNvCxnSpPr>
                <a:stCxn id="178" idx="0"/>
              </p:cNvCxnSpPr>
              <p:nvPr/>
            </p:nvCxnSpPr>
            <p:spPr>
              <a:xfrm rot="5400000" flipV="1">
                <a:off x="813474" y="3051848"/>
                <a:ext cx="900000" cy="12162"/>
              </a:xfrm>
              <a:prstGeom prst="line">
                <a:avLst/>
              </a:prstGeom>
              <a:ln w="28575" cap="rnd">
                <a:solidFill>
                  <a:schemeClr val="bg1">
                    <a:lumMod val="65000"/>
                  </a:schemeClr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0" name="Arc 179"/>
              <p:cNvSpPr/>
              <p:nvPr/>
            </p:nvSpPr>
            <p:spPr>
              <a:xfrm>
                <a:off x="800239" y="3071662"/>
                <a:ext cx="900000" cy="900000"/>
              </a:xfrm>
              <a:prstGeom prst="arc">
                <a:avLst>
                  <a:gd name="adj1" fmla="val 16200000"/>
                  <a:gd name="adj2" fmla="val 891104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72" name="Straight Connector 171"/>
            <p:cNvCxnSpPr/>
            <p:nvPr/>
          </p:nvCxnSpPr>
          <p:spPr>
            <a:xfrm flipV="1">
              <a:off x="692763" y="3596897"/>
              <a:ext cx="463733" cy="7154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/>
            <p:nvPr/>
          </p:nvCxnSpPr>
          <p:spPr>
            <a:xfrm flipH="1">
              <a:off x="687200" y="3705542"/>
              <a:ext cx="46929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TextBox 173"/>
            <p:cNvSpPr txBox="1"/>
            <p:nvPr/>
          </p:nvSpPr>
          <p:spPr>
            <a:xfrm>
              <a:off x="611202" y="3756740"/>
              <a:ext cx="7324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2cm</a:t>
              </a:r>
            </a:p>
          </p:txBody>
        </p:sp>
        <p:cxnSp>
          <p:nvCxnSpPr>
            <p:cNvPr id="175" name="Straight Connector 174"/>
            <p:cNvCxnSpPr>
              <a:stCxn id="180" idx="2"/>
              <a:endCxn id="178" idx="2"/>
            </p:cNvCxnSpPr>
            <p:nvPr/>
          </p:nvCxnSpPr>
          <p:spPr>
            <a:xfrm>
              <a:off x="1841504" y="3987810"/>
              <a:ext cx="211327" cy="382610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/>
            <p:nvPr/>
          </p:nvCxnSpPr>
          <p:spPr>
            <a:xfrm flipH="1" flipV="1">
              <a:off x="1518493" y="3668625"/>
              <a:ext cx="440907" cy="74379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TextBox 176"/>
            <p:cNvSpPr txBox="1"/>
            <p:nvPr/>
          </p:nvSpPr>
          <p:spPr>
            <a:xfrm>
              <a:off x="1165448" y="3979007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4cm</a:t>
              </a:r>
            </a:p>
          </p:txBody>
        </p:sp>
      </p:grpSp>
      <p:sp>
        <p:nvSpPr>
          <p:cNvPr id="181" name="Arc 180"/>
          <p:cNvSpPr/>
          <p:nvPr/>
        </p:nvSpPr>
        <p:spPr>
          <a:xfrm rot="16200000">
            <a:off x="8602093" y="3184569"/>
            <a:ext cx="180000" cy="180000"/>
          </a:xfrm>
          <a:prstGeom prst="arc">
            <a:avLst>
              <a:gd name="adj1" fmla="val 16200000"/>
              <a:gd name="adj2" fmla="val 8911040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TextBox 181"/>
          <p:cNvSpPr txBox="1"/>
          <p:nvPr/>
        </p:nvSpPr>
        <p:spPr>
          <a:xfrm>
            <a:off x="8715980" y="2951138"/>
            <a:ext cx="73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8304897" y="2028795"/>
            <a:ext cx="109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 = 240</a:t>
            </a:r>
            <a:r>
              <a:rPr lang="en-GB" baseline="30000" dirty="0">
                <a:latin typeface="Trebuchet MS" panose="020B0603020202020204" pitchFamily="34" charset="0"/>
              </a:rPr>
              <a:t>o</a:t>
            </a:r>
            <a:endParaRPr lang="en-GB" dirty="0">
              <a:latin typeface="Trebuchet MS" panose="020B0603020202020204" pitchFamily="34" charset="0"/>
            </a:endParaRPr>
          </a:p>
        </p:txBody>
      </p:sp>
      <p:grpSp>
        <p:nvGrpSpPr>
          <p:cNvPr id="242" name="Group 241"/>
          <p:cNvGrpSpPr/>
          <p:nvPr/>
        </p:nvGrpSpPr>
        <p:grpSpPr>
          <a:xfrm>
            <a:off x="356000" y="4804367"/>
            <a:ext cx="3012796" cy="1833305"/>
            <a:chOff x="356000" y="4804367"/>
            <a:chExt cx="3012796" cy="1833305"/>
          </a:xfrm>
        </p:grpSpPr>
        <p:cxnSp>
          <p:nvCxnSpPr>
            <p:cNvPr id="219" name="Straight Connector 218"/>
            <p:cNvCxnSpPr/>
            <p:nvPr/>
          </p:nvCxnSpPr>
          <p:spPr>
            <a:xfrm flipV="1">
              <a:off x="360345" y="5691997"/>
              <a:ext cx="900000" cy="0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-3600000" flipV="1">
              <a:off x="589089" y="6074873"/>
              <a:ext cx="900000" cy="0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1" name="Group 220"/>
            <p:cNvGrpSpPr/>
            <p:nvPr/>
          </p:nvGrpSpPr>
          <p:grpSpPr>
            <a:xfrm rot="16200000">
              <a:off x="356000" y="4804367"/>
              <a:ext cx="1800000" cy="1800000"/>
              <a:chOff x="622827" y="1294549"/>
              <a:chExt cx="1800000" cy="1800000"/>
            </a:xfrm>
          </p:grpSpPr>
          <p:sp>
            <p:nvSpPr>
              <p:cNvPr id="222" name="Arc 221"/>
              <p:cNvSpPr/>
              <p:nvPr/>
            </p:nvSpPr>
            <p:spPr>
              <a:xfrm>
                <a:off x="622827" y="1294549"/>
                <a:ext cx="1800000" cy="1800000"/>
              </a:xfrm>
              <a:prstGeom prst="arc">
                <a:avLst>
                  <a:gd name="adj1" fmla="val 16200000"/>
                  <a:gd name="adj2" fmla="val 12638408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3" name="Arc 222"/>
              <p:cNvSpPr/>
              <p:nvPr/>
            </p:nvSpPr>
            <p:spPr>
              <a:xfrm>
                <a:off x="1053571" y="1768056"/>
                <a:ext cx="900000" cy="900000"/>
              </a:xfrm>
              <a:prstGeom prst="arc">
                <a:avLst>
                  <a:gd name="adj1" fmla="val 16404348"/>
                  <a:gd name="adj2" fmla="val 12797515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226" name="Straight Connector 225"/>
            <p:cNvCxnSpPr>
              <a:stCxn id="223" idx="0"/>
              <a:endCxn id="222" idx="0"/>
            </p:cNvCxnSpPr>
            <p:nvPr/>
          </p:nvCxnSpPr>
          <p:spPr>
            <a:xfrm flipH="1">
              <a:off x="356000" y="5696890"/>
              <a:ext cx="474302" cy="7477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Arc 228"/>
            <p:cNvSpPr/>
            <p:nvPr/>
          </p:nvSpPr>
          <p:spPr>
            <a:xfrm rot="16200000">
              <a:off x="1013041" y="5528995"/>
              <a:ext cx="360000" cy="360000"/>
            </a:xfrm>
            <a:prstGeom prst="arc">
              <a:avLst>
                <a:gd name="adj1" fmla="val 11444093"/>
                <a:gd name="adj2" fmla="val 16403058"/>
              </a:avLst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779557" y="5638630"/>
              <a:ext cx="7324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x</a:t>
              </a: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2248258" y="5307734"/>
              <a:ext cx="112053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latin typeface="Trebuchet MS" panose="020B0603020202020204" pitchFamily="34" charset="0"/>
                </a:rPr>
                <a:t>AB= 2cm</a:t>
              </a:r>
            </a:p>
            <a:p>
              <a:r>
                <a:rPr lang="en-GB" sz="1600" dirty="0">
                  <a:latin typeface="Trebuchet MS" panose="020B0603020202020204" pitchFamily="34" charset="0"/>
                </a:rPr>
                <a:t>AO= 4cm</a:t>
              </a:r>
            </a:p>
            <a:p>
              <a:r>
                <a:rPr lang="en-GB" sz="1600" dirty="0">
                  <a:latin typeface="Trebuchet MS" panose="020B0603020202020204" pitchFamily="34" charset="0"/>
                </a:rPr>
                <a:t>x = 60</a:t>
              </a:r>
              <a:r>
                <a:rPr lang="en-GB" sz="1600" baseline="30000" dirty="0">
                  <a:latin typeface="Trebuchet MS" panose="020B0603020202020204" pitchFamily="34" charset="0"/>
                </a:rPr>
                <a:t>o</a:t>
              </a:r>
              <a:endParaRPr lang="en-GB" sz="1600" dirty="0">
                <a:latin typeface="Trebuchet MS" panose="020B0603020202020204" pitchFamily="34" charset="0"/>
              </a:endParaRPr>
            </a:p>
          </p:txBody>
        </p:sp>
        <p:cxnSp>
          <p:nvCxnSpPr>
            <p:cNvPr id="232" name="Straight Connector 231"/>
            <p:cNvCxnSpPr/>
            <p:nvPr/>
          </p:nvCxnSpPr>
          <p:spPr>
            <a:xfrm flipV="1">
              <a:off x="814316" y="6105245"/>
              <a:ext cx="202908" cy="372892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TextBox 236"/>
            <p:cNvSpPr txBox="1"/>
            <p:nvPr/>
          </p:nvSpPr>
          <p:spPr>
            <a:xfrm>
              <a:off x="1196565" y="5478064"/>
              <a:ext cx="7324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O</a:t>
              </a: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734246" y="5935027"/>
              <a:ext cx="7324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B</a:t>
              </a: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566209" y="6329895"/>
              <a:ext cx="7324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A</a:t>
              </a: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3922435" y="4373935"/>
            <a:ext cx="2246928" cy="2208258"/>
            <a:chOff x="3840662" y="4340279"/>
            <a:chExt cx="2246928" cy="2208258"/>
          </a:xfrm>
        </p:grpSpPr>
        <p:cxnSp>
          <p:nvCxnSpPr>
            <p:cNvPr id="244" name="Straight Connector 243"/>
            <p:cNvCxnSpPr/>
            <p:nvPr/>
          </p:nvCxnSpPr>
          <p:spPr>
            <a:xfrm flipV="1">
              <a:off x="3845007" y="5227909"/>
              <a:ext cx="900000" cy="0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12600000" flipV="1">
              <a:off x="4694940" y="5455018"/>
              <a:ext cx="900000" cy="0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6" name="Group 245"/>
            <p:cNvGrpSpPr/>
            <p:nvPr/>
          </p:nvGrpSpPr>
          <p:grpSpPr>
            <a:xfrm rot="16200000">
              <a:off x="3840662" y="4340279"/>
              <a:ext cx="1800000" cy="1800000"/>
              <a:chOff x="622827" y="1294549"/>
              <a:chExt cx="1800000" cy="1800000"/>
            </a:xfrm>
          </p:grpSpPr>
          <p:sp>
            <p:nvSpPr>
              <p:cNvPr id="255" name="Arc 254"/>
              <p:cNvSpPr/>
              <p:nvPr/>
            </p:nvSpPr>
            <p:spPr>
              <a:xfrm>
                <a:off x="622827" y="1294549"/>
                <a:ext cx="1800000" cy="1800000"/>
              </a:xfrm>
              <a:prstGeom prst="arc">
                <a:avLst>
                  <a:gd name="adj1" fmla="val 16200000"/>
                  <a:gd name="adj2" fmla="val 7194701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6" name="Arc 255"/>
              <p:cNvSpPr/>
              <p:nvPr/>
            </p:nvSpPr>
            <p:spPr>
              <a:xfrm>
                <a:off x="1053571" y="1768056"/>
                <a:ext cx="900000" cy="900000"/>
              </a:xfrm>
              <a:prstGeom prst="arc">
                <a:avLst>
                  <a:gd name="adj1" fmla="val 16404348"/>
                  <a:gd name="adj2" fmla="val 707809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247" name="Straight Connector 246"/>
            <p:cNvCxnSpPr>
              <a:stCxn id="256" idx="0"/>
              <a:endCxn id="255" idx="0"/>
            </p:cNvCxnSpPr>
            <p:nvPr/>
          </p:nvCxnSpPr>
          <p:spPr>
            <a:xfrm flipH="1">
              <a:off x="3840662" y="5232802"/>
              <a:ext cx="474302" cy="7477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Arc 247"/>
            <p:cNvSpPr/>
            <p:nvPr/>
          </p:nvSpPr>
          <p:spPr>
            <a:xfrm rot="16200000">
              <a:off x="4570118" y="5060278"/>
              <a:ext cx="360000" cy="360000"/>
            </a:xfrm>
            <a:prstGeom prst="arc">
              <a:avLst>
                <a:gd name="adj1" fmla="val 6939816"/>
                <a:gd name="adj2" fmla="val 16403058"/>
              </a:avLst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4366363" y="5261478"/>
              <a:ext cx="7324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x</a:t>
              </a:r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3946522" y="5686763"/>
              <a:ext cx="112053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latin typeface="Trebuchet MS" panose="020B0603020202020204" pitchFamily="34" charset="0"/>
                </a:rPr>
                <a:t>AB= 2cm</a:t>
              </a:r>
            </a:p>
            <a:p>
              <a:r>
                <a:rPr lang="en-GB" sz="1600" dirty="0">
                  <a:latin typeface="Trebuchet MS" panose="020B0603020202020204" pitchFamily="34" charset="0"/>
                </a:rPr>
                <a:t>AO= 4cm</a:t>
              </a:r>
            </a:p>
            <a:p>
              <a:r>
                <a:rPr lang="en-GB" sz="1600" dirty="0">
                  <a:latin typeface="Trebuchet MS" panose="020B0603020202020204" pitchFamily="34" charset="0"/>
                </a:rPr>
                <a:t>x = 150</a:t>
              </a:r>
              <a:r>
                <a:rPr lang="en-GB" sz="1600" baseline="30000" dirty="0">
                  <a:latin typeface="Trebuchet MS" panose="020B0603020202020204" pitchFamily="34" charset="0"/>
                </a:rPr>
                <a:t>o</a:t>
              </a:r>
              <a:endParaRPr lang="en-GB" sz="1600" dirty="0">
                <a:latin typeface="Trebuchet MS" panose="020B0603020202020204" pitchFamily="34" charset="0"/>
              </a:endParaRPr>
            </a:p>
          </p:txBody>
        </p:sp>
        <p:cxnSp>
          <p:nvCxnSpPr>
            <p:cNvPr id="251" name="Straight Connector 250"/>
            <p:cNvCxnSpPr>
              <a:stCxn id="255" idx="2"/>
            </p:cNvCxnSpPr>
            <p:nvPr/>
          </p:nvCxnSpPr>
          <p:spPr>
            <a:xfrm flipH="1" flipV="1">
              <a:off x="5165720" y="5468636"/>
              <a:ext cx="355058" cy="220441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TextBox 251"/>
            <p:cNvSpPr txBox="1"/>
            <p:nvPr/>
          </p:nvSpPr>
          <p:spPr>
            <a:xfrm>
              <a:off x="4681227" y="5013976"/>
              <a:ext cx="7324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O</a:t>
              </a:r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4985758" y="5491494"/>
              <a:ext cx="7324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B</a:t>
              </a:r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5355178" y="5711935"/>
              <a:ext cx="7324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A</a:t>
              </a:r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6425493" y="4988995"/>
            <a:ext cx="3120030" cy="1800000"/>
            <a:chOff x="3840662" y="4340279"/>
            <a:chExt cx="3120030" cy="1800000"/>
          </a:xfrm>
        </p:grpSpPr>
        <p:cxnSp>
          <p:nvCxnSpPr>
            <p:cNvPr id="276" name="Straight Connector 275"/>
            <p:cNvCxnSpPr/>
            <p:nvPr/>
          </p:nvCxnSpPr>
          <p:spPr>
            <a:xfrm flipV="1">
              <a:off x="3845007" y="5227909"/>
              <a:ext cx="900000" cy="0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/>
          </p:nvCxnSpPr>
          <p:spPr>
            <a:xfrm rot="9000000" flipV="1">
              <a:off x="4699647" y="5007336"/>
              <a:ext cx="900000" cy="0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8" name="Group 277"/>
            <p:cNvGrpSpPr/>
            <p:nvPr/>
          </p:nvGrpSpPr>
          <p:grpSpPr>
            <a:xfrm rot="16200000">
              <a:off x="3840662" y="4340279"/>
              <a:ext cx="1800000" cy="1800000"/>
              <a:chOff x="622827" y="1294549"/>
              <a:chExt cx="1800000" cy="1800000"/>
            </a:xfrm>
          </p:grpSpPr>
          <p:sp>
            <p:nvSpPr>
              <p:cNvPr id="287" name="Arc 286"/>
              <p:cNvSpPr/>
              <p:nvPr/>
            </p:nvSpPr>
            <p:spPr>
              <a:xfrm>
                <a:off x="622827" y="1294549"/>
                <a:ext cx="1800000" cy="1800000"/>
              </a:xfrm>
              <a:prstGeom prst="arc">
                <a:avLst>
                  <a:gd name="adj1" fmla="val 16200000"/>
                  <a:gd name="adj2" fmla="val 3625464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8" name="Arc 287"/>
              <p:cNvSpPr/>
              <p:nvPr/>
            </p:nvSpPr>
            <p:spPr>
              <a:xfrm>
                <a:off x="1053571" y="1768056"/>
                <a:ext cx="900000" cy="900000"/>
              </a:xfrm>
              <a:prstGeom prst="arc">
                <a:avLst>
                  <a:gd name="adj1" fmla="val 16404348"/>
                  <a:gd name="adj2" fmla="val 347779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279" name="Straight Connector 278"/>
            <p:cNvCxnSpPr>
              <a:stCxn id="288" idx="0"/>
              <a:endCxn id="287" idx="0"/>
            </p:cNvCxnSpPr>
            <p:nvPr/>
          </p:nvCxnSpPr>
          <p:spPr>
            <a:xfrm flipH="1">
              <a:off x="3840662" y="5232802"/>
              <a:ext cx="474302" cy="7477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Arc 279"/>
            <p:cNvSpPr/>
            <p:nvPr/>
          </p:nvSpPr>
          <p:spPr>
            <a:xfrm rot="16200000">
              <a:off x="4570118" y="5060278"/>
              <a:ext cx="360000" cy="360000"/>
            </a:xfrm>
            <a:prstGeom prst="arc">
              <a:avLst>
                <a:gd name="adj1" fmla="val 3576723"/>
                <a:gd name="adj2" fmla="val 16403058"/>
              </a:avLst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4790985" y="5310697"/>
              <a:ext cx="7324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x</a:t>
              </a: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5840154" y="4538031"/>
              <a:ext cx="112053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latin typeface="Trebuchet MS" panose="020B0603020202020204" pitchFamily="34" charset="0"/>
                </a:rPr>
                <a:t>AB= 2cm</a:t>
              </a:r>
            </a:p>
            <a:p>
              <a:r>
                <a:rPr lang="en-GB" sz="1600" dirty="0">
                  <a:latin typeface="Trebuchet MS" panose="020B0603020202020204" pitchFamily="34" charset="0"/>
                </a:rPr>
                <a:t>AO= 4cm</a:t>
              </a:r>
            </a:p>
            <a:p>
              <a:r>
                <a:rPr lang="en-GB" sz="1600" dirty="0">
                  <a:latin typeface="Trebuchet MS" panose="020B0603020202020204" pitchFamily="34" charset="0"/>
                </a:rPr>
                <a:t>x = 150</a:t>
              </a:r>
              <a:r>
                <a:rPr lang="en-GB" sz="1600" baseline="30000" dirty="0">
                  <a:latin typeface="Trebuchet MS" panose="020B0603020202020204" pitchFamily="34" charset="0"/>
                </a:rPr>
                <a:t>o</a:t>
              </a:r>
              <a:endParaRPr lang="en-GB" sz="1600" dirty="0">
                <a:latin typeface="Trebuchet MS" panose="020B0603020202020204" pitchFamily="34" charset="0"/>
              </a:endParaRPr>
            </a:p>
          </p:txBody>
        </p:sp>
        <p:cxnSp>
          <p:nvCxnSpPr>
            <p:cNvPr id="283" name="Straight Connector 282"/>
            <p:cNvCxnSpPr>
              <a:stCxn id="287" idx="2"/>
            </p:cNvCxnSpPr>
            <p:nvPr/>
          </p:nvCxnSpPr>
          <p:spPr>
            <a:xfrm flipH="1">
              <a:off x="5137919" y="4796065"/>
              <a:ext cx="385478" cy="211272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4" name="TextBox 283"/>
            <p:cNvSpPr txBox="1"/>
            <p:nvPr/>
          </p:nvSpPr>
          <p:spPr>
            <a:xfrm>
              <a:off x="4565062" y="4951757"/>
              <a:ext cx="7324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O</a:t>
              </a:r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5116980" y="4982742"/>
              <a:ext cx="7324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B</a:t>
              </a: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5474025" y="4724153"/>
              <a:ext cx="7324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A</a:t>
              </a:r>
            </a:p>
          </p:txBody>
        </p:sp>
      </p:grpSp>
      <p:sp>
        <p:nvSpPr>
          <p:cNvPr id="292" name="TextBox 291"/>
          <p:cNvSpPr txBox="1"/>
          <p:nvPr/>
        </p:nvSpPr>
        <p:spPr>
          <a:xfrm>
            <a:off x="367326" y="317368"/>
            <a:ext cx="15521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In each case, find the perimeter of the enclosed shape</a:t>
            </a:r>
          </a:p>
        </p:txBody>
      </p:sp>
      <p:sp>
        <p:nvSpPr>
          <p:cNvPr id="293" name="TextBox 292"/>
          <p:cNvSpPr txBox="1"/>
          <p:nvPr/>
        </p:nvSpPr>
        <p:spPr>
          <a:xfrm>
            <a:off x="5950094" y="945849"/>
            <a:ext cx="47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3)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4089060" y="939411"/>
            <a:ext cx="47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2)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2184141" y="959666"/>
            <a:ext cx="47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1)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7845285" y="980545"/>
            <a:ext cx="47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4)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243586" y="2756785"/>
            <a:ext cx="47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5)</a:t>
            </a:r>
          </a:p>
        </p:txBody>
      </p:sp>
      <p:sp>
        <p:nvSpPr>
          <p:cNvPr id="298" name="TextBox 297"/>
          <p:cNvSpPr txBox="1"/>
          <p:nvPr/>
        </p:nvSpPr>
        <p:spPr>
          <a:xfrm>
            <a:off x="2384832" y="2685657"/>
            <a:ext cx="47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6)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5276217" y="2335689"/>
            <a:ext cx="47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7)</a:t>
            </a:r>
          </a:p>
        </p:txBody>
      </p:sp>
      <p:sp>
        <p:nvSpPr>
          <p:cNvPr id="300" name="TextBox 299"/>
          <p:cNvSpPr txBox="1"/>
          <p:nvPr/>
        </p:nvSpPr>
        <p:spPr>
          <a:xfrm>
            <a:off x="7523732" y="2296594"/>
            <a:ext cx="47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8)</a:t>
            </a:r>
          </a:p>
        </p:txBody>
      </p:sp>
      <p:sp>
        <p:nvSpPr>
          <p:cNvPr id="301" name="TextBox 300"/>
          <p:cNvSpPr txBox="1"/>
          <p:nvPr/>
        </p:nvSpPr>
        <p:spPr>
          <a:xfrm>
            <a:off x="214991" y="4626182"/>
            <a:ext cx="47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9)</a:t>
            </a:r>
          </a:p>
        </p:txBody>
      </p:sp>
      <p:sp>
        <p:nvSpPr>
          <p:cNvPr id="302" name="TextBox 301"/>
          <p:cNvSpPr txBox="1"/>
          <p:nvPr/>
        </p:nvSpPr>
        <p:spPr>
          <a:xfrm>
            <a:off x="3290096" y="4644835"/>
            <a:ext cx="630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10)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6212615" y="4778729"/>
            <a:ext cx="630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11)</a:t>
            </a:r>
          </a:p>
        </p:txBody>
      </p:sp>
    </p:spTree>
    <p:extLst>
      <p:ext uri="{BB962C8B-B14F-4D97-AF65-F5344CB8AC3E}">
        <p14:creationId xmlns:p14="http://schemas.microsoft.com/office/powerpoint/2010/main" val="94289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/>
          <p:cNvGrpSpPr/>
          <p:nvPr/>
        </p:nvGrpSpPr>
        <p:grpSpPr>
          <a:xfrm>
            <a:off x="2811431" y="4717562"/>
            <a:ext cx="1528624" cy="1853099"/>
            <a:chOff x="2819778" y="4374425"/>
            <a:chExt cx="1528624" cy="1853099"/>
          </a:xfrm>
        </p:grpSpPr>
        <p:sp>
          <p:nvSpPr>
            <p:cNvPr id="13" name="Pie 12"/>
            <p:cNvSpPr/>
            <p:nvPr/>
          </p:nvSpPr>
          <p:spPr>
            <a:xfrm>
              <a:off x="2819778" y="4787524"/>
              <a:ext cx="1440000" cy="1440000"/>
            </a:xfrm>
            <a:prstGeom prst="pie">
              <a:avLst>
                <a:gd name="adj1" fmla="val 1481442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3600000">
              <a:off x="3840368" y="4964569"/>
              <a:ext cx="0" cy="719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200000" flipH="1">
              <a:off x="3811493" y="4853160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628402" y="4625960"/>
              <a:ext cx="603644" cy="2734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735734" y="4374425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5cm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-3600000">
              <a:off x="3859565" y="4603376"/>
              <a:ext cx="0" cy="719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4800000" flipH="1">
              <a:off x="3503928" y="5075734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8400000" flipH="1">
              <a:off x="3827731" y="5228923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 rot="10800000" flipV="1">
              <a:off x="3030819" y="5624760"/>
              <a:ext cx="978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240</a:t>
              </a:r>
              <a:r>
                <a:rPr lang="en-GB" sz="1400" baseline="30000" dirty="0">
                  <a:latin typeface="Trebuchet MS" panose="020B0603020202020204" pitchFamily="34" charset="0"/>
                </a:rPr>
                <a:t>o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23" name="Pie 22"/>
            <p:cNvSpPr/>
            <p:nvPr/>
          </p:nvSpPr>
          <p:spPr>
            <a:xfrm>
              <a:off x="3355597" y="5319365"/>
              <a:ext cx="360000" cy="360000"/>
            </a:xfrm>
            <a:prstGeom prst="pie">
              <a:avLst>
                <a:gd name="adj1" fmla="val 1459269"/>
                <a:gd name="adj2" fmla="val 16016219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7703511" y="2857668"/>
            <a:ext cx="1775267" cy="1440000"/>
            <a:chOff x="7686917" y="2515831"/>
            <a:chExt cx="1775267" cy="1440000"/>
          </a:xfrm>
        </p:grpSpPr>
        <p:sp>
          <p:nvSpPr>
            <p:cNvPr id="24" name="Pie 23"/>
            <p:cNvSpPr/>
            <p:nvPr/>
          </p:nvSpPr>
          <p:spPr>
            <a:xfrm>
              <a:off x="7686917" y="2515831"/>
              <a:ext cx="1440000" cy="1440000"/>
            </a:xfrm>
            <a:prstGeom prst="pie">
              <a:avLst>
                <a:gd name="adj1" fmla="val 1481442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" name="Pie 25"/>
            <p:cNvSpPr/>
            <p:nvPr/>
          </p:nvSpPr>
          <p:spPr>
            <a:xfrm rot="10800000">
              <a:off x="8046917" y="2521113"/>
              <a:ext cx="720000" cy="720000"/>
            </a:xfrm>
            <a:prstGeom prst="pie">
              <a:avLst>
                <a:gd name="adj1" fmla="val 5360129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849516" y="2961232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5cm</a:t>
              </a:r>
            </a:p>
          </p:txBody>
        </p:sp>
        <p:sp>
          <p:nvSpPr>
            <p:cNvPr id="28" name="Pie 27"/>
            <p:cNvSpPr/>
            <p:nvPr/>
          </p:nvSpPr>
          <p:spPr>
            <a:xfrm>
              <a:off x="8226915" y="3045653"/>
              <a:ext cx="360000" cy="360000"/>
            </a:xfrm>
            <a:prstGeom prst="pie">
              <a:avLst>
                <a:gd name="adj1" fmla="val 1851422"/>
                <a:gd name="adj2" fmla="val 16016219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8468128" y="3136684"/>
              <a:ext cx="603644" cy="2734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 rot="10800000" flipV="1">
              <a:off x="7795342" y="3346522"/>
              <a:ext cx="978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240</a:t>
              </a:r>
              <a:r>
                <a:rPr lang="en-GB" sz="1400" baseline="30000" dirty="0">
                  <a:latin typeface="Trebuchet MS" panose="020B0603020202020204" pitchFamily="34" charset="0"/>
                </a:rPr>
                <a:t>o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07991" y="4760708"/>
            <a:ext cx="1776273" cy="1853099"/>
            <a:chOff x="685670" y="4388191"/>
            <a:chExt cx="1776273" cy="1853099"/>
          </a:xfrm>
        </p:grpSpPr>
        <p:sp>
          <p:nvSpPr>
            <p:cNvPr id="2" name="Pie 1"/>
            <p:cNvSpPr/>
            <p:nvPr/>
          </p:nvSpPr>
          <p:spPr>
            <a:xfrm>
              <a:off x="685670" y="4801290"/>
              <a:ext cx="1440000" cy="1440000"/>
            </a:xfrm>
            <a:prstGeom prst="pie">
              <a:avLst>
                <a:gd name="adj1" fmla="val 1481442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2070205" y="5093685"/>
              <a:ext cx="0" cy="719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405670" y="4801291"/>
              <a:ext cx="664535" cy="2923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1667637" y="5521289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1733397" y="4837273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6000000" flipH="1">
              <a:off x="2054069" y="5376045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6000000" flipH="1">
              <a:off x="1400498" y="5066774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Pie 8"/>
            <p:cNvSpPr/>
            <p:nvPr/>
          </p:nvSpPr>
          <p:spPr>
            <a:xfrm rot="10800000">
              <a:off x="1889273" y="4912477"/>
              <a:ext cx="360000" cy="360000"/>
            </a:xfrm>
            <a:prstGeom prst="pie">
              <a:avLst>
                <a:gd name="adj1" fmla="val 16241191"/>
                <a:gd name="adj2" fmla="val 151306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494294" y="4639726"/>
              <a:ext cx="603644" cy="2734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601626" y="4388191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5cm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 rot="10800000" flipV="1">
              <a:off x="1483454" y="5199013"/>
              <a:ext cx="978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120</a:t>
              </a:r>
              <a:r>
                <a:rPr lang="en-GB" sz="1400" baseline="30000" dirty="0">
                  <a:latin typeface="Trebuchet MS" panose="020B0603020202020204" pitchFamily="34" charset="0"/>
                </a:rPr>
                <a:t>o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02409" y="1098101"/>
            <a:ext cx="1440000" cy="1440000"/>
            <a:chOff x="585291" y="575302"/>
            <a:chExt cx="1440000" cy="1440000"/>
          </a:xfrm>
        </p:grpSpPr>
        <p:sp>
          <p:nvSpPr>
            <p:cNvPr id="32" name="Pie 31"/>
            <p:cNvSpPr/>
            <p:nvPr/>
          </p:nvSpPr>
          <p:spPr>
            <a:xfrm>
              <a:off x="585291" y="575302"/>
              <a:ext cx="1440000" cy="1440000"/>
            </a:xfrm>
            <a:prstGeom prst="pie">
              <a:avLst>
                <a:gd name="adj1" fmla="val 1481442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 rot="10800000" flipV="1">
              <a:off x="784663" y="1428037"/>
              <a:ext cx="978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240</a:t>
              </a:r>
              <a:r>
                <a:rPr lang="en-GB" sz="1400" baseline="30000" dirty="0">
                  <a:latin typeface="Trebuchet MS" panose="020B0603020202020204" pitchFamily="34" charset="0"/>
                </a:rPr>
                <a:t>o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34" name="Pie 33"/>
            <p:cNvSpPr/>
            <p:nvPr/>
          </p:nvSpPr>
          <p:spPr>
            <a:xfrm>
              <a:off x="1093908" y="1094355"/>
              <a:ext cx="360000" cy="360000"/>
            </a:xfrm>
            <a:prstGeom prst="pie">
              <a:avLst>
                <a:gd name="adj1" fmla="val 1459269"/>
                <a:gd name="adj2" fmla="val 16665122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34844" y="3190542"/>
            <a:ext cx="1457177" cy="1440000"/>
            <a:chOff x="3606305" y="575302"/>
            <a:chExt cx="1457177" cy="1440000"/>
          </a:xfrm>
        </p:grpSpPr>
        <p:sp>
          <p:nvSpPr>
            <p:cNvPr id="43" name="TextBox 42"/>
            <p:cNvSpPr txBox="1"/>
            <p:nvPr/>
          </p:nvSpPr>
          <p:spPr>
            <a:xfrm rot="10800000" flipV="1">
              <a:off x="4332672" y="1148400"/>
              <a:ext cx="7308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24</a:t>
              </a:r>
              <a:r>
                <a:rPr lang="en-GB" sz="1400" baseline="30000" dirty="0">
                  <a:latin typeface="Trebuchet MS" panose="020B0603020202020204" pitchFamily="34" charset="0"/>
                </a:rPr>
                <a:t>o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44" name="Pie 43"/>
            <p:cNvSpPr/>
            <p:nvPr/>
          </p:nvSpPr>
          <p:spPr>
            <a:xfrm>
              <a:off x="4146305" y="1090895"/>
              <a:ext cx="360000" cy="360000"/>
            </a:xfrm>
            <a:prstGeom prst="pie">
              <a:avLst>
                <a:gd name="adj1" fmla="val 16305898"/>
                <a:gd name="adj2" fmla="val 17943713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5" name="Pie 44"/>
            <p:cNvSpPr/>
            <p:nvPr/>
          </p:nvSpPr>
          <p:spPr>
            <a:xfrm>
              <a:off x="3606305" y="575302"/>
              <a:ext cx="1440000" cy="1440000"/>
            </a:xfrm>
            <a:prstGeom prst="pie">
              <a:avLst>
                <a:gd name="adj1" fmla="val 16246025"/>
                <a:gd name="adj2" fmla="val 17977309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728363" y="2852118"/>
            <a:ext cx="1698489" cy="1591410"/>
            <a:chOff x="5323679" y="423892"/>
            <a:chExt cx="1698489" cy="1591410"/>
          </a:xfrm>
        </p:grpSpPr>
        <p:sp>
          <p:nvSpPr>
            <p:cNvPr id="40" name="Pie 39"/>
            <p:cNvSpPr/>
            <p:nvPr/>
          </p:nvSpPr>
          <p:spPr>
            <a:xfrm>
              <a:off x="5323679" y="575302"/>
              <a:ext cx="1440000" cy="1440000"/>
            </a:xfrm>
            <a:prstGeom prst="pie">
              <a:avLst>
                <a:gd name="adj1" fmla="val 17931503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 rot="10800000" flipV="1">
              <a:off x="6043679" y="423892"/>
              <a:ext cx="978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24</a:t>
              </a:r>
              <a:r>
                <a:rPr lang="en-GB" sz="1400" baseline="30000" dirty="0">
                  <a:latin typeface="Trebuchet MS" panose="020B0603020202020204" pitchFamily="34" charset="0"/>
                </a:rPr>
                <a:t>o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47" name="Pie 46"/>
            <p:cNvSpPr/>
            <p:nvPr/>
          </p:nvSpPr>
          <p:spPr>
            <a:xfrm>
              <a:off x="5863679" y="1068037"/>
              <a:ext cx="360000" cy="360000"/>
            </a:xfrm>
            <a:prstGeom prst="pie">
              <a:avLst>
                <a:gd name="adj1" fmla="val 16305898"/>
                <a:gd name="adj2" fmla="val 17943713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7673396" y="4913239"/>
            <a:ext cx="2241902" cy="1546563"/>
            <a:chOff x="7475876" y="4747724"/>
            <a:chExt cx="2241902" cy="1546563"/>
          </a:xfrm>
        </p:grpSpPr>
        <p:sp>
          <p:nvSpPr>
            <p:cNvPr id="62" name="Pie 61"/>
            <p:cNvSpPr/>
            <p:nvPr/>
          </p:nvSpPr>
          <p:spPr>
            <a:xfrm>
              <a:off x="7475876" y="4854287"/>
              <a:ext cx="1440000" cy="1440000"/>
            </a:xfrm>
            <a:prstGeom prst="pie">
              <a:avLst>
                <a:gd name="adj1" fmla="val 1481442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>
            <a:xfrm rot="5400000">
              <a:off x="8563923" y="5206129"/>
              <a:ext cx="0" cy="719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4800000" flipH="1">
              <a:off x="8186031" y="5078333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 rot="10800000" flipV="1">
              <a:off x="7686917" y="5691523"/>
              <a:ext cx="978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240</a:t>
              </a:r>
              <a:r>
                <a:rPr lang="en-GB" sz="1400" baseline="30000" dirty="0">
                  <a:latin typeface="Trebuchet MS" panose="020B0603020202020204" pitchFamily="34" charset="0"/>
                </a:rPr>
                <a:t>o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69" name="Pie 68"/>
            <p:cNvSpPr/>
            <p:nvPr/>
          </p:nvSpPr>
          <p:spPr>
            <a:xfrm>
              <a:off x="8011695" y="5386128"/>
              <a:ext cx="360000" cy="360000"/>
            </a:xfrm>
            <a:prstGeom prst="pie">
              <a:avLst>
                <a:gd name="adj1" fmla="val 1459269"/>
                <a:gd name="adj2" fmla="val 16016219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8914779" y="4854288"/>
              <a:ext cx="0" cy="719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4800000" flipH="1">
              <a:off x="8871936" y="5053770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8559899" y="4493529"/>
              <a:ext cx="0" cy="719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-600000" flipH="1">
              <a:off x="8592071" y="5427652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-600000" flipH="1">
              <a:off x="8506575" y="4747724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9105110" y="5027352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5cm</a:t>
              </a: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>
              <a:off x="9078376" y="4859388"/>
              <a:ext cx="0" cy="70526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5078510" y="4852746"/>
            <a:ext cx="2181734" cy="1787342"/>
            <a:chOff x="5257639" y="4453948"/>
            <a:chExt cx="2181734" cy="1787342"/>
          </a:xfrm>
        </p:grpSpPr>
        <p:sp>
          <p:nvSpPr>
            <p:cNvPr id="48" name="Pie 47"/>
            <p:cNvSpPr/>
            <p:nvPr/>
          </p:nvSpPr>
          <p:spPr>
            <a:xfrm>
              <a:off x="5257639" y="4801290"/>
              <a:ext cx="1440000" cy="1440000"/>
            </a:xfrm>
            <a:prstGeom prst="pie">
              <a:avLst>
                <a:gd name="adj1" fmla="val 1481442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 rot="3600000">
              <a:off x="6278229" y="4978335"/>
              <a:ext cx="0" cy="719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-7200000">
              <a:off x="6297424" y="4262989"/>
              <a:ext cx="0" cy="719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4800000" flipH="1">
              <a:off x="5941789" y="5089500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8400000" flipH="1">
              <a:off x="6347828" y="5205565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 rot="10800000" flipV="1">
              <a:off x="5468680" y="5638526"/>
              <a:ext cx="978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240</a:t>
              </a:r>
              <a:r>
                <a:rPr lang="en-GB" sz="1400" baseline="30000" dirty="0">
                  <a:latin typeface="Trebuchet MS" panose="020B0603020202020204" pitchFamily="34" charset="0"/>
                </a:rPr>
                <a:t>o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58" name="Pie 57"/>
            <p:cNvSpPr/>
            <p:nvPr/>
          </p:nvSpPr>
          <p:spPr>
            <a:xfrm>
              <a:off x="5793458" y="5333131"/>
              <a:ext cx="360000" cy="360000"/>
            </a:xfrm>
            <a:prstGeom prst="pie">
              <a:avLst>
                <a:gd name="adj1" fmla="val 1459269"/>
                <a:gd name="adj2" fmla="val 16016219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6600049" y="4456989"/>
              <a:ext cx="0" cy="719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8400000" flipH="1">
              <a:off x="6198082" y="4563269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4800000" flipH="1">
              <a:off x="6573862" y="4736320"/>
              <a:ext cx="32272" cy="2204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6826705" y="4621912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5cm</a:t>
              </a:r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>
              <a:off x="6799971" y="4453948"/>
              <a:ext cx="0" cy="70526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TextBox 105"/>
          <p:cNvSpPr txBox="1"/>
          <p:nvPr/>
        </p:nvSpPr>
        <p:spPr>
          <a:xfrm>
            <a:off x="522171" y="3345188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5cm</a:t>
            </a:r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1531761" y="1083596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7524831" y="1121654"/>
            <a:ext cx="1440000" cy="1440000"/>
            <a:chOff x="2303152" y="646091"/>
            <a:chExt cx="1440000" cy="1440000"/>
          </a:xfrm>
        </p:grpSpPr>
        <p:grpSp>
          <p:nvGrpSpPr>
            <p:cNvPr id="89" name="Group 88"/>
            <p:cNvGrpSpPr/>
            <p:nvPr/>
          </p:nvGrpSpPr>
          <p:grpSpPr>
            <a:xfrm>
              <a:off x="2303152" y="646091"/>
              <a:ext cx="1440000" cy="1440000"/>
              <a:chOff x="2072398" y="522495"/>
              <a:chExt cx="1440000" cy="1440000"/>
            </a:xfrm>
          </p:grpSpPr>
          <p:sp>
            <p:nvSpPr>
              <p:cNvPr id="35" name="Pie 34"/>
              <p:cNvSpPr/>
              <p:nvPr/>
            </p:nvSpPr>
            <p:spPr>
              <a:xfrm>
                <a:off x="2072398" y="522495"/>
                <a:ext cx="1440000" cy="1440000"/>
              </a:xfrm>
              <a:prstGeom prst="pie">
                <a:avLst>
                  <a:gd name="adj1" fmla="val 16246025"/>
                  <a:gd name="adj2" fmla="val 1542639"/>
                </a:avLst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 rot="10800000" flipV="1">
                <a:off x="2290938" y="1394084"/>
                <a:ext cx="9784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Trebuchet MS" panose="020B0603020202020204" pitchFamily="34" charset="0"/>
                  </a:rPr>
                  <a:t>240</a:t>
                </a:r>
                <a:r>
                  <a:rPr lang="en-GB" sz="1400" baseline="30000" dirty="0">
                    <a:latin typeface="Trebuchet MS" panose="020B0603020202020204" pitchFamily="34" charset="0"/>
                  </a:rPr>
                  <a:t>o</a:t>
                </a:r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39" name="Pie 38"/>
              <p:cNvSpPr/>
              <p:nvPr/>
            </p:nvSpPr>
            <p:spPr>
              <a:xfrm>
                <a:off x="2600183" y="1060402"/>
                <a:ext cx="360000" cy="360000"/>
              </a:xfrm>
              <a:prstGeom prst="pie">
                <a:avLst>
                  <a:gd name="adj1" fmla="val 1459269"/>
                  <a:gd name="adj2" fmla="val 1644168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4" name="Straight Arrow Connector 113"/>
            <p:cNvCxnSpPr/>
            <p:nvPr/>
          </p:nvCxnSpPr>
          <p:spPr>
            <a:xfrm>
              <a:off x="3123587" y="658738"/>
              <a:ext cx="0" cy="70526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2386366" y="738769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5cm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5259799" y="1172624"/>
            <a:ext cx="1466712" cy="1440000"/>
            <a:chOff x="3929125" y="651937"/>
            <a:chExt cx="1466712" cy="1440000"/>
          </a:xfrm>
        </p:grpSpPr>
        <p:grpSp>
          <p:nvGrpSpPr>
            <p:cNvPr id="116" name="Group 115"/>
            <p:cNvGrpSpPr/>
            <p:nvPr/>
          </p:nvGrpSpPr>
          <p:grpSpPr>
            <a:xfrm>
              <a:off x="3955837" y="651937"/>
              <a:ext cx="1440000" cy="1440000"/>
              <a:chOff x="2072398" y="522495"/>
              <a:chExt cx="1440000" cy="1440000"/>
            </a:xfrm>
          </p:grpSpPr>
          <p:sp>
            <p:nvSpPr>
              <p:cNvPr id="117" name="Pie 116"/>
              <p:cNvSpPr/>
              <p:nvPr/>
            </p:nvSpPr>
            <p:spPr>
              <a:xfrm>
                <a:off x="2072398" y="522495"/>
                <a:ext cx="1440000" cy="1440000"/>
              </a:xfrm>
              <a:prstGeom prst="pie">
                <a:avLst>
                  <a:gd name="adj1" fmla="val 16246025"/>
                  <a:gd name="adj2" fmla="val 1542639"/>
                </a:avLst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 rot="10800000" flipV="1">
                <a:off x="2290938" y="1394084"/>
                <a:ext cx="9784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Trebuchet MS" panose="020B0603020202020204" pitchFamily="34" charset="0"/>
                  </a:rPr>
                  <a:t>240</a:t>
                </a:r>
                <a:r>
                  <a:rPr lang="en-GB" sz="1400" baseline="30000" dirty="0">
                    <a:latin typeface="Trebuchet MS" panose="020B0603020202020204" pitchFamily="34" charset="0"/>
                  </a:rPr>
                  <a:t>o</a:t>
                </a:r>
                <a:endParaRPr lang="en-GB" sz="1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19" name="Pie 118"/>
              <p:cNvSpPr/>
              <p:nvPr/>
            </p:nvSpPr>
            <p:spPr>
              <a:xfrm>
                <a:off x="2600183" y="1060402"/>
                <a:ext cx="360000" cy="360000"/>
              </a:xfrm>
              <a:prstGeom prst="pie">
                <a:avLst>
                  <a:gd name="adj1" fmla="val 1459269"/>
                  <a:gd name="adj2" fmla="val 1644168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20" name="Straight Arrow Connector 119"/>
            <p:cNvCxnSpPr/>
            <p:nvPr/>
          </p:nvCxnSpPr>
          <p:spPr>
            <a:xfrm>
              <a:off x="4776272" y="664584"/>
              <a:ext cx="0" cy="70526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3929125" y="735576"/>
              <a:ext cx="734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10cm</a:t>
              </a:r>
            </a:p>
          </p:txBody>
        </p:sp>
      </p:grpSp>
      <p:cxnSp>
        <p:nvCxnSpPr>
          <p:cNvPr id="123" name="Straight Arrow Connector 122"/>
          <p:cNvCxnSpPr/>
          <p:nvPr/>
        </p:nvCxnSpPr>
        <p:spPr>
          <a:xfrm>
            <a:off x="1156057" y="3190294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1548785" y="1267027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5cm</a:t>
            </a:r>
          </a:p>
        </p:txBody>
      </p:sp>
      <p:grpSp>
        <p:nvGrpSpPr>
          <p:cNvPr id="126" name="Group 125"/>
          <p:cNvGrpSpPr/>
          <p:nvPr/>
        </p:nvGrpSpPr>
        <p:grpSpPr>
          <a:xfrm>
            <a:off x="2858492" y="1093629"/>
            <a:ext cx="1440000" cy="1440000"/>
            <a:chOff x="585291" y="575302"/>
            <a:chExt cx="1440000" cy="1440000"/>
          </a:xfrm>
        </p:grpSpPr>
        <p:sp>
          <p:nvSpPr>
            <p:cNvPr id="127" name="Pie 126"/>
            <p:cNvSpPr/>
            <p:nvPr/>
          </p:nvSpPr>
          <p:spPr>
            <a:xfrm>
              <a:off x="585291" y="575302"/>
              <a:ext cx="1440000" cy="1440000"/>
            </a:xfrm>
            <a:prstGeom prst="pie">
              <a:avLst>
                <a:gd name="adj1" fmla="val 1481442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 rot="10800000" flipV="1">
              <a:off x="784663" y="1428037"/>
              <a:ext cx="978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240</a:t>
              </a:r>
              <a:r>
                <a:rPr lang="en-GB" sz="1400" baseline="30000" dirty="0">
                  <a:latin typeface="Trebuchet MS" panose="020B0603020202020204" pitchFamily="34" charset="0"/>
                </a:rPr>
                <a:t>o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129" name="Pie 128"/>
            <p:cNvSpPr/>
            <p:nvPr/>
          </p:nvSpPr>
          <p:spPr>
            <a:xfrm>
              <a:off x="1093908" y="1094355"/>
              <a:ext cx="360000" cy="360000"/>
            </a:xfrm>
            <a:prstGeom prst="pie">
              <a:avLst>
                <a:gd name="adj1" fmla="val 1459269"/>
                <a:gd name="adj2" fmla="val 16665122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cxnSp>
        <p:nvCxnSpPr>
          <p:cNvPr id="130" name="Straight Arrow Connector 129"/>
          <p:cNvCxnSpPr/>
          <p:nvPr/>
        </p:nvCxnSpPr>
        <p:spPr>
          <a:xfrm>
            <a:off x="3687844" y="1079124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3704868" y="1262555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10cm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773858" y="3327168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5cm</a:t>
            </a:r>
          </a:p>
        </p:txBody>
      </p:sp>
      <p:cxnSp>
        <p:nvCxnSpPr>
          <p:cNvPr id="133" name="Straight Arrow Connector 132"/>
          <p:cNvCxnSpPr/>
          <p:nvPr/>
        </p:nvCxnSpPr>
        <p:spPr>
          <a:xfrm>
            <a:off x="3329538" y="3001317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877824" y="113920"/>
            <a:ext cx="8439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For questions 1-7, find the perimeter of each sector.</a:t>
            </a:r>
          </a:p>
          <a:p>
            <a:pPr algn="ctr"/>
            <a:r>
              <a:rPr lang="en-GB" dirty="0">
                <a:latin typeface="Trebuchet MS" panose="020B0603020202020204" pitchFamily="34" charset="0"/>
              </a:rPr>
              <a:t>For questions 8-12, find the outer perimeter of each compound shape.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14088" y="1029666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1)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2378909" y="1029666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2)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4810671" y="1034738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3)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7143840" y="1069438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4)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84628" y="3060376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5)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2310462" y="3057534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6)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4919031" y="2981224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7)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7166478" y="2957836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8)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111139" y="5048576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9)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2403563" y="5012243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10)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4842392" y="4975783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11)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7242573" y="4852746"/>
            <a:ext cx="53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12)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/>
              <p:cNvSpPr txBox="1"/>
              <p:nvPr/>
            </p:nvSpPr>
            <p:spPr>
              <a:xfrm>
                <a:off x="609131" y="1386612"/>
                <a:ext cx="1720471" cy="61831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+10 )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47" name="TextBox 1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131" y="1386612"/>
                <a:ext cx="1720471" cy="6183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/>
              <p:cNvSpPr txBox="1"/>
              <p:nvPr/>
            </p:nvSpPr>
            <p:spPr>
              <a:xfrm>
                <a:off x="561320" y="2116153"/>
                <a:ext cx="178766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62.36 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48" name="TextBox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320" y="2116153"/>
                <a:ext cx="1787669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Box 148"/>
              <p:cNvSpPr txBox="1"/>
              <p:nvPr/>
            </p:nvSpPr>
            <p:spPr>
              <a:xfrm>
                <a:off x="2955393" y="1356888"/>
                <a:ext cx="1848711" cy="6127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200</m:t>
                          </m:r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+20 )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49" name="TextBox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5393" y="1356888"/>
                <a:ext cx="184871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149"/>
              <p:cNvSpPr txBox="1"/>
              <p:nvPr/>
            </p:nvSpPr>
            <p:spPr>
              <a:xfrm>
                <a:off x="2914604" y="2093023"/>
                <a:ext cx="191590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229.44 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50" name="TextBox 1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604" y="2093023"/>
                <a:ext cx="1915909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0"/>
              <p:cNvSpPr txBox="1"/>
              <p:nvPr/>
            </p:nvSpPr>
            <p:spPr>
              <a:xfrm>
                <a:off x="5409178" y="1317410"/>
                <a:ext cx="1848711" cy="6127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+20 )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51" name="TextBox 1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178" y="1317410"/>
                <a:ext cx="1848711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TextBox 151"/>
              <p:cNvSpPr txBox="1"/>
              <p:nvPr/>
            </p:nvSpPr>
            <p:spPr>
              <a:xfrm>
                <a:off x="5367290" y="2044104"/>
                <a:ext cx="191590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124.72 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52" name="TextBox 1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290" y="2044104"/>
                <a:ext cx="1915909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TextBox 152"/>
              <p:cNvSpPr txBox="1"/>
              <p:nvPr/>
            </p:nvSpPr>
            <p:spPr>
              <a:xfrm>
                <a:off x="7626767" y="2014082"/>
                <a:ext cx="178766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36.18 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53" name="TextBox 1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6767" y="2014082"/>
                <a:ext cx="1787669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TextBox 153"/>
              <p:cNvSpPr txBox="1"/>
              <p:nvPr/>
            </p:nvSpPr>
            <p:spPr>
              <a:xfrm>
                <a:off x="7675218" y="1295438"/>
                <a:ext cx="1720471" cy="61831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+10 )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54" name="TextBox 1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5218" y="1295438"/>
                <a:ext cx="1720471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/>
              <p:cNvSpPr txBox="1"/>
              <p:nvPr/>
            </p:nvSpPr>
            <p:spPr>
              <a:xfrm>
                <a:off x="518785" y="3036839"/>
                <a:ext cx="1592231" cy="61831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+10 )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55" name="TextBox 1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85" y="3036839"/>
                <a:ext cx="1592231" cy="6183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/>
              <p:cNvSpPr txBox="1"/>
              <p:nvPr/>
            </p:nvSpPr>
            <p:spPr>
              <a:xfrm>
                <a:off x="2617075" y="2993225"/>
                <a:ext cx="1720471" cy="6127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70</m:t>
                          </m:r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+10 )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075" y="2993225"/>
                <a:ext cx="1720471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7" name="Group 156"/>
          <p:cNvGrpSpPr/>
          <p:nvPr/>
        </p:nvGrpSpPr>
        <p:grpSpPr>
          <a:xfrm>
            <a:off x="5395937" y="2885723"/>
            <a:ext cx="1698489" cy="1591410"/>
            <a:chOff x="5323679" y="423892"/>
            <a:chExt cx="1698489" cy="1591410"/>
          </a:xfrm>
        </p:grpSpPr>
        <p:sp>
          <p:nvSpPr>
            <p:cNvPr id="158" name="Pie 157"/>
            <p:cNvSpPr/>
            <p:nvPr/>
          </p:nvSpPr>
          <p:spPr>
            <a:xfrm>
              <a:off x="5323679" y="575302"/>
              <a:ext cx="1440000" cy="1440000"/>
            </a:xfrm>
            <a:prstGeom prst="pie">
              <a:avLst>
                <a:gd name="adj1" fmla="val 17931503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 rot="10800000" flipV="1">
              <a:off x="6043679" y="423892"/>
              <a:ext cx="978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24</a:t>
              </a:r>
              <a:r>
                <a:rPr lang="en-GB" sz="1400" baseline="30000" dirty="0">
                  <a:latin typeface="Trebuchet MS" panose="020B0603020202020204" pitchFamily="34" charset="0"/>
                </a:rPr>
                <a:t>o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160" name="Pie 159"/>
            <p:cNvSpPr/>
            <p:nvPr/>
          </p:nvSpPr>
          <p:spPr>
            <a:xfrm>
              <a:off x="5863679" y="1068037"/>
              <a:ext cx="360000" cy="360000"/>
            </a:xfrm>
            <a:prstGeom prst="pie">
              <a:avLst>
                <a:gd name="adj1" fmla="val 16305898"/>
                <a:gd name="adj2" fmla="val 17943713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61" name="TextBox 160"/>
          <p:cNvSpPr txBox="1"/>
          <p:nvPr/>
        </p:nvSpPr>
        <p:spPr>
          <a:xfrm>
            <a:off x="5396496" y="3393327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10cm</a:t>
            </a:r>
          </a:p>
        </p:txBody>
      </p:sp>
      <p:cxnSp>
        <p:nvCxnSpPr>
          <p:cNvPr id="162" name="Straight Arrow Connector 161"/>
          <p:cNvCxnSpPr/>
          <p:nvPr/>
        </p:nvCxnSpPr>
        <p:spPr>
          <a:xfrm>
            <a:off x="6035360" y="3059738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/>
              <p:cNvSpPr txBox="1"/>
              <p:nvPr/>
            </p:nvSpPr>
            <p:spPr>
              <a:xfrm>
                <a:off x="5267451" y="3019964"/>
                <a:ext cx="1848711" cy="6127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280</m:t>
                          </m:r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+20 )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63" name="TextBox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451" y="3019964"/>
                <a:ext cx="1848711" cy="6127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/>
              <p:cNvSpPr txBox="1"/>
              <p:nvPr/>
            </p:nvSpPr>
            <p:spPr>
              <a:xfrm>
                <a:off x="5328493" y="3913365"/>
                <a:ext cx="191590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313.22 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64" name="TextBox 1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493" y="3913365"/>
                <a:ext cx="1915909" cy="369332"/>
              </a:xfrm>
              <a:prstGeom prst="rect">
                <a:avLst/>
              </a:prstGeom>
              <a:blipFill>
                <a:blip r:embed="rId1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TextBox 164"/>
              <p:cNvSpPr txBox="1"/>
              <p:nvPr/>
            </p:nvSpPr>
            <p:spPr>
              <a:xfrm>
                <a:off x="2622823" y="3744667"/>
                <a:ext cx="178766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83.30 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65" name="TextBox 1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823" y="3744667"/>
                <a:ext cx="1787669" cy="369332"/>
              </a:xfrm>
              <a:prstGeom prst="rect">
                <a:avLst/>
              </a:prstGeom>
              <a:blipFill>
                <a:blip r:embed="rId1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Box 165"/>
              <p:cNvSpPr txBox="1"/>
              <p:nvPr/>
            </p:nvSpPr>
            <p:spPr>
              <a:xfrm>
                <a:off x="432395" y="3712204"/>
                <a:ext cx="178766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15.24 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66" name="TextBox 1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95" y="3712204"/>
                <a:ext cx="1787669" cy="369332"/>
              </a:xfrm>
              <a:prstGeom prst="rect">
                <a:avLst/>
              </a:prstGeom>
              <a:blipFill>
                <a:blip r:embed="rId1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TextBox 166"/>
              <p:cNvSpPr txBox="1"/>
              <p:nvPr/>
            </p:nvSpPr>
            <p:spPr>
              <a:xfrm>
                <a:off x="7885431" y="2913339"/>
                <a:ext cx="1111330" cy="61651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475</m:t>
                          </m:r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67" name="TextBox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5431" y="2913339"/>
                <a:ext cx="1111330" cy="61651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TextBox 167"/>
              <p:cNvSpPr txBox="1"/>
              <p:nvPr/>
            </p:nvSpPr>
            <p:spPr>
              <a:xfrm>
                <a:off x="7872346" y="3712204"/>
                <a:ext cx="115929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2.18 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68" name="TextBox 1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346" y="3712204"/>
                <a:ext cx="1159292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TextBox 168"/>
              <p:cNvSpPr txBox="1"/>
              <p:nvPr/>
            </p:nvSpPr>
            <p:spPr>
              <a:xfrm>
                <a:off x="422053" y="5362580"/>
                <a:ext cx="1720471" cy="61831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+10 )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69" name="TextBox 1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53" y="5362580"/>
                <a:ext cx="1720471" cy="61831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TextBox 169"/>
              <p:cNvSpPr txBox="1"/>
              <p:nvPr/>
            </p:nvSpPr>
            <p:spPr>
              <a:xfrm>
                <a:off x="374242" y="6092121"/>
                <a:ext cx="178766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62.36 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70" name="TextBox 1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42" y="6092121"/>
                <a:ext cx="1787669" cy="369332"/>
              </a:xfrm>
              <a:prstGeom prst="rect">
                <a:avLst/>
              </a:prstGeom>
              <a:blipFill>
                <a:blip r:embed="rId1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70"/>
              <p:cNvSpPr txBox="1"/>
              <p:nvPr/>
            </p:nvSpPr>
            <p:spPr>
              <a:xfrm>
                <a:off x="2805312" y="5284420"/>
                <a:ext cx="1720471" cy="61831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+15 )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71" name="TextBox 1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312" y="5284420"/>
                <a:ext cx="1720471" cy="61831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TextBox 171"/>
              <p:cNvSpPr txBox="1"/>
              <p:nvPr/>
            </p:nvSpPr>
            <p:spPr>
              <a:xfrm>
                <a:off x="2757501" y="6013961"/>
                <a:ext cx="178766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67.36 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72" name="TextBox 1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501" y="6013961"/>
                <a:ext cx="1787669" cy="369332"/>
              </a:xfrm>
              <a:prstGeom prst="rect">
                <a:avLst/>
              </a:prstGeom>
              <a:blipFill>
                <a:blip r:embed="rId21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TextBox 172"/>
              <p:cNvSpPr txBox="1"/>
              <p:nvPr/>
            </p:nvSpPr>
            <p:spPr>
              <a:xfrm>
                <a:off x="5134576" y="5171940"/>
                <a:ext cx="1720471" cy="61831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+20 )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73" name="TextBox 1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576" y="5171940"/>
                <a:ext cx="1720471" cy="61831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Box 173"/>
              <p:cNvSpPr txBox="1"/>
              <p:nvPr/>
            </p:nvSpPr>
            <p:spPr>
              <a:xfrm>
                <a:off x="5086765" y="5901481"/>
                <a:ext cx="178766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72.36 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74" name="TextBox 1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765" y="5901481"/>
                <a:ext cx="1787669" cy="369332"/>
              </a:xfrm>
              <a:prstGeom prst="rect">
                <a:avLst/>
              </a:prstGeom>
              <a:blipFill>
                <a:blip r:embed="rId2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TextBox 174"/>
              <p:cNvSpPr txBox="1"/>
              <p:nvPr/>
            </p:nvSpPr>
            <p:spPr>
              <a:xfrm>
                <a:off x="7697213" y="5094132"/>
                <a:ext cx="1720471" cy="61831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+20 )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75" name="TextBox 1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7213" y="5094132"/>
                <a:ext cx="1720471" cy="618311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TextBox 175"/>
              <p:cNvSpPr txBox="1"/>
              <p:nvPr/>
            </p:nvSpPr>
            <p:spPr>
              <a:xfrm>
                <a:off x="7649402" y="5823673"/>
                <a:ext cx="178766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72.36 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76" name="TextBox 1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9402" y="5823673"/>
                <a:ext cx="1787669" cy="369332"/>
              </a:xfrm>
              <a:prstGeom prst="rect">
                <a:avLst/>
              </a:prstGeom>
              <a:blipFill>
                <a:blip r:embed="rId2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451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8" name="Straight Connector 157"/>
          <p:cNvCxnSpPr/>
          <p:nvPr/>
        </p:nvCxnSpPr>
        <p:spPr>
          <a:xfrm rot="14400000" flipV="1">
            <a:off x="6228933" y="3713297"/>
            <a:ext cx="900000" cy="12162"/>
          </a:xfrm>
          <a:prstGeom prst="line">
            <a:avLst/>
          </a:prstGeom>
          <a:ln w="28575" cap="rnd">
            <a:solidFill>
              <a:schemeClr val="bg1">
                <a:lumMod val="6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1849371" y="293356"/>
            <a:ext cx="2172553" cy="2160000"/>
            <a:chOff x="-6821" y="502865"/>
            <a:chExt cx="2172553" cy="2160000"/>
          </a:xfrm>
        </p:grpSpPr>
        <p:cxnSp>
          <p:nvCxnSpPr>
            <p:cNvPr id="43" name="Straight Connector 42"/>
            <p:cNvCxnSpPr>
              <a:stCxn id="44" idx="2"/>
            </p:cNvCxnSpPr>
            <p:nvPr/>
          </p:nvCxnSpPr>
          <p:spPr>
            <a:xfrm flipH="1" flipV="1">
              <a:off x="1069146" y="1598549"/>
              <a:ext cx="1083853" cy="4010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44" idx="0"/>
            </p:cNvCxnSpPr>
            <p:nvPr/>
          </p:nvCxnSpPr>
          <p:spPr>
            <a:xfrm flipH="1">
              <a:off x="1068133" y="502865"/>
              <a:ext cx="5046" cy="1095462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Arc 1"/>
            <p:cNvSpPr/>
            <p:nvPr/>
          </p:nvSpPr>
          <p:spPr>
            <a:xfrm>
              <a:off x="528640" y="1042865"/>
              <a:ext cx="1080000" cy="1080000"/>
            </a:xfrm>
            <a:prstGeom prst="arc">
              <a:avLst>
                <a:gd name="adj1" fmla="val 16200000"/>
                <a:gd name="adj2" fmla="val 6269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Connector 3"/>
            <p:cNvCxnSpPr/>
            <p:nvPr/>
          </p:nvCxnSpPr>
          <p:spPr>
            <a:xfrm flipH="1" flipV="1">
              <a:off x="1621193" y="1598327"/>
              <a:ext cx="519434" cy="4924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Arc 43"/>
            <p:cNvSpPr/>
            <p:nvPr/>
          </p:nvSpPr>
          <p:spPr>
            <a:xfrm>
              <a:off x="-6821" y="502865"/>
              <a:ext cx="2160000" cy="2160000"/>
            </a:xfrm>
            <a:prstGeom prst="arc">
              <a:avLst>
                <a:gd name="adj1" fmla="val 16200000"/>
                <a:gd name="adj2" fmla="val 6269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9" name="Straight Connector 48"/>
            <p:cNvCxnSpPr>
              <a:stCxn id="44" idx="0"/>
              <a:endCxn id="2" idx="0"/>
            </p:cNvCxnSpPr>
            <p:nvPr/>
          </p:nvCxnSpPr>
          <p:spPr>
            <a:xfrm flipH="1">
              <a:off x="1068640" y="502865"/>
              <a:ext cx="4539" cy="540000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290264" y="580015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2cm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068133" y="1421716"/>
              <a:ext cx="180000" cy="179269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H="1">
              <a:off x="943807" y="502865"/>
              <a:ext cx="8528" cy="540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H="1" flipV="1">
              <a:off x="1060626" y="1729402"/>
              <a:ext cx="1105106" cy="104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1314859" y="1778215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4cm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609997" y="320513"/>
            <a:ext cx="2172553" cy="2160000"/>
            <a:chOff x="-6821" y="502865"/>
            <a:chExt cx="2172553" cy="2160000"/>
          </a:xfrm>
        </p:grpSpPr>
        <p:cxnSp>
          <p:nvCxnSpPr>
            <p:cNvPr id="62" name="Straight Connector 61"/>
            <p:cNvCxnSpPr>
              <a:stCxn id="66" idx="2"/>
            </p:cNvCxnSpPr>
            <p:nvPr/>
          </p:nvCxnSpPr>
          <p:spPr>
            <a:xfrm flipH="1" flipV="1">
              <a:off x="1069146" y="1598549"/>
              <a:ext cx="1083853" cy="4010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66" idx="0"/>
            </p:cNvCxnSpPr>
            <p:nvPr/>
          </p:nvCxnSpPr>
          <p:spPr>
            <a:xfrm flipH="1">
              <a:off x="1068133" y="502865"/>
              <a:ext cx="5046" cy="1095462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Arc 63"/>
            <p:cNvSpPr/>
            <p:nvPr/>
          </p:nvSpPr>
          <p:spPr>
            <a:xfrm>
              <a:off x="528640" y="1042865"/>
              <a:ext cx="1080000" cy="1080000"/>
            </a:xfrm>
            <a:prstGeom prst="arc">
              <a:avLst>
                <a:gd name="adj1" fmla="val 16200000"/>
                <a:gd name="adj2" fmla="val 6269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 flipV="1">
              <a:off x="1621193" y="1598327"/>
              <a:ext cx="519434" cy="4924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Arc 65"/>
            <p:cNvSpPr/>
            <p:nvPr/>
          </p:nvSpPr>
          <p:spPr>
            <a:xfrm>
              <a:off x="-6821" y="502865"/>
              <a:ext cx="2160000" cy="2160000"/>
            </a:xfrm>
            <a:prstGeom prst="arc">
              <a:avLst>
                <a:gd name="adj1" fmla="val 16200000"/>
                <a:gd name="adj2" fmla="val 6269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7" name="Straight Connector 66"/>
            <p:cNvCxnSpPr>
              <a:stCxn id="66" idx="0"/>
              <a:endCxn id="64" idx="0"/>
            </p:cNvCxnSpPr>
            <p:nvPr/>
          </p:nvCxnSpPr>
          <p:spPr>
            <a:xfrm flipH="1">
              <a:off x="1068640" y="502865"/>
              <a:ext cx="4539" cy="540000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90264" y="580015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3cm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068133" y="1421716"/>
              <a:ext cx="180000" cy="179269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H="1">
              <a:off x="943807" y="502865"/>
              <a:ext cx="8528" cy="540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H="1" flipV="1">
              <a:off x="1060626" y="1729402"/>
              <a:ext cx="1105106" cy="104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1314859" y="1778215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6cm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478932" y="263214"/>
            <a:ext cx="2172553" cy="2160000"/>
            <a:chOff x="-6821" y="502865"/>
            <a:chExt cx="2172553" cy="2160000"/>
          </a:xfrm>
        </p:grpSpPr>
        <p:cxnSp>
          <p:nvCxnSpPr>
            <p:cNvPr id="74" name="Straight Connector 73"/>
            <p:cNvCxnSpPr>
              <a:stCxn id="78" idx="2"/>
            </p:cNvCxnSpPr>
            <p:nvPr/>
          </p:nvCxnSpPr>
          <p:spPr>
            <a:xfrm flipH="1" flipV="1">
              <a:off x="1069146" y="1598549"/>
              <a:ext cx="1083853" cy="4010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78" idx="0"/>
            </p:cNvCxnSpPr>
            <p:nvPr/>
          </p:nvCxnSpPr>
          <p:spPr>
            <a:xfrm flipH="1">
              <a:off x="1068133" y="502865"/>
              <a:ext cx="5046" cy="1095462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Arc 75"/>
            <p:cNvSpPr/>
            <p:nvPr/>
          </p:nvSpPr>
          <p:spPr>
            <a:xfrm>
              <a:off x="626654" y="1148438"/>
              <a:ext cx="900000" cy="900000"/>
            </a:xfrm>
            <a:prstGeom prst="arc">
              <a:avLst>
                <a:gd name="adj1" fmla="val 16200000"/>
                <a:gd name="adj2" fmla="val 6269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7" name="Straight Connector 76"/>
            <p:cNvCxnSpPr>
              <a:endCxn id="76" idx="2"/>
            </p:cNvCxnSpPr>
            <p:nvPr/>
          </p:nvCxnSpPr>
          <p:spPr>
            <a:xfrm flipH="1">
              <a:off x="1526579" y="1603251"/>
              <a:ext cx="614048" cy="3393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Arc 77"/>
            <p:cNvSpPr/>
            <p:nvPr/>
          </p:nvSpPr>
          <p:spPr>
            <a:xfrm>
              <a:off x="-6821" y="502865"/>
              <a:ext cx="2160000" cy="2160000"/>
            </a:xfrm>
            <a:prstGeom prst="arc">
              <a:avLst>
                <a:gd name="adj1" fmla="val 16200000"/>
                <a:gd name="adj2" fmla="val 6269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9" name="Straight Connector 78"/>
            <p:cNvCxnSpPr>
              <a:stCxn id="78" idx="0"/>
              <a:endCxn id="76" idx="0"/>
            </p:cNvCxnSpPr>
            <p:nvPr/>
          </p:nvCxnSpPr>
          <p:spPr>
            <a:xfrm>
              <a:off x="1073179" y="502865"/>
              <a:ext cx="3475" cy="645573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344714" y="582459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4cm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068133" y="1421716"/>
              <a:ext cx="180000" cy="179269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>
              <a:off x="952335" y="502865"/>
              <a:ext cx="0" cy="6455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 flipV="1">
              <a:off x="1060626" y="1729402"/>
              <a:ext cx="1105106" cy="104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1314859" y="1778215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6cm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7287689" y="288813"/>
            <a:ext cx="2172553" cy="2160000"/>
            <a:chOff x="-6821" y="502865"/>
            <a:chExt cx="2172553" cy="2160000"/>
          </a:xfrm>
        </p:grpSpPr>
        <p:cxnSp>
          <p:nvCxnSpPr>
            <p:cNvPr id="86" name="Straight Connector 85"/>
            <p:cNvCxnSpPr>
              <a:stCxn id="90" idx="2"/>
            </p:cNvCxnSpPr>
            <p:nvPr/>
          </p:nvCxnSpPr>
          <p:spPr>
            <a:xfrm flipH="1" flipV="1">
              <a:off x="1069146" y="1598549"/>
              <a:ext cx="1083853" cy="4010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90" idx="0"/>
            </p:cNvCxnSpPr>
            <p:nvPr/>
          </p:nvCxnSpPr>
          <p:spPr>
            <a:xfrm flipH="1">
              <a:off x="1068133" y="502865"/>
              <a:ext cx="5046" cy="1095462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Arc 87"/>
            <p:cNvSpPr/>
            <p:nvPr/>
          </p:nvSpPr>
          <p:spPr>
            <a:xfrm>
              <a:off x="714663" y="1242881"/>
              <a:ext cx="720000" cy="720000"/>
            </a:xfrm>
            <a:prstGeom prst="arc">
              <a:avLst>
                <a:gd name="adj1" fmla="val 16200000"/>
                <a:gd name="adj2" fmla="val 6269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9" name="Straight Connector 88"/>
            <p:cNvCxnSpPr>
              <a:endCxn id="88" idx="2"/>
            </p:cNvCxnSpPr>
            <p:nvPr/>
          </p:nvCxnSpPr>
          <p:spPr>
            <a:xfrm flipH="1">
              <a:off x="1434603" y="1603251"/>
              <a:ext cx="706024" cy="6195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Arc 89"/>
            <p:cNvSpPr/>
            <p:nvPr/>
          </p:nvSpPr>
          <p:spPr>
            <a:xfrm>
              <a:off x="-6821" y="502865"/>
              <a:ext cx="2160000" cy="2160000"/>
            </a:xfrm>
            <a:prstGeom prst="arc">
              <a:avLst>
                <a:gd name="adj1" fmla="val 16200000"/>
                <a:gd name="adj2" fmla="val 6269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1" name="Straight Connector 90"/>
            <p:cNvCxnSpPr>
              <a:stCxn id="90" idx="0"/>
              <a:endCxn id="88" idx="0"/>
            </p:cNvCxnSpPr>
            <p:nvPr/>
          </p:nvCxnSpPr>
          <p:spPr>
            <a:xfrm>
              <a:off x="1073179" y="502865"/>
              <a:ext cx="1484" cy="740016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290264" y="580015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5cm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068133" y="1421716"/>
              <a:ext cx="180000" cy="179269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>
              <a:off x="952335" y="502865"/>
              <a:ext cx="1" cy="74001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H="1" flipV="1">
              <a:off x="1060626" y="1729402"/>
              <a:ext cx="1105106" cy="104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1314859" y="1778215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6cm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677427" y="2672654"/>
            <a:ext cx="2635232" cy="1804549"/>
            <a:chOff x="618296" y="2692348"/>
            <a:chExt cx="2635232" cy="1804549"/>
          </a:xfrm>
        </p:grpSpPr>
        <p:cxnSp>
          <p:nvCxnSpPr>
            <p:cNvPr id="120" name="Straight Arrow Connector 119"/>
            <p:cNvCxnSpPr/>
            <p:nvPr/>
          </p:nvCxnSpPr>
          <p:spPr>
            <a:xfrm flipH="1">
              <a:off x="1522375" y="2692348"/>
              <a:ext cx="14400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 flipH="1">
              <a:off x="2056497" y="3605995"/>
              <a:ext cx="9000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1" name="Group 110"/>
            <p:cNvGrpSpPr/>
            <p:nvPr/>
          </p:nvGrpSpPr>
          <p:grpSpPr>
            <a:xfrm rot="16200000">
              <a:off x="692763" y="2696897"/>
              <a:ext cx="1800000" cy="1800000"/>
              <a:chOff x="357393" y="2607929"/>
              <a:chExt cx="1800000" cy="1800000"/>
            </a:xfrm>
          </p:grpSpPr>
          <p:sp>
            <p:nvSpPr>
              <p:cNvPr id="108" name="Arc 107"/>
              <p:cNvSpPr/>
              <p:nvPr/>
            </p:nvSpPr>
            <p:spPr>
              <a:xfrm>
                <a:off x="357393" y="2607929"/>
                <a:ext cx="1800000" cy="1800000"/>
              </a:xfrm>
              <a:prstGeom prst="arc">
                <a:avLst>
                  <a:gd name="adj1" fmla="val 16200000"/>
                  <a:gd name="adj2" fmla="val 5451587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09" name="Straight Connector 108"/>
              <p:cNvCxnSpPr>
                <a:stCxn id="108" idx="0"/>
              </p:cNvCxnSpPr>
              <p:nvPr/>
            </p:nvCxnSpPr>
            <p:spPr>
              <a:xfrm rot="5400000">
                <a:off x="350240" y="3500775"/>
                <a:ext cx="1799999" cy="14307"/>
              </a:xfrm>
              <a:prstGeom prst="line">
                <a:avLst/>
              </a:prstGeom>
              <a:ln w="28575" cap="rnd">
                <a:solidFill>
                  <a:schemeClr val="bg1">
                    <a:lumMod val="65000"/>
                  </a:schemeClr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Arc 109"/>
              <p:cNvSpPr/>
              <p:nvPr/>
            </p:nvSpPr>
            <p:spPr>
              <a:xfrm>
                <a:off x="800239" y="3071662"/>
                <a:ext cx="900000" cy="900000"/>
              </a:xfrm>
              <a:prstGeom prst="arc">
                <a:avLst>
                  <a:gd name="adj1" fmla="val 16200000"/>
                  <a:gd name="adj2" fmla="val 5451587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12" name="Straight Connector 111"/>
            <p:cNvCxnSpPr/>
            <p:nvPr/>
          </p:nvCxnSpPr>
          <p:spPr>
            <a:xfrm flipV="1">
              <a:off x="692763" y="3596897"/>
              <a:ext cx="463733" cy="7154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flipH="1">
              <a:off x="687200" y="3705542"/>
              <a:ext cx="46929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618296" y="3776524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3cm</a:t>
              </a:r>
            </a:p>
          </p:txBody>
        </p:sp>
        <p:cxnSp>
          <p:nvCxnSpPr>
            <p:cNvPr id="116" name="Straight Connector 115"/>
            <p:cNvCxnSpPr>
              <a:endCxn id="108" idx="2"/>
            </p:cNvCxnSpPr>
            <p:nvPr/>
          </p:nvCxnSpPr>
          <p:spPr>
            <a:xfrm>
              <a:off x="2056497" y="3600474"/>
              <a:ext cx="436165" cy="9928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 flipV="1">
              <a:off x="2610453" y="2696897"/>
              <a:ext cx="8" cy="900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125"/>
            <p:cNvSpPr txBox="1"/>
            <p:nvPr/>
          </p:nvSpPr>
          <p:spPr>
            <a:xfrm>
              <a:off x="2640860" y="2904312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6cm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 rot="16200000">
            <a:off x="526782" y="2351675"/>
            <a:ext cx="2348480" cy="1804549"/>
            <a:chOff x="687200" y="2692348"/>
            <a:chExt cx="2348480" cy="1804549"/>
          </a:xfrm>
        </p:grpSpPr>
        <p:cxnSp>
          <p:nvCxnSpPr>
            <p:cNvPr id="132" name="Straight Arrow Connector 131"/>
            <p:cNvCxnSpPr/>
            <p:nvPr/>
          </p:nvCxnSpPr>
          <p:spPr>
            <a:xfrm flipH="1">
              <a:off x="1522375" y="2692348"/>
              <a:ext cx="14400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 flipH="1">
              <a:off x="2056497" y="3605995"/>
              <a:ext cx="9000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4" name="Group 133"/>
            <p:cNvGrpSpPr/>
            <p:nvPr/>
          </p:nvGrpSpPr>
          <p:grpSpPr>
            <a:xfrm rot="16200000">
              <a:off x="692763" y="2696897"/>
              <a:ext cx="1800000" cy="1800000"/>
              <a:chOff x="357393" y="2607929"/>
              <a:chExt cx="1800000" cy="1800000"/>
            </a:xfrm>
          </p:grpSpPr>
          <p:sp>
            <p:nvSpPr>
              <p:cNvPr id="141" name="Arc 140"/>
              <p:cNvSpPr/>
              <p:nvPr/>
            </p:nvSpPr>
            <p:spPr>
              <a:xfrm>
                <a:off x="357393" y="2607929"/>
                <a:ext cx="1800000" cy="1800000"/>
              </a:xfrm>
              <a:prstGeom prst="arc">
                <a:avLst>
                  <a:gd name="adj1" fmla="val 16200000"/>
                  <a:gd name="adj2" fmla="val 5451587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42" name="Straight Connector 141"/>
              <p:cNvCxnSpPr>
                <a:stCxn id="141" idx="0"/>
              </p:cNvCxnSpPr>
              <p:nvPr/>
            </p:nvCxnSpPr>
            <p:spPr>
              <a:xfrm rot="5400000">
                <a:off x="350240" y="3500775"/>
                <a:ext cx="1799999" cy="14307"/>
              </a:xfrm>
              <a:prstGeom prst="line">
                <a:avLst/>
              </a:prstGeom>
              <a:ln w="28575" cap="rnd">
                <a:solidFill>
                  <a:schemeClr val="bg1">
                    <a:lumMod val="65000"/>
                  </a:schemeClr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Arc 142"/>
              <p:cNvSpPr/>
              <p:nvPr/>
            </p:nvSpPr>
            <p:spPr>
              <a:xfrm>
                <a:off x="800239" y="3071662"/>
                <a:ext cx="900000" cy="900000"/>
              </a:xfrm>
              <a:prstGeom prst="arc">
                <a:avLst>
                  <a:gd name="adj1" fmla="val 16200000"/>
                  <a:gd name="adj2" fmla="val 5451587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35" name="Straight Connector 134"/>
            <p:cNvCxnSpPr/>
            <p:nvPr/>
          </p:nvCxnSpPr>
          <p:spPr>
            <a:xfrm flipV="1">
              <a:off x="692763" y="3596897"/>
              <a:ext cx="463733" cy="7154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 flipH="1">
              <a:off x="687200" y="3705542"/>
              <a:ext cx="46929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 rot="5400000">
              <a:off x="618296" y="3862231"/>
              <a:ext cx="612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2cm</a:t>
              </a:r>
            </a:p>
          </p:txBody>
        </p:sp>
        <p:cxnSp>
          <p:nvCxnSpPr>
            <p:cNvPr id="138" name="Straight Connector 137"/>
            <p:cNvCxnSpPr>
              <a:endCxn id="141" idx="2"/>
            </p:cNvCxnSpPr>
            <p:nvPr/>
          </p:nvCxnSpPr>
          <p:spPr>
            <a:xfrm>
              <a:off x="2056497" y="3600474"/>
              <a:ext cx="436165" cy="9928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/>
          </p:nvCxnSpPr>
          <p:spPr>
            <a:xfrm flipV="1">
              <a:off x="2610453" y="2696897"/>
              <a:ext cx="8" cy="900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TextBox 139"/>
            <p:cNvSpPr txBox="1"/>
            <p:nvPr/>
          </p:nvSpPr>
          <p:spPr>
            <a:xfrm rot="5400000">
              <a:off x="2544680" y="2889766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4cm</a:t>
              </a: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458343" y="2438788"/>
            <a:ext cx="1881561" cy="1800000"/>
            <a:chOff x="611202" y="2696897"/>
            <a:chExt cx="1881561" cy="1800000"/>
          </a:xfrm>
        </p:grpSpPr>
        <p:grpSp>
          <p:nvGrpSpPr>
            <p:cNvPr id="147" name="Group 146"/>
            <p:cNvGrpSpPr/>
            <p:nvPr/>
          </p:nvGrpSpPr>
          <p:grpSpPr>
            <a:xfrm rot="16200000">
              <a:off x="692763" y="2696897"/>
              <a:ext cx="1800000" cy="1800000"/>
              <a:chOff x="357393" y="2607929"/>
              <a:chExt cx="1800000" cy="1800000"/>
            </a:xfrm>
          </p:grpSpPr>
          <p:sp>
            <p:nvSpPr>
              <p:cNvPr id="154" name="Arc 153"/>
              <p:cNvSpPr/>
              <p:nvPr/>
            </p:nvSpPr>
            <p:spPr>
              <a:xfrm>
                <a:off x="357393" y="2607929"/>
                <a:ext cx="1800000" cy="1800000"/>
              </a:xfrm>
              <a:prstGeom prst="arc">
                <a:avLst>
                  <a:gd name="adj1" fmla="val 16200000"/>
                  <a:gd name="adj2" fmla="val 8955427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5" name="Straight Connector 154"/>
              <p:cNvCxnSpPr>
                <a:stCxn id="154" idx="0"/>
              </p:cNvCxnSpPr>
              <p:nvPr/>
            </p:nvCxnSpPr>
            <p:spPr>
              <a:xfrm rot="5400000" flipV="1">
                <a:off x="813474" y="3051848"/>
                <a:ext cx="900000" cy="12162"/>
              </a:xfrm>
              <a:prstGeom prst="line">
                <a:avLst/>
              </a:prstGeom>
              <a:ln w="28575" cap="rnd">
                <a:solidFill>
                  <a:schemeClr val="bg1">
                    <a:lumMod val="65000"/>
                  </a:schemeClr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6" name="Arc 155"/>
              <p:cNvSpPr/>
              <p:nvPr/>
            </p:nvSpPr>
            <p:spPr>
              <a:xfrm>
                <a:off x="800239" y="3071662"/>
                <a:ext cx="900000" cy="900000"/>
              </a:xfrm>
              <a:prstGeom prst="arc">
                <a:avLst>
                  <a:gd name="adj1" fmla="val 16200000"/>
                  <a:gd name="adj2" fmla="val 891104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48" name="Straight Connector 147"/>
            <p:cNvCxnSpPr/>
            <p:nvPr/>
          </p:nvCxnSpPr>
          <p:spPr>
            <a:xfrm flipV="1">
              <a:off x="692763" y="3596897"/>
              <a:ext cx="463733" cy="7154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 flipH="1">
              <a:off x="687200" y="3705542"/>
              <a:ext cx="46929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>
              <a:off x="611202" y="3756740"/>
              <a:ext cx="7324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3cm</a:t>
              </a:r>
            </a:p>
          </p:txBody>
        </p:sp>
        <p:cxnSp>
          <p:nvCxnSpPr>
            <p:cNvPr id="151" name="Straight Connector 150"/>
            <p:cNvCxnSpPr>
              <a:stCxn id="156" idx="2"/>
              <a:endCxn id="154" idx="2"/>
            </p:cNvCxnSpPr>
            <p:nvPr/>
          </p:nvCxnSpPr>
          <p:spPr>
            <a:xfrm>
              <a:off x="1841504" y="3987810"/>
              <a:ext cx="211327" cy="382610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/>
            <p:nvPr/>
          </p:nvCxnSpPr>
          <p:spPr>
            <a:xfrm flipH="1" flipV="1">
              <a:off x="1530836" y="3669751"/>
              <a:ext cx="440907" cy="74379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extBox 152"/>
            <p:cNvSpPr txBox="1"/>
            <p:nvPr/>
          </p:nvSpPr>
          <p:spPr>
            <a:xfrm>
              <a:off x="1044704" y="3990192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6cm</a:t>
              </a:r>
            </a:p>
          </p:txBody>
        </p:sp>
      </p:grpSp>
      <p:sp>
        <p:nvSpPr>
          <p:cNvPr id="166" name="Arc 165"/>
          <p:cNvSpPr/>
          <p:nvPr/>
        </p:nvSpPr>
        <p:spPr>
          <a:xfrm rot="16200000">
            <a:off x="6361069" y="3232431"/>
            <a:ext cx="180000" cy="180000"/>
          </a:xfrm>
          <a:prstGeom prst="arc">
            <a:avLst>
              <a:gd name="adj1" fmla="val 16200000"/>
              <a:gd name="adj2" fmla="val 8911040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TextBox 166"/>
          <p:cNvSpPr txBox="1"/>
          <p:nvPr/>
        </p:nvSpPr>
        <p:spPr>
          <a:xfrm>
            <a:off x="6474956" y="2999000"/>
            <a:ext cx="73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6063873" y="2076657"/>
            <a:ext cx="109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 = 240</a:t>
            </a:r>
            <a:r>
              <a:rPr lang="en-GB" baseline="30000" dirty="0">
                <a:latin typeface="Trebuchet MS" panose="020B0603020202020204" pitchFamily="34" charset="0"/>
              </a:rPr>
              <a:t>o</a:t>
            </a:r>
            <a:endParaRPr lang="en-GB" dirty="0">
              <a:latin typeface="Trebuchet MS" panose="020B0603020202020204" pitchFamily="34" charset="0"/>
            </a:endParaRPr>
          </a:p>
        </p:txBody>
      </p:sp>
      <p:cxnSp>
        <p:nvCxnSpPr>
          <p:cNvPr id="169" name="Straight Connector 168"/>
          <p:cNvCxnSpPr/>
          <p:nvPr/>
        </p:nvCxnSpPr>
        <p:spPr>
          <a:xfrm rot="14400000" flipV="1">
            <a:off x="8469957" y="3665435"/>
            <a:ext cx="900000" cy="12162"/>
          </a:xfrm>
          <a:prstGeom prst="line">
            <a:avLst/>
          </a:prstGeom>
          <a:ln w="28575" cap="rnd">
            <a:solidFill>
              <a:schemeClr val="bg1">
                <a:lumMod val="6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" name="Group 169"/>
          <p:cNvGrpSpPr/>
          <p:nvPr/>
        </p:nvGrpSpPr>
        <p:grpSpPr>
          <a:xfrm>
            <a:off x="7699367" y="2390926"/>
            <a:ext cx="1881561" cy="1800000"/>
            <a:chOff x="611202" y="2696897"/>
            <a:chExt cx="1881561" cy="1800000"/>
          </a:xfrm>
        </p:grpSpPr>
        <p:grpSp>
          <p:nvGrpSpPr>
            <p:cNvPr id="171" name="Group 170"/>
            <p:cNvGrpSpPr/>
            <p:nvPr/>
          </p:nvGrpSpPr>
          <p:grpSpPr>
            <a:xfrm rot="16200000">
              <a:off x="692763" y="2696897"/>
              <a:ext cx="1800000" cy="1800000"/>
              <a:chOff x="357393" y="2607929"/>
              <a:chExt cx="1800000" cy="1800000"/>
            </a:xfrm>
          </p:grpSpPr>
          <p:sp>
            <p:nvSpPr>
              <p:cNvPr id="178" name="Arc 177"/>
              <p:cNvSpPr/>
              <p:nvPr/>
            </p:nvSpPr>
            <p:spPr>
              <a:xfrm>
                <a:off x="357393" y="2607929"/>
                <a:ext cx="1800000" cy="1800000"/>
              </a:xfrm>
              <a:prstGeom prst="arc">
                <a:avLst>
                  <a:gd name="adj1" fmla="val 16200000"/>
                  <a:gd name="adj2" fmla="val 8955427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79" name="Straight Connector 178"/>
              <p:cNvCxnSpPr>
                <a:stCxn id="178" idx="0"/>
              </p:cNvCxnSpPr>
              <p:nvPr/>
            </p:nvCxnSpPr>
            <p:spPr>
              <a:xfrm rot="5400000" flipV="1">
                <a:off x="813474" y="3051848"/>
                <a:ext cx="900000" cy="12162"/>
              </a:xfrm>
              <a:prstGeom prst="line">
                <a:avLst/>
              </a:prstGeom>
              <a:ln w="28575" cap="rnd">
                <a:solidFill>
                  <a:schemeClr val="bg1">
                    <a:lumMod val="65000"/>
                  </a:schemeClr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0" name="Arc 179"/>
              <p:cNvSpPr/>
              <p:nvPr/>
            </p:nvSpPr>
            <p:spPr>
              <a:xfrm>
                <a:off x="800239" y="3071662"/>
                <a:ext cx="900000" cy="900000"/>
              </a:xfrm>
              <a:prstGeom prst="arc">
                <a:avLst>
                  <a:gd name="adj1" fmla="val 16200000"/>
                  <a:gd name="adj2" fmla="val 891104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72" name="Straight Connector 171"/>
            <p:cNvCxnSpPr/>
            <p:nvPr/>
          </p:nvCxnSpPr>
          <p:spPr>
            <a:xfrm flipV="1">
              <a:off x="692763" y="3596897"/>
              <a:ext cx="463733" cy="7154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/>
            <p:nvPr/>
          </p:nvCxnSpPr>
          <p:spPr>
            <a:xfrm flipH="1">
              <a:off x="687200" y="3705542"/>
              <a:ext cx="46929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TextBox 173"/>
            <p:cNvSpPr txBox="1"/>
            <p:nvPr/>
          </p:nvSpPr>
          <p:spPr>
            <a:xfrm>
              <a:off x="611202" y="3756740"/>
              <a:ext cx="7324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2cm</a:t>
              </a:r>
            </a:p>
          </p:txBody>
        </p:sp>
        <p:cxnSp>
          <p:nvCxnSpPr>
            <p:cNvPr id="175" name="Straight Connector 174"/>
            <p:cNvCxnSpPr>
              <a:stCxn id="180" idx="2"/>
              <a:endCxn id="178" idx="2"/>
            </p:cNvCxnSpPr>
            <p:nvPr/>
          </p:nvCxnSpPr>
          <p:spPr>
            <a:xfrm>
              <a:off x="1841504" y="3987810"/>
              <a:ext cx="211327" cy="382610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/>
            <p:nvPr/>
          </p:nvCxnSpPr>
          <p:spPr>
            <a:xfrm flipH="1" flipV="1">
              <a:off x="1518493" y="3668625"/>
              <a:ext cx="440907" cy="74379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TextBox 176"/>
            <p:cNvSpPr txBox="1"/>
            <p:nvPr/>
          </p:nvSpPr>
          <p:spPr>
            <a:xfrm>
              <a:off x="1165448" y="3979007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4cm</a:t>
              </a:r>
            </a:p>
          </p:txBody>
        </p:sp>
      </p:grpSp>
      <p:sp>
        <p:nvSpPr>
          <p:cNvPr id="181" name="Arc 180"/>
          <p:cNvSpPr/>
          <p:nvPr/>
        </p:nvSpPr>
        <p:spPr>
          <a:xfrm rot="16200000">
            <a:off x="8602093" y="3184569"/>
            <a:ext cx="180000" cy="180000"/>
          </a:xfrm>
          <a:prstGeom prst="arc">
            <a:avLst>
              <a:gd name="adj1" fmla="val 16200000"/>
              <a:gd name="adj2" fmla="val 8911040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TextBox 181"/>
          <p:cNvSpPr txBox="1"/>
          <p:nvPr/>
        </p:nvSpPr>
        <p:spPr>
          <a:xfrm>
            <a:off x="8715980" y="2951138"/>
            <a:ext cx="73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8304897" y="2028795"/>
            <a:ext cx="109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 = 240</a:t>
            </a:r>
            <a:r>
              <a:rPr lang="en-GB" baseline="30000" dirty="0">
                <a:latin typeface="Trebuchet MS" panose="020B0603020202020204" pitchFamily="34" charset="0"/>
              </a:rPr>
              <a:t>o</a:t>
            </a:r>
            <a:endParaRPr lang="en-GB" dirty="0">
              <a:latin typeface="Trebuchet MS" panose="020B0603020202020204" pitchFamily="34" charset="0"/>
            </a:endParaRPr>
          </a:p>
        </p:txBody>
      </p:sp>
      <p:grpSp>
        <p:nvGrpSpPr>
          <p:cNvPr id="242" name="Group 241"/>
          <p:cNvGrpSpPr/>
          <p:nvPr/>
        </p:nvGrpSpPr>
        <p:grpSpPr>
          <a:xfrm>
            <a:off x="356000" y="4804367"/>
            <a:ext cx="3012796" cy="1833305"/>
            <a:chOff x="356000" y="4804367"/>
            <a:chExt cx="3012796" cy="1833305"/>
          </a:xfrm>
        </p:grpSpPr>
        <p:cxnSp>
          <p:nvCxnSpPr>
            <p:cNvPr id="219" name="Straight Connector 218"/>
            <p:cNvCxnSpPr/>
            <p:nvPr/>
          </p:nvCxnSpPr>
          <p:spPr>
            <a:xfrm flipV="1">
              <a:off x="360345" y="5691997"/>
              <a:ext cx="900000" cy="0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-3600000" flipV="1">
              <a:off x="589089" y="6074873"/>
              <a:ext cx="900000" cy="0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1" name="Group 220"/>
            <p:cNvGrpSpPr/>
            <p:nvPr/>
          </p:nvGrpSpPr>
          <p:grpSpPr>
            <a:xfrm rot="16200000">
              <a:off x="356000" y="4804367"/>
              <a:ext cx="1800000" cy="1800000"/>
              <a:chOff x="622827" y="1294549"/>
              <a:chExt cx="1800000" cy="1800000"/>
            </a:xfrm>
          </p:grpSpPr>
          <p:sp>
            <p:nvSpPr>
              <p:cNvPr id="222" name="Arc 221"/>
              <p:cNvSpPr/>
              <p:nvPr/>
            </p:nvSpPr>
            <p:spPr>
              <a:xfrm>
                <a:off x="622827" y="1294549"/>
                <a:ext cx="1800000" cy="1800000"/>
              </a:xfrm>
              <a:prstGeom prst="arc">
                <a:avLst>
                  <a:gd name="adj1" fmla="val 16200000"/>
                  <a:gd name="adj2" fmla="val 12638408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3" name="Arc 222"/>
              <p:cNvSpPr/>
              <p:nvPr/>
            </p:nvSpPr>
            <p:spPr>
              <a:xfrm>
                <a:off x="1053571" y="1768056"/>
                <a:ext cx="900000" cy="900000"/>
              </a:xfrm>
              <a:prstGeom prst="arc">
                <a:avLst>
                  <a:gd name="adj1" fmla="val 16404348"/>
                  <a:gd name="adj2" fmla="val 12797515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226" name="Straight Connector 225"/>
            <p:cNvCxnSpPr>
              <a:stCxn id="223" idx="0"/>
              <a:endCxn id="222" idx="0"/>
            </p:cNvCxnSpPr>
            <p:nvPr/>
          </p:nvCxnSpPr>
          <p:spPr>
            <a:xfrm flipH="1">
              <a:off x="356000" y="5696890"/>
              <a:ext cx="474302" cy="7477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Arc 228"/>
            <p:cNvSpPr/>
            <p:nvPr/>
          </p:nvSpPr>
          <p:spPr>
            <a:xfrm rot="16200000">
              <a:off x="1013041" y="5528995"/>
              <a:ext cx="360000" cy="360000"/>
            </a:xfrm>
            <a:prstGeom prst="arc">
              <a:avLst>
                <a:gd name="adj1" fmla="val 11444093"/>
                <a:gd name="adj2" fmla="val 16403058"/>
              </a:avLst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779557" y="5638630"/>
              <a:ext cx="7324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x</a:t>
              </a: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2248258" y="5307734"/>
              <a:ext cx="112053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latin typeface="Trebuchet MS" panose="020B0603020202020204" pitchFamily="34" charset="0"/>
                </a:rPr>
                <a:t>AB= 2cm</a:t>
              </a:r>
            </a:p>
            <a:p>
              <a:r>
                <a:rPr lang="en-GB" sz="1600" dirty="0">
                  <a:latin typeface="Trebuchet MS" panose="020B0603020202020204" pitchFamily="34" charset="0"/>
                </a:rPr>
                <a:t>AO= 4cm</a:t>
              </a:r>
            </a:p>
            <a:p>
              <a:r>
                <a:rPr lang="en-GB" sz="1600" dirty="0">
                  <a:latin typeface="Trebuchet MS" panose="020B0603020202020204" pitchFamily="34" charset="0"/>
                </a:rPr>
                <a:t>x = 60</a:t>
              </a:r>
              <a:r>
                <a:rPr lang="en-GB" sz="1600" baseline="30000" dirty="0">
                  <a:latin typeface="Trebuchet MS" panose="020B0603020202020204" pitchFamily="34" charset="0"/>
                </a:rPr>
                <a:t>o</a:t>
              </a:r>
              <a:endParaRPr lang="en-GB" sz="1600" dirty="0">
                <a:latin typeface="Trebuchet MS" panose="020B0603020202020204" pitchFamily="34" charset="0"/>
              </a:endParaRPr>
            </a:p>
          </p:txBody>
        </p:sp>
        <p:cxnSp>
          <p:nvCxnSpPr>
            <p:cNvPr id="232" name="Straight Connector 231"/>
            <p:cNvCxnSpPr/>
            <p:nvPr/>
          </p:nvCxnSpPr>
          <p:spPr>
            <a:xfrm flipV="1">
              <a:off x="814316" y="6105245"/>
              <a:ext cx="202908" cy="372892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TextBox 236"/>
            <p:cNvSpPr txBox="1"/>
            <p:nvPr/>
          </p:nvSpPr>
          <p:spPr>
            <a:xfrm>
              <a:off x="1196565" y="5478064"/>
              <a:ext cx="7324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O</a:t>
              </a: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734246" y="5935027"/>
              <a:ext cx="7324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B</a:t>
              </a: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566209" y="6329895"/>
              <a:ext cx="7324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A</a:t>
              </a: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3922435" y="4373935"/>
            <a:ext cx="2246928" cy="2208258"/>
            <a:chOff x="3840662" y="4340279"/>
            <a:chExt cx="2246928" cy="2208258"/>
          </a:xfrm>
        </p:grpSpPr>
        <p:cxnSp>
          <p:nvCxnSpPr>
            <p:cNvPr id="244" name="Straight Connector 243"/>
            <p:cNvCxnSpPr/>
            <p:nvPr/>
          </p:nvCxnSpPr>
          <p:spPr>
            <a:xfrm flipV="1">
              <a:off x="3845007" y="5227909"/>
              <a:ext cx="900000" cy="0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12600000" flipV="1">
              <a:off x="4694940" y="5455018"/>
              <a:ext cx="900000" cy="0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6" name="Group 245"/>
            <p:cNvGrpSpPr/>
            <p:nvPr/>
          </p:nvGrpSpPr>
          <p:grpSpPr>
            <a:xfrm rot="16200000">
              <a:off x="3840662" y="4340279"/>
              <a:ext cx="1800000" cy="1800000"/>
              <a:chOff x="622827" y="1294549"/>
              <a:chExt cx="1800000" cy="1800000"/>
            </a:xfrm>
          </p:grpSpPr>
          <p:sp>
            <p:nvSpPr>
              <p:cNvPr id="255" name="Arc 254"/>
              <p:cNvSpPr/>
              <p:nvPr/>
            </p:nvSpPr>
            <p:spPr>
              <a:xfrm>
                <a:off x="622827" y="1294549"/>
                <a:ext cx="1800000" cy="1800000"/>
              </a:xfrm>
              <a:prstGeom prst="arc">
                <a:avLst>
                  <a:gd name="adj1" fmla="val 16200000"/>
                  <a:gd name="adj2" fmla="val 7194701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6" name="Arc 255"/>
              <p:cNvSpPr/>
              <p:nvPr/>
            </p:nvSpPr>
            <p:spPr>
              <a:xfrm>
                <a:off x="1053571" y="1768056"/>
                <a:ext cx="900000" cy="900000"/>
              </a:xfrm>
              <a:prstGeom prst="arc">
                <a:avLst>
                  <a:gd name="adj1" fmla="val 16404348"/>
                  <a:gd name="adj2" fmla="val 707809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247" name="Straight Connector 246"/>
            <p:cNvCxnSpPr>
              <a:stCxn id="256" idx="0"/>
              <a:endCxn id="255" idx="0"/>
            </p:cNvCxnSpPr>
            <p:nvPr/>
          </p:nvCxnSpPr>
          <p:spPr>
            <a:xfrm flipH="1">
              <a:off x="3840662" y="5232802"/>
              <a:ext cx="474302" cy="7477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Arc 247"/>
            <p:cNvSpPr/>
            <p:nvPr/>
          </p:nvSpPr>
          <p:spPr>
            <a:xfrm rot="16200000">
              <a:off x="4570118" y="5060278"/>
              <a:ext cx="360000" cy="360000"/>
            </a:xfrm>
            <a:prstGeom prst="arc">
              <a:avLst>
                <a:gd name="adj1" fmla="val 6939816"/>
                <a:gd name="adj2" fmla="val 16403058"/>
              </a:avLst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4366363" y="5261478"/>
              <a:ext cx="7324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x</a:t>
              </a:r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3946522" y="5686763"/>
              <a:ext cx="112053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latin typeface="Trebuchet MS" panose="020B0603020202020204" pitchFamily="34" charset="0"/>
                </a:rPr>
                <a:t>AB= 2cm</a:t>
              </a:r>
            </a:p>
            <a:p>
              <a:r>
                <a:rPr lang="en-GB" sz="1600" dirty="0">
                  <a:latin typeface="Trebuchet MS" panose="020B0603020202020204" pitchFamily="34" charset="0"/>
                </a:rPr>
                <a:t>AO= 4cm</a:t>
              </a:r>
            </a:p>
            <a:p>
              <a:r>
                <a:rPr lang="en-GB" sz="1600" dirty="0">
                  <a:latin typeface="Trebuchet MS" panose="020B0603020202020204" pitchFamily="34" charset="0"/>
                </a:rPr>
                <a:t>x = 150</a:t>
              </a:r>
              <a:r>
                <a:rPr lang="en-GB" sz="1600" baseline="30000" dirty="0">
                  <a:latin typeface="Trebuchet MS" panose="020B0603020202020204" pitchFamily="34" charset="0"/>
                </a:rPr>
                <a:t>o</a:t>
              </a:r>
              <a:endParaRPr lang="en-GB" sz="1600" dirty="0">
                <a:latin typeface="Trebuchet MS" panose="020B0603020202020204" pitchFamily="34" charset="0"/>
              </a:endParaRPr>
            </a:p>
          </p:txBody>
        </p:sp>
        <p:cxnSp>
          <p:nvCxnSpPr>
            <p:cNvPr id="251" name="Straight Connector 250"/>
            <p:cNvCxnSpPr>
              <a:stCxn id="255" idx="2"/>
            </p:cNvCxnSpPr>
            <p:nvPr/>
          </p:nvCxnSpPr>
          <p:spPr>
            <a:xfrm flipH="1" flipV="1">
              <a:off x="5165720" y="5468636"/>
              <a:ext cx="355058" cy="220441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TextBox 251"/>
            <p:cNvSpPr txBox="1"/>
            <p:nvPr/>
          </p:nvSpPr>
          <p:spPr>
            <a:xfrm>
              <a:off x="4681227" y="5013976"/>
              <a:ext cx="7324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O</a:t>
              </a:r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4985758" y="5491494"/>
              <a:ext cx="7324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B</a:t>
              </a:r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5355178" y="5711935"/>
              <a:ext cx="7324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A</a:t>
              </a:r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6425493" y="4988995"/>
            <a:ext cx="3120030" cy="1800000"/>
            <a:chOff x="3840662" y="4340279"/>
            <a:chExt cx="3120030" cy="1800000"/>
          </a:xfrm>
        </p:grpSpPr>
        <p:cxnSp>
          <p:nvCxnSpPr>
            <p:cNvPr id="276" name="Straight Connector 275"/>
            <p:cNvCxnSpPr/>
            <p:nvPr/>
          </p:nvCxnSpPr>
          <p:spPr>
            <a:xfrm flipV="1">
              <a:off x="3845007" y="5227909"/>
              <a:ext cx="900000" cy="0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/>
          </p:nvCxnSpPr>
          <p:spPr>
            <a:xfrm rot="9000000" flipV="1">
              <a:off x="4699647" y="5007336"/>
              <a:ext cx="900000" cy="0"/>
            </a:xfrm>
            <a:prstGeom prst="line">
              <a:avLst/>
            </a:prstGeom>
            <a:ln w="28575" cap="rnd">
              <a:solidFill>
                <a:schemeClr val="bg1">
                  <a:lumMod val="6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8" name="Group 277"/>
            <p:cNvGrpSpPr/>
            <p:nvPr/>
          </p:nvGrpSpPr>
          <p:grpSpPr>
            <a:xfrm rot="16200000">
              <a:off x="3840662" y="4340279"/>
              <a:ext cx="1800000" cy="1800000"/>
              <a:chOff x="622827" y="1294549"/>
              <a:chExt cx="1800000" cy="1800000"/>
            </a:xfrm>
          </p:grpSpPr>
          <p:sp>
            <p:nvSpPr>
              <p:cNvPr id="287" name="Arc 286"/>
              <p:cNvSpPr/>
              <p:nvPr/>
            </p:nvSpPr>
            <p:spPr>
              <a:xfrm>
                <a:off x="622827" y="1294549"/>
                <a:ext cx="1800000" cy="1800000"/>
              </a:xfrm>
              <a:prstGeom prst="arc">
                <a:avLst>
                  <a:gd name="adj1" fmla="val 16200000"/>
                  <a:gd name="adj2" fmla="val 3625464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8" name="Arc 287"/>
              <p:cNvSpPr/>
              <p:nvPr/>
            </p:nvSpPr>
            <p:spPr>
              <a:xfrm>
                <a:off x="1053571" y="1768056"/>
                <a:ext cx="900000" cy="900000"/>
              </a:xfrm>
              <a:prstGeom prst="arc">
                <a:avLst>
                  <a:gd name="adj1" fmla="val 16404348"/>
                  <a:gd name="adj2" fmla="val 347779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279" name="Straight Connector 278"/>
            <p:cNvCxnSpPr>
              <a:stCxn id="288" idx="0"/>
              <a:endCxn id="287" idx="0"/>
            </p:cNvCxnSpPr>
            <p:nvPr/>
          </p:nvCxnSpPr>
          <p:spPr>
            <a:xfrm flipH="1">
              <a:off x="3840662" y="5232802"/>
              <a:ext cx="474302" cy="7477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Arc 279"/>
            <p:cNvSpPr/>
            <p:nvPr/>
          </p:nvSpPr>
          <p:spPr>
            <a:xfrm rot="16200000">
              <a:off x="4570118" y="5060278"/>
              <a:ext cx="360000" cy="360000"/>
            </a:xfrm>
            <a:prstGeom prst="arc">
              <a:avLst>
                <a:gd name="adj1" fmla="val 3576723"/>
                <a:gd name="adj2" fmla="val 16403058"/>
              </a:avLst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4790985" y="5310697"/>
              <a:ext cx="7324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x</a:t>
              </a: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5840154" y="4538031"/>
              <a:ext cx="112053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latin typeface="Trebuchet MS" panose="020B0603020202020204" pitchFamily="34" charset="0"/>
                </a:rPr>
                <a:t>AB= 2cm</a:t>
              </a:r>
            </a:p>
            <a:p>
              <a:r>
                <a:rPr lang="en-GB" sz="1600" dirty="0">
                  <a:latin typeface="Trebuchet MS" panose="020B0603020202020204" pitchFamily="34" charset="0"/>
                </a:rPr>
                <a:t>AO= 4cm</a:t>
              </a:r>
            </a:p>
            <a:p>
              <a:r>
                <a:rPr lang="en-GB" sz="1600" dirty="0">
                  <a:latin typeface="Trebuchet MS" panose="020B0603020202020204" pitchFamily="34" charset="0"/>
                </a:rPr>
                <a:t>x = 150</a:t>
              </a:r>
              <a:r>
                <a:rPr lang="en-GB" sz="1600" baseline="30000" dirty="0">
                  <a:latin typeface="Trebuchet MS" panose="020B0603020202020204" pitchFamily="34" charset="0"/>
                </a:rPr>
                <a:t>o</a:t>
              </a:r>
              <a:endParaRPr lang="en-GB" sz="1600" dirty="0">
                <a:latin typeface="Trebuchet MS" panose="020B0603020202020204" pitchFamily="34" charset="0"/>
              </a:endParaRPr>
            </a:p>
          </p:txBody>
        </p:sp>
        <p:cxnSp>
          <p:nvCxnSpPr>
            <p:cNvPr id="283" name="Straight Connector 282"/>
            <p:cNvCxnSpPr>
              <a:stCxn id="287" idx="2"/>
            </p:cNvCxnSpPr>
            <p:nvPr/>
          </p:nvCxnSpPr>
          <p:spPr>
            <a:xfrm flipH="1">
              <a:off x="5137919" y="4796065"/>
              <a:ext cx="385478" cy="211272"/>
            </a:xfrm>
            <a:prstGeom prst="line">
              <a:avLst/>
            </a:prstGeom>
            <a:ln w="38100" cap="rnd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4" name="TextBox 283"/>
            <p:cNvSpPr txBox="1"/>
            <p:nvPr/>
          </p:nvSpPr>
          <p:spPr>
            <a:xfrm>
              <a:off x="4565062" y="4951757"/>
              <a:ext cx="7324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O</a:t>
              </a:r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5116980" y="4982742"/>
              <a:ext cx="7324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B</a:t>
              </a: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5474025" y="4724153"/>
              <a:ext cx="7324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A</a:t>
              </a:r>
            </a:p>
          </p:txBody>
        </p:sp>
      </p:grpSp>
      <p:sp>
        <p:nvSpPr>
          <p:cNvPr id="292" name="TextBox 291"/>
          <p:cNvSpPr txBox="1"/>
          <p:nvPr/>
        </p:nvSpPr>
        <p:spPr>
          <a:xfrm>
            <a:off x="367326" y="317368"/>
            <a:ext cx="15521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In each case, find the perimeter of the enclosed shape</a:t>
            </a:r>
          </a:p>
        </p:txBody>
      </p:sp>
      <p:sp>
        <p:nvSpPr>
          <p:cNvPr id="293" name="TextBox 292"/>
          <p:cNvSpPr txBox="1"/>
          <p:nvPr/>
        </p:nvSpPr>
        <p:spPr>
          <a:xfrm>
            <a:off x="5950094" y="945849"/>
            <a:ext cx="47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3)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4089060" y="939411"/>
            <a:ext cx="47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2)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2184141" y="959666"/>
            <a:ext cx="47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1)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7845285" y="980545"/>
            <a:ext cx="47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4)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243586" y="2756785"/>
            <a:ext cx="47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5)</a:t>
            </a:r>
          </a:p>
        </p:txBody>
      </p:sp>
      <p:sp>
        <p:nvSpPr>
          <p:cNvPr id="298" name="TextBox 297"/>
          <p:cNvSpPr txBox="1"/>
          <p:nvPr/>
        </p:nvSpPr>
        <p:spPr>
          <a:xfrm>
            <a:off x="2384832" y="2685657"/>
            <a:ext cx="47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6)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5276217" y="2335689"/>
            <a:ext cx="47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7)</a:t>
            </a:r>
          </a:p>
        </p:txBody>
      </p:sp>
      <p:sp>
        <p:nvSpPr>
          <p:cNvPr id="300" name="TextBox 299"/>
          <p:cNvSpPr txBox="1"/>
          <p:nvPr/>
        </p:nvSpPr>
        <p:spPr>
          <a:xfrm>
            <a:off x="7523732" y="2296594"/>
            <a:ext cx="47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8)</a:t>
            </a:r>
          </a:p>
        </p:txBody>
      </p:sp>
      <p:sp>
        <p:nvSpPr>
          <p:cNvPr id="301" name="TextBox 300"/>
          <p:cNvSpPr txBox="1"/>
          <p:nvPr/>
        </p:nvSpPr>
        <p:spPr>
          <a:xfrm>
            <a:off x="214991" y="4626182"/>
            <a:ext cx="47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9)</a:t>
            </a:r>
          </a:p>
        </p:txBody>
      </p:sp>
      <p:sp>
        <p:nvSpPr>
          <p:cNvPr id="302" name="TextBox 301"/>
          <p:cNvSpPr txBox="1"/>
          <p:nvPr/>
        </p:nvSpPr>
        <p:spPr>
          <a:xfrm>
            <a:off x="3290096" y="4644835"/>
            <a:ext cx="630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10)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6212615" y="4778729"/>
            <a:ext cx="630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11)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4" name="TextBox 303"/>
              <p:cNvSpPr txBox="1"/>
              <p:nvPr/>
            </p:nvSpPr>
            <p:spPr>
              <a:xfrm>
                <a:off x="2408357" y="388627"/>
                <a:ext cx="141269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04" name="TextBox 3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357" y="388627"/>
                <a:ext cx="1412694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5" name="TextBox 304"/>
              <p:cNvSpPr txBox="1"/>
              <p:nvPr/>
            </p:nvSpPr>
            <p:spPr>
              <a:xfrm>
                <a:off x="4442082" y="359798"/>
                <a:ext cx="1451166" cy="61093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05" name="TextBox 3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2082" y="359798"/>
                <a:ext cx="1451166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6" name="TextBox 305"/>
              <p:cNvSpPr txBox="1"/>
              <p:nvPr/>
            </p:nvSpPr>
            <p:spPr>
              <a:xfrm>
                <a:off x="6286673" y="405908"/>
                <a:ext cx="141269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(4</m:t>
                      </m:r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06" name="TextBox 3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673" y="405908"/>
                <a:ext cx="1412694" cy="369332"/>
              </a:xfrm>
              <a:prstGeom prst="rect">
                <a:avLst/>
              </a:prstGeom>
              <a:blipFill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7" name="TextBox 306"/>
              <p:cNvSpPr txBox="1"/>
              <p:nvPr/>
            </p:nvSpPr>
            <p:spPr>
              <a:xfrm>
                <a:off x="8143564" y="291750"/>
                <a:ext cx="1579407" cy="6090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+10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07" name="TextBox 3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3564" y="291750"/>
                <a:ext cx="1579407" cy="6090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8" name="TextBox 307"/>
              <p:cNvSpPr txBox="1"/>
              <p:nvPr/>
            </p:nvSpPr>
            <p:spPr>
              <a:xfrm>
                <a:off x="563413" y="2848457"/>
                <a:ext cx="141269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(6</m:t>
                      </m:r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08" name="TextBox 3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413" y="2848457"/>
                <a:ext cx="1412694" cy="369332"/>
              </a:xfrm>
              <a:prstGeom prst="rect">
                <a:avLst/>
              </a:prstGeom>
              <a:blipFill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9" name="TextBox 308"/>
              <p:cNvSpPr txBox="1"/>
              <p:nvPr/>
            </p:nvSpPr>
            <p:spPr>
              <a:xfrm>
                <a:off x="2946253" y="2597062"/>
                <a:ext cx="141269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(9</m:t>
                      </m:r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09" name="TextBox 3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253" y="2597062"/>
                <a:ext cx="1412694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0" name="TextBox 309"/>
              <p:cNvSpPr txBox="1"/>
              <p:nvPr/>
            </p:nvSpPr>
            <p:spPr>
              <a:xfrm>
                <a:off x="5625896" y="2578604"/>
                <a:ext cx="154093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(12</m:t>
                      </m:r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10" name="TextBox 3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5896" y="2578604"/>
                <a:ext cx="1540935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1" name="TextBox 310"/>
              <p:cNvSpPr txBox="1"/>
              <p:nvPr/>
            </p:nvSpPr>
            <p:spPr>
              <a:xfrm>
                <a:off x="8009633" y="2627306"/>
                <a:ext cx="141269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(9</m:t>
                      </m:r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11" name="TextBox 3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9633" y="2627306"/>
                <a:ext cx="1412694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2" name="TextBox 311"/>
              <p:cNvSpPr txBox="1"/>
              <p:nvPr/>
            </p:nvSpPr>
            <p:spPr>
              <a:xfrm>
                <a:off x="499292" y="5055261"/>
                <a:ext cx="154093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(11</m:t>
                      </m:r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12" name="TextBox 3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92" y="5055261"/>
                <a:ext cx="1540935" cy="369332"/>
              </a:xfrm>
              <a:prstGeom prst="rect">
                <a:avLst/>
              </a:prstGeom>
              <a:blipFill>
                <a:blip r:embed="rId10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3" name="TextBox 312"/>
              <p:cNvSpPr txBox="1"/>
              <p:nvPr/>
            </p:nvSpPr>
            <p:spPr>
              <a:xfrm>
                <a:off x="4087590" y="4847008"/>
                <a:ext cx="141269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(7</m:t>
                      </m:r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13" name="TextBox 3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590" y="4847008"/>
                <a:ext cx="1412694" cy="369332"/>
              </a:xfrm>
              <a:prstGeom prst="rect">
                <a:avLst/>
              </a:prstGeom>
              <a:blipFill>
                <a:blip r:embed="rId11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4" name="TextBox 313"/>
              <p:cNvSpPr txBox="1"/>
              <p:nvPr/>
            </p:nvSpPr>
            <p:spPr>
              <a:xfrm>
                <a:off x="6920033" y="4702357"/>
                <a:ext cx="141269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(5</m:t>
                      </m:r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14" name="TextBox 3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0033" y="4702357"/>
                <a:ext cx="1412694" cy="369332"/>
              </a:xfrm>
              <a:prstGeom prst="rect">
                <a:avLst/>
              </a:prstGeom>
              <a:blipFill>
                <a:blip r:embed="rId12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5" name="TextBox 314"/>
              <p:cNvSpPr txBox="1"/>
              <p:nvPr/>
            </p:nvSpPr>
            <p:spPr>
              <a:xfrm>
                <a:off x="6707998" y="5228258"/>
                <a:ext cx="178766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19.71 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15" name="TextBox 3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7998" y="5228258"/>
                <a:ext cx="1787669" cy="369332"/>
              </a:xfrm>
              <a:prstGeom prst="rect">
                <a:avLst/>
              </a:prstGeom>
              <a:blipFill>
                <a:blip r:embed="rId1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6" name="TextBox 315"/>
              <p:cNvSpPr txBox="1"/>
              <p:nvPr/>
            </p:nvSpPr>
            <p:spPr>
              <a:xfrm>
                <a:off x="4005564" y="5453964"/>
                <a:ext cx="178766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25.99 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16" name="TextBox 3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564" y="5453964"/>
                <a:ext cx="1787669" cy="369332"/>
              </a:xfrm>
              <a:prstGeom prst="rect">
                <a:avLst/>
              </a:prstGeom>
              <a:blipFill>
                <a:blip r:embed="rId1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7" name="TextBox 316"/>
              <p:cNvSpPr txBox="1"/>
              <p:nvPr/>
            </p:nvSpPr>
            <p:spPr>
              <a:xfrm>
                <a:off x="468682" y="5542430"/>
                <a:ext cx="178766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38.56 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17" name="TextBox 3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82" y="5542430"/>
                <a:ext cx="1787669" cy="369332"/>
              </a:xfrm>
              <a:prstGeom prst="rect">
                <a:avLst/>
              </a:prstGeom>
              <a:blipFill>
                <a:blip r:embed="rId1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8" name="TextBox 317"/>
              <p:cNvSpPr txBox="1"/>
              <p:nvPr/>
            </p:nvSpPr>
            <p:spPr>
              <a:xfrm>
                <a:off x="7897407" y="3122070"/>
                <a:ext cx="178766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32.27 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18" name="TextBox 3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7407" y="3122070"/>
                <a:ext cx="1787669" cy="369332"/>
              </a:xfrm>
              <a:prstGeom prst="rect">
                <a:avLst/>
              </a:prstGeom>
              <a:blipFill>
                <a:blip r:embed="rId1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9" name="TextBox 318"/>
              <p:cNvSpPr txBox="1"/>
              <p:nvPr/>
            </p:nvSpPr>
            <p:spPr>
              <a:xfrm>
                <a:off x="5550826" y="3126413"/>
                <a:ext cx="178766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43.70 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19" name="TextBox 3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826" y="3126413"/>
                <a:ext cx="1787669" cy="369332"/>
              </a:xfrm>
              <a:prstGeom prst="rect">
                <a:avLst/>
              </a:prstGeom>
              <a:blipFill>
                <a:blip r:embed="rId1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0" name="TextBox 319"/>
              <p:cNvSpPr txBox="1"/>
              <p:nvPr/>
            </p:nvSpPr>
            <p:spPr>
              <a:xfrm>
                <a:off x="2746201" y="3068018"/>
                <a:ext cx="178766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34.27 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20" name="TextBox 3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6201" y="3068018"/>
                <a:ext cx="1787669" cy="369332"/>
              </a:xfrm>
              <a:prstGeom prst="rect">
                <a:avLst/>
              </a:prstGeom>
              <a:blipFill>
                <a:blip r:embed="rId1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1" name="TextBox 320"/>
              <p:cNvSpPr txBox="1"/>
              <p:nvPr/>
            </p:nvSpPr>
            <p:spPr>
              <a:xfrm>
                <a:off x="357388" y="3465265"/>
                <a:ext cx="178766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22.85 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21" name="TextBox 3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88" y="3465265"/>
                <a:ext cx="1787669" cy="369332"/>
              </a:xfrm>
              <a:prstGeom prst="rect">
                <a:avLst/>
              </a:prstGeom>
              <a:blipFill>
                <a:blip r:embed="rId1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2" name="TextBox 321"/>
              <p:cNvSpPr txBox="1"/>
              <p:nvPr/>
            </p:nvSpPr>
            <p:spPr>
              <a:xfrm>
                <a:off x="8058166" y="937906"/>
                <a:ext cx="178766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30.00 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22" name="TextBox 3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8166" y="937906"/>
                <a:ext cx="1787669" cy="369332"/>
              </a:xfrm>
              <a:prstGeom prst="rect">
                <a:avLst/>
              </a:prstGeom>
              <a:blipFill>
                <a:blip r:embed="rId20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3" name="TextBox 322"/>
              <p:cNvSpPr txBox="1"/>
              <p:nvPr/>
            </p:nvSpPr>
            <p:spPr>
              <a:xfrm>
                <a:off x="6063873" y="920250"/>
                <a:ext cx="178766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20.57 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23" name="TextBox 3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3873" y="920250"/>
                <a:ext cx="1787669" cy="369332"/>
              </a:xfrm>
              <a:prstGeom prst="rect">
                <a:avLst/>
              </a:prstGeom>
              <a:blipFill>
                <a:blip r:embed="rId2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4" name="TextBox 323"/>
              <p:cNvSpPr txBox="1"/>
              <p:nvPr/>
            </p:nvSpPr>
            <p:spPr>
              <a:xfrm>
                <a:off x="4304586" y="987926"/>
                <a:ext cx="178766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20.14 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24" name="TextBox 3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4586" y="987926"/>
                <a:ext cx="1787669" cy="369332"/>
              </a:xfrm>
              <a:prstGeom prst="rect">
                <a:avLst/>
              </a:prstGeom>
              <a:blipFill>
                <a:blip r:embed="rId22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5" name="TextBox 324"/>
              <p:cNvSpPr txBox="1"/>
              <p:nvPr/>
            </p:nvSpPr>
            <p:spPr>
              <a:xfrm>
                <a:off x="2288200" y="1002909"/>
                <a:ext cx="1443023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13.42 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dp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325" name="TextBox 3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8200" y="1002909"/>
                <a:ext cx="1443023" cy="369332"/>
              </a:xfrm>
              <a:prstGeom prst="rect">
                <a:avLst/>
              </a:prstGeom>
              <a:blipFill>
                <a:blip r:embed="rId2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5746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e 2"/>
          <p:cNvSpPr/>
          <p:nvPr/>
        </p:nvSpPr>
        <p:spPr>
          <a:xfrm>
            <a:off x="1479699" y="2296484"/>
            <a:ext cx="1440000" cy="1440000"/>
          </a:xfrm>
          <a:prstGeom prst="pie">
            <a:avLst>
              <a:gd name="adj1" fmla="val 1481442"/>
              <a:gd name="adj2" fmla="val 16200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Pie 3"/>
          <p:cNvSpPr/>
          <p:nvPr/>
        </p:nvSpPr>
        <p:spPr>
          <a:xfrm>
            <a:off x="1839699" y="2656484"/>
            <a:ext cx="720000" cy="720000"/>
          </a:xfrm>
          <a:prstGeom prst="pie">
            <a:avLst>
              <a:gd name="adj1" fmla="val 1459269"/>
              <a:gd name="adj2" fmla="val 1618615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8170" y="1747152"/>
            <a:ext cx="2142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Perimeter = 100cm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2114" y="243674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6cm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8151" y="2842852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05380" y="2268776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e 8"/>
          <p:cNvSpPr/>
          <p:nvPr/>
        </p:nvSpPr>
        <p:spPr>
          <a:xfrm>
            <a:off x="6639281" y="2296484"/>
            <a:ext cx="1440000" cy="1440000"/>
          </a:xfrm>
          <a:prstGeom prst="pie">
            <a:avLst>
              <a:gd name="adj1" fmla="val 1481442"/>
              <a:gd name="adj2" fmla="val 16200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Pie 9"/>
          <p:cNvSpPr/>
          <p:nvPr/>
        </p:nvSpPr>
        <p:spPr>
          <a:xfrm>
            <a:off x="6999281" y="2656484"/>
            <a:ext cx="720000" cy="720000"/>
          </a:xfrm>
          <a:prstGeom prst="pie">
            <a:avLst>
              <a:gd name="adj1" fmla="val 1459269"/>
              <a:gd name="adj2" fmla="val 1618615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47752" y="1747152"/>
            <a:ext cx="2142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Perimeter = 100cm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91696" y="2436740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12cm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87733" y="2842852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464962" y="2268776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53000" y="0"/>
            <a:ext cx="0" cy="6876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-362712" y="728472"/>
            <a:ext cx="1080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99683" y="208751"/>
            <a:ext cx="974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My Turn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31756" y="211990"/>
            <a:ext cx="1142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Your Turn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18956" y="969032"/>
            <a:ext cx="2244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Find angle 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78537" y="969032"/>
            <a:ext cx="2244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</a:rPr>
              <a:t>Find angle x</a:t>
            </a:r>
          </a:p>
        </p:txBody>
      </p:sp>
    </p:spTree>
    <p:extLst>
      <p:ext uri="{BB962C8B-B14F-4D97-AF65-F5344CB8AC3E}">
        <p14:creationId xmlns:p14="http://schemas.microsoft.com/office/powerpoint/2010/main" val="2717907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e 2"/>
          <p:cNvSpPr/>
          <p:nvPr/>
        </p:nvSpPr>
        <p:spPr>
          <a:xfrm>
            <a:off x="3221622" y="1431683"/>
            <a:ext cx="1440000" cy="1440000"/>
          </a:xfrm>
          <a:prstGeom prst="pie">
            <a:avLst>
              <a:gd name="adj1" fmla="val 13156495"/>
              <a:gd name="adj2" fmla="val 16200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Pie 3"/>
          <p:cNvSpPr/>
          <p:nvPr/>
        </p:nvSpPr>
        <p:spPr>
          <a:xfrm>
            <a:off x="3581622" y="1791683"/>
            <a:ext cx="720000" cy="720000"/>
          </a:xfrm>
          <a:prstGeom prst="pie">
            <a:avLst>
              <a:gd name="adj1" fmla="val 13219855"/>
              <a:gd name="adj2" fmla="val 1618615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1179" y="873208"/>
            <a:ext cx="202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Perimeter = 25cm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4037" y="1571939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10cm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6217" y="148804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047303" y="1403975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5018337" y="3826154"/>
            <a:ext cx="2020490" cy="2014658"/>
            <a:chOff x="7377465" y="1142221"/>
            <a:chExt cx="2020490" cy="2014658"/>
          </a:xfrm>
        </p:grpSpPr>
        <p:sp>
          <p:nvSpPr>
            <p:cNvPr id="22" name="Pie 21"/>
            <p:cNvSpPr/>
            <p:nvPr/>
          </p:nvSpPr>
          <p:spPr>
            <a:xfrm>
              <a:off x="7702283" y="1716879"/>
              <a:ext cx="1440000" cy="1440000"/>
            </a:xfrm>
            <a:prstGeom prst="pie">
              <a:avLst>
                <a:gd name="adj1" fmla="val 6220662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3" name="Pie 22"/>
            <p:cNvSpPr/>
            <p:nvPr/>
          </p:nvSpPr>
          <p:spPr>
            <a:xfrm>
              <a:off x="8062283" y="2076879"/>
              <a:ext cx="720000" cy="720000"/>
            </a:xfrm>
            <a:prstGeom prst="pie">
              <a:avLst>
                <a:gd name="adj1" fmla="val 6102295"/>
                <a:gd name="adj2" fmla="val 16186158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377465" y="1142221"/>
              <a:ext cx="20204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Perimeter = 50cm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554698" y="1857135"/>
              <a:ext cx="734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10cm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121758" y="2183857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x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8527964" y="1689171"/>
              <a:ext cx="0" cy="70526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550893" y="215450"/>
            <a:ext cx="7295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In each question, find the value of angle x in terms of pi and to 2dp.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358873" y="3826154"/>
            <a:ext cx="1898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Perimeter = 5cm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384747" y="4745097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1cm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177415" y="5007653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grpSp>
        <p:nvGrpSpPr>
          <p:cNvPr id="87" name="Group 86"/>
          <p:cNvGrpSpPr/>
          <p:nvPr/>
        </p:nvGrpSpPr>
        <p:grpSpPr>
          <a:xfrm rot="14869613">
            <a:off x="7499316" y="4356921"/>
            <a:ext cx="1440000" cy="1467708"/>
            <a:chOff x="5521668" y="1629968"/>
            <a:chExt cx="1440000" cy="1467708"/>
          </a:xfrm>
        </p:grpSpPr>
        <p:sp>
          <p:nvSpPr>
            <p:cNvPr id="80" name="Pie 79"/>
            <p:cNvSpPr/>
            <p:nvPr/>
          </p:nvSpPr>
          <p:spPr>
            <a:xfrm>
              <a:off x="5521668" y="1657676"/>
              <a:ext cx="1440000" cy="1440000"/>
            </a:xfrm>
            <a:prstGeom prst="pie">
              <a:avLst>
                <a:gd name="adj1" fmla="val 3942641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1" name="Pie 80"/>
            <p:cNvSpPr/>
            <p:nvPr/>
          </p:nvSpPr>
          <p:spPr>
            <a:xfrm>
              <a:off x="5881668" y="2017676"/>
              <a:ext cx="720000" cy="720000"/>
            </a:xfrm>
            <a:prstGeom prst="pie">
              <a:avLst>
                <a:gd name="adj1" fmla="val 4025936"/>
                <a:gd name="adj2" fmla="val 16186158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>
              <a:off x="6347349" y="1629968"/>
              <a:ext cx="0" cy="70526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Pie 64"/>
          <p:cNvSpPr/>
          <p:nvPr/>
        </p:nvSpPr>
        <p:spPr>
          <a:xfrm>
            <a:off x="693717" y="1457067"/>
            <a:ext cx="1440000" cy="1440000"/>
          </a:xfrm>
          <a:prstGeom prst="pie">
            <a:avLst>
              <a:gd name="adj1" fmla="val 16160786"/>
              <a:gd name="adj2" fmla="val 20429542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Pie 65"/>
          <p:cNvSpPr/>
          <p:nvPr/>
        </p:nvSpPr>
        <p:spPr>
          <a:xfrm>
            <a:off x="1053717" y="1817067"/>
            <a:ext cx="720000" cy="720000"/>
          </a:xfrm>
          <a:prstGeom prst="pie">
            <a:avLst>
              <a:gd name="adj1" fmla="val 16083562"/>
              <a:gd name="adj2" fmla="val 2032681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02188" y="907735"/>
            <a:ext cx="202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Perimeter = 30cm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78533" y="1599254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10cm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529102" y="1562011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1291409" y="1492564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Pie 62"/>
          <p:cNvSpPr/>
          <p:nvPr/>
        </p:nvSpPr>
        <p:spPr>
          <a:xfrm>
            <a:off x="7642024" y="1461662"/>
            <a:ext cx="1440000" cy="1440000"/>
          </a:xfrm>
          <a:prstGeom prst="pie">
            <a:avLst>
              <a:gd name="adj1" fmla="val 16160786"/>
              <a:gd name="adj2" fmla="val 2090663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Pie 63"/>
          <p:cNvSpPr/>
          <p:nvPr/>
        </p:nvSpPr>
        <p:spPr>
          <a:xfrm>
            <a:off x="8002024" y="1821662"/>
            <a:ext cx="720000" cy="720000"/>
          </a:xfrm>
          <a:prstGeom prst="pie">
            <a:avLst>
              <a:gd name="adj1" fmla="val 16083562"/>
              <a:gd name="adj2" fmla="val 20751046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550495" y="912330"/>
            <a:ext cx="202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Perimeter = 35cm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526840" y="1603849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10cm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477409" y="1566606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8239716" y="1497159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Pie 96"/>
          <p:cNvSpPr/>
          <p:nvPr/>
        </p:nvSpPr>
        <p:spPr>
          <a:xfrm>
            <a:off x="5430890" y="1438123"/>
            <a:ext cx="1440000" cy="1440000"/>
          </a:xfrm>
          <a:prstGeom prst="pie">
            <a:avLst>
              <a:gd name="adj1" fmla="val 16160786"/>
              <a:gd name="adj2" fmla="val 261440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8" name="Pie 97"/>
          <p:cNvSpPr/>
          <p:nvPr/>
        </p:nvSpPr>
        <p:spPr>
          <a:xfrm>
            <a:off x="5790890" y="1798123"/>
            <a:ext cx="720000" cy="720000"/>
          </a:xfrm>
          <a:prstGeom prst="pie">
            <a:avLst>
              <a:gd name="adj1" fmla="val 16083562"/>
              <a:gd name="adj2" fmla="val 254626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339361" y="888791"/>
            <a:ext cx="202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Perimeter = 40cm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315706" y="1580310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10cm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266275" y="1543067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6028582" y="1473620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2732505" y="3806022"/>
            <a:ext cx="2020490" cy="2014658"/>
            <a:chOff x="7377465" y="1142221"/>
            <a:chExt cx="2020490" cy="2014658"/>
          </a:xfrm>
        </p:grpSpPr>
        <p:sp>
          <p:nvSpPr>
            <p:cNvPr id="106" name="Pie 105"/>
            <p:cNvSpPr/>
            <p:nvPr/>
          </p:nvSpPr>
          <p:spPr>
            <a:xfrm>
              <a:off x="7702283" y="1716879"/>
              <a:ext cx="1440000" cy="1440000"/>
            </a:xfrm>
            <a:prstGeom prst="pie">
              <a:avLst>
                <a:gd name="adj1" fmla="val 12649776"/>
                <a:gd name="adj2" fmla="val 1620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7" name="Pie 106"/>
            <p:cNvSpPr/>
            <p:nvPr/>
          </p:nvSpPr>
          <p:spPr>
            <a:xfrm>
              <a:off x="8062283" y="2076879"/>
              <a:ext cx="720000" cy="720000"/>
            </a:xfrm>
            <a:prstGeom prst="pie">
              <a:avLst>
                <a:gd name="adj1" fmla="val 12913610"/>
                <a:gd name="adj2" fmla="val 16186158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377465" y="1142221"/>
              <a:ext cx="20204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Perimeter = 50cm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8554698" y="1857135"/>
              <a:ext cx="734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20cm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8015132" y="1777220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Trebuchet MS" panose="020B0603020202020204" pitchFamily="34" charset="0"/>
                </a:rPr>
                <a:t>x</a:t>
              </a:r>
            </a:p>
          </p:txBody>
        </p:sp>
        <p:cxnSp>
          <p:nvCxnSpPr>
            <p:cNvPr id="111" name="Straight Arrow Connector 110"/>
            <p:cNvCxnSpPr/>
            <p:nvPr/>
          </p:nvCxnSpPr>
          <p:spPr>
            <a:xfrm>
              <a:off x="8527964" y="1689171"/>
              <a:ext cx="0" cy="70526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Pie 115"/>
          <p:cNvSpPr/>
          <p:nvPr/>
        </p:nvSpPr>
        <p:spPr>
          <a:xfrm>
            <a:off x="501186" y="4352972"/>
            <a:ext cx="1440000" cy="1440000"/>
          </a:xfrm>
          <a:prstGeom prst="pie">
            <a:avLst>
              <a:gd name="adj1" fmla="val 16160786"/>
              <a:gd name="adj2" fmla="val 2090663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7" name="Pie 116"/>
          <p:cNvSpPr/>
          <p:nvPr/>
        </p:nvSpPr>
        <p:spPr>
          <a:xfrm>
            <a:off x="861186" y="4712972"/>
            <a:ext cx="720000" cy="720000"/>
          </a:xfrm>
          <a:prstGeom prst="pie">
            <a:avLst>
              <a:gd name="adj1" fmla="val 16083562"/>
              <a:gd name="adj2" fmla="val 20751046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09657" y="3803640"/>
            <a:ext cx="202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Perimeter = 70cm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86002" y="4495159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10cm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1336571" y="4457916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1098878" y="4388469"/>
            <a:ext cx="0" cy="70526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02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ie 91"/>
          <p:cNvSpPr/>
          <p:nvPr/>
        </p:nvSpPr>
        <p:spPr>
          <a:xfrm>
            <a:off x="1693970" y="4626460"/>
            <a:ext cx="1440000" cy="1440000"/>
          </a:xfrm>
          <a:prstGeom prst="pie">
            <a:avLst>
              <a:gd name="adj1" fmla="val 1481442"/>
              <a:gd name="adj2" fmla="val 16200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3" name="Pie 92"/>
          <p:cNvSpPr/>
          <p:nvPr/>
        </p:nvSpPr>
        <p:spPr>
          <a:xfrm>
            <a:off x="2053970" y="4986460"/>
            <a:ext cx="720000" cy="720000"/>
          </a:xfrm>
          <a:prstGeom prst="pie">
            <a:avLst>
              <a:gd name="adj1" fmla="val 16150785"/>
              <a:gd name="adj2" fmla="val 13113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1284807" y="4056048"/>
                <a:ext cx="21938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Trebuchet MS" panose="020B0603020202020204" pitchFamily="34" charset="0"/>
                  </a:rPr>
                  <a:t>Perimeter =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cm</m:t>
                    </m:r>
                  </m:oMath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807" y="4056048"/>
                <a:ext cx="2193870" cy="369332"/>
              </a:xfrm>
              <a:prstGeom prst="rect">
                <a:avLst/>
              </a:prstGeom>
              <a:blipFill>
                <a:blip r:embed="rId2"/>
                <a:stretch>
                  <a:fillRect l="-2500" t="-9836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/>
          <p:cNvSpPr txBox="1"/>
          <p:nvPr/>
        </p:nvSpPr>
        <p:spPr>
          <a:xfrm>
            <a:off x="2372009" y="5552025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r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424610" y="5025082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2388121" y="5433036"/>
            <a:ext cx="603644" cy="273424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644536" y="3525073"/>
            <a:ext cx="711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In each question, find the value of angle in terms of pi and to 2dp.</a:t>
            </a:r>
          </a:p>
        </p:txBody>
      </p:sp>
      <p:sp>
        <p:nvSpPr>
          <p:cNvPr id="101" name="Pie 100"/>
          <p:cNvSpPr/>
          <p:nvPr/>
        </p:nvSpPr>
        <p:spPr>
          <a:xfrm>
            <a:off x="4331346" y="4651084"/>
            <a:ext cx="1440000" cy="1440000"/>
          </a:xfrm>
          <a:prstGeom prst="pie">
            <a:avLst>
              <a:gd name="adj1" fmla="val 1481442"/>
              <a:gd name="adj2" fmla="val 1993156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2" name="Pie 101"/>
          <p:cNvSpPr/>
          <p:nvPr/>
        </p:nvSpPr>
        <p:spPr>
          <a:xfrm>
            <a:off x="4691346" y="5011084"/>
            <a:ext cx="720000" cy="720000"/>
          </a:xfrm>
          <a:prstGeom prst="pie">
            <a:avLst>
              <a:gd name="adj1" fmla="val 19809196"/>
              <a:gd name="adj2" fmla="val 13113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3922183" y="4080672"/>
                <a:ext cx="20656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Trebuchet MS" panose="020B0603020202020204" pitchFamily="34" charset="0"/>
                  </a:rPr>
                  <a:t>Perimeter =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cm</m:t>
                    </m:r>
                  </m:oMath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183" y="4080672"/>
                <a:ext cx="2065630" cy="369332"/>
              </a:xfrm>
              <a:prstGeom prst="rect">
                <a:avLst/>
              </a:prstGeom>
              <a:blipFill>
                <a:blip r:embed="rId3"/>
                <a:stretch>
                  <a:fillRect l="-2360" t="-9836" b="-22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TextBox 103"/>
          <p:cNvSpPr txBox="1"/>
          <p:nvPr/>
        </p:nvSpPr>
        <p:spPr>
          <a:xfrm>
            <a:off x="5009385" y="5576649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r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427458" y="5124098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cxnSp>
        <p:nvCxnSpPr>
          <p:cNvPr id="106" name="Straight Arrow Connector 105"/>
          <p:cNvCxnSpPr/>
          <p:nvPr/>
        </p:nvCxnSpPr>
        <p:spPr>
          <a:xfrm>
            <a:off x="5025497" y="5457660"/>
            <a:ext cx="603644" cy="273424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Pie 108"/>
          <p:cNvSpPr/>
          <p:nvPr/>
        </p:nvSpPr>
        <p:spPr>
          <a:xfrm>
            <a:off x="6882252" y="4646078"/>
            <a:ext cx="1440000" cy="1440000"/>
          </a:xfrm>
          <a:prstGeom prst="pie">
            <a:avLst>
              <a:gd name="adj1" fmla="val 1481442"/>
              <a:gd name="adj2" fmla="val 8505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6473089" y="4075666"/>
                <a:ext cx="2259593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Trebuchet MS" panose="020B0603020202020204" pitchFamily="34" charset="0"/>
                  </a:rPr>
                  <a:t>Perimeter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cm</m:t>
                    </m:r>
                  </m:oMath>
                </a14:m>
                <a:endParaRPr lang="en-GB" dirty="0"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089" y="4075666"/>
                <a:ext cx="2259593" cy="483466"/>
              </a:xfrm>
              <a:prstGeom prst="rect">
                <a:avLst/>
              </a:prstGeom>
              <a:blipFill>
                <a:blip r:embed="rId4"/>
                <a:stretch>
                  <a:fillRect l="-2426" b="-6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TextBox 110"/>
          <p:cNvSpPr txBox="1"/>
          <p:nvPr/>
        </p:nvSpPr>
        <p:spPr>
          <a:xfrm>
            <a:off x="8003773" y="5283493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x</a:t>
            </a:r>
          </a:p>
        </p:txBody>
      </p:sp>
      <p:sp>
        <p:nvSpPr>
          <p:cNvPr id="112" name="Pie 111"/>
          <p:cNvSpPr/>
          <p:nvPr/>
        </p:nvSpPr>
        <p:spPr>
          <a:xfrm>
            <a:off x="7242252" y="4998366"/>
            <a:ext cx="720000" cy="720000"/>
          </a:xfrm>
          <a:prstGeom prst="pie">
            <a:avLst>
              <a:gd name="adj1" fmla="val 301285"/>
              <a:gd name="adj2" fmla="val 13113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514440" y="5576649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r</a:t>
            </a:r>
          </a:p>
        </p:txBody>
      </p:sp>
      <p:cxnSp>
        <p:nvCxnSpPr>
          <p:cNvPr id="114" name="Straight Arrow Connector 113"/>
          <p:cNvCxnSpPr/>
          <p:nvPr/>
        </p:nvCxnSpPr>
        <p:spPr>
          <a:xfrm>
            <a:off x="7530552" y="5457660"/>
            <a:ext cx="603644" cy="273424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181562" y="451481"/>
            <a:ext cx="5682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In each question, find the value of the radius to 2dp.</a:t>
            </a:r>
          </a:p>
        </p:txBody>
      </p:sp>
      <p:sp>
        <p:nvSpPr>
          <p:cNvPr id="53" name="Pie 52"/>
          <p:cNvSpPr/>
          <p:nvPr/>
        </p:nvSpPr>
        <p:spPr>
          <a:xfrm>
            <a:off x="730163" y="1592305"/>
            <a:ext cx="1440000" cy="1440000"/>
          </a:xfrm>
          <a:prstGeom prst="pie">
            <a:avLst>
              <a:gd name="adj1" fmla="val 2238166"/>
              <a:gd name="adj2" fmla="val 16200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39918" y="1021893"/>
            <a:ext cx="202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Perimeter = 50cm</a:t>
            </a:r>
          </a:p>
        </p:txBody>
      </p:sp>
      <p:sp>
        <p:nvSpPr>
          <p:cNvPr id="55" name="Pie 54"/>
          <p:cNvSpPr/>
          <p:nvPr/>
        </p:nvSpPr>
        <p:spPr>
          <a:xfrm>
            <a:off x="1090163" y="1967976"/>
            <a:ext cx="720000" cy="720000"/>
          </a:xfrm>
          <a:prstGeom prst="pie">
            <a:avLst>
              <a:gd name="adj1" fmla="val 2267522"/>
              <a:gd name="adj2" fmla="val 1618615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rot="10800000" flipV="1">
            <a:off x="1132712" y="2327976"/>
            <a:ext cx="9784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240</a:t>
            </a:r>
            <a:r>
              <a:rPr lang="en-GB" sz="1400" baseline="30000" dirty="0">
                <a:latin typeface="Trebuchet MS" panose="020B0603020202020204" pitchFamily="34" charset="0"/>
              </a:rPr>
              <a:t>o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p:sp>
        <p:nvSpPr>
          <p:cNvPr id="58" name="Pie 57"/>
          <p:cNvSpPr/>
          <p:nvPr/>
        </p:nvSpPr>
        <p:spPr>
          <a:xfrm>
            <a:off x="3073835" y="1598817"/>
            <a:ext cx="1440000" cy="1440000"/>
          </a:xfrm>
          <a:prstGeom prst="pie">
            <a:avLst>
              <a:gd name="adj1" fmla="val 8414006"/>
              <a:gd name="adj2" fmla="val 16200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83590" y="1028405"/>
            <a:ext cx="202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Perimeter = 50cm</a:t>
            </a:r>
          </a:p>
        </p:txBody>
      </p:sp>
      <p:sp>
        <p:nvSpPr>
          <p:cNvPr id="60" name="Pie 59"/>
          <p:cNvSpPr/>
          <p:nvPr/>
        </p:nvSpPr>
        <p:spPr>
          <a:xfrm>
            <a:off x="3253835" y="1787976"/>
            <a:ext cx="1080000" cy="1080000"/>
          </a:xfrm>
          <a:prstGeom prst="pie">
            <a:avLst>
              <a:gd name="adj1" fmla="val 8598863"/>
              <a:gd name="adj2" fmla="val 1618615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 rot="10800000" flipV="1">
            <a:off x="3304590" y="2035569"/>
            <a:ext cx="9784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120</a:t>
            </a:r>
            <a:r>
              <a:rPr lang="en-GB" sz="1400" baseline="30000" dirty="0">
                <a:latin typeface="Trebuchet MS" panose="020B0603020202020204" pitchFamily="34" charset="0"/>
              </a:rPr>
              <a:t>o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p:sp>
        <p:nvSpPr>
          <p:cNvPr id="63" name="Pie 62"/>
          <p:cNvSpPr/>
          <p:nvPr/>
        </p:nvSpPr>
        <p:spPr>
          <a:xfrm>
            <a:off x="5468798" y="1613820"/>
            <a:ext cx="1440000" cy="1440000"/>
          </a:xfrm>
          <a:prstGeom prst="pie">
            <a:avLst>
              <a:gd name="adj1" fmla="val 8414006"/>
              <a:gd name="adj2" fmla="val 16200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178553" y="1043408"/>
            <a:ext cx="2142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Perimeter = 100cm</a:t>
            </a:r>
          </a:p>
        </p:txBody>
      </p:sp>
      <p:sp>
        <p:nvSpPr>
          <p:cNvPr id="65" name="Pie 64"/>
          <p:cNvSpPr/>
          <p:nvPr/>
        </p:nvSpPr>
        <p:spPr>
          <a:xfrm>
            <a:off x="5648798" y="1802979"/>
            <a:ext cx="1080000" cy="1080000"/>
          </a:xfrm>
          <a:prstGeom prst="pie">
            <a:avLst>
              <a:gd name="adj1" fmla="val 8598863"/>
              <a:gd name="adj2" fmla="val 1618615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 rot="10800000" flipV="1">
            <a:off x="5699553" y="2050572"/>
            <a:ext cx="9784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120</a:t>
            </a:r>
            <a:r>
              <a:rPr lang="en-GB" sz="1400" baseline="30000" dirty="0">
                <a:latin typeface="Trebuchet MS" panose="020B0603020202020204" pitchFamily="34" charset="0"/>
              </a:rPr>
              <a:t>o</a:t>
            </a:r>
            <a:endParaRPr lang="en-GB" sz="1400" dirty="0">
              <a:latin typeface="Trebuchet MS" panose="020B0603020202020204" pitchFamily="34" charset="0"/>
            </a:endParaRPr>
          </a:p>
        </p:txBody>
      </p:sp>
      <p:sp>
        <p:nvSpPr>
          <p:cNvPr id="68" name="Pie 67"/>
          <p:cNvSpPr/>
          <p:nvPr/>
        </p:nvSpPr>
        <p:spPr>
          <a:xfrm>
            <a:off x="7730088" y="1625934"/>
            <a:ext cx="1440000" cy="1440000"/>
          </a:xfrm>
          <a:prstGeom prst="pie">
            <a:avLst>
              <a:gd name="adj1" fmla="val 12009882"/>
              <a:gd name="adj2" fmla="val 16200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439843" y="1055522"/>
            <a:ext cx="2142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Perimeter = 100cm</a:t>
            </a:r>
          </a:p>
        </p:txBody>
      </p:sp>
      <p:sp>
        <p:nvSpPr>
          <p:cNvPr id="70" name="Pie 69"/>
          <p:cNvSpPr/>
          <p:nvPr/>
        </p:nvSpPr>
        <p:spPr>
          <a:xfrm>
            <a:off x="7910088" y="1815093"/>
            <a:ext cx="1080000" cy="1080000"/>
          </a:xfrm>
          <a:prstGeom prst="pie">
            <a:avLst>
              <a:gd name="adj1" fmla="val 12182596"/>
              <a:gd name="adj2" fmla="val 1618615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 rot="10800000" flipV="1">
            <a:off x="8069679" y="1906362"/>
            <a:ext cx="954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60</a:t>
            </a:r>
            <a:r>
              <a:rPr lang="en-GB" sz="1400" baseline="30000" dirty="0">
                <a:latin typeface="Trebuchet MS" panose="020B0603020202020204" pitchFamily="34" charset="0"/>
              </a:rPr>
              <a:t>o</a:t>
            </a:r>
            <a:endParaRPr lang="en-GB" sz="1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0684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974</Words>
  <Application>Microsoft Office PowerPoint</Application>
  <PresentationFormat>A4 Paper (210x297 mm)</PresentationFormat>
  <Paragraphs>372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Trebuchet MS</vt:lpstr>
      <vt:lpstr>Office Theme</vt:lpstr>
      <vt:lpstr>Perimeters of Sectors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Draper</dc:creator>
  <cp:lastModifiedBy>Craig Barton</cp:lastModifiedBy>
  <cp:revision>32</cp:revision>
  <dcterms:created xsi:type="dcterms:W3CDTF">2021-03-08T09:09:53Z</dcterms:created>
  <dcterms:modified xsi:type="dcterms:W3CDTF">2021-03-22T09:32:30Z</dcterms:modified>
</cp:coreProperties>
</file>