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9" r:id="rId2"/>
    <p:sldId id="292" r:id="rId3"/>
    <p:sldId id="296" r:id="rId4"/>
    <p:sldId id="295" r:id="rId5"/>
    <p:sldId id="29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36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5" y="557740"/>
            <a:ext cx="6638269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Percentages – Increase and increase/decrease and decrease again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D901FF2-2FE1-4120-9481-53FAAA3CA36F}"/>
              </a:ext>
            </a:extLst>
          </p:cNvPr>
          <p:cNvSpPr/>
          <p:nvPr/>
        </p:nvSpPr>
        <p:spPr>
          <a:xfrm>
            <a:off x="2897414" y="5539165"/>
            <a:ext cx="3915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GB" dirty="0">
                <a:solidFill>
                  <a:schemeClr val="bg1"/>
                </a:solidFill>
              </a:rPr>
              <a:t>What is the final price of the television?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372EE3E-0F17-4138-B233-2CCDA47D79CC}"/>
              </a:ext>
            </a:extLst>
          </p:cNvPr>
          <p:cNvSpPr/>
          <p:nvPr/>
        </p:nvSpPr>
        <p:spPr>
          <a:xfrm>
            <a:off x="3160299" y="4291802"/>
            <a:ext cx="2936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GB" dirty="0">
                <a:solidFill>
                  <a:schemeClr val="bg1"/>
                </a:solidFill>
              </a:rPr>
              <a:t>The price is increased by 10%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927FECD-1E13-4EB9-845F-33B908CF8EDB}"/>
              </a:ext>
            </a:extLst>
          </p:cNvPr>
          <p:cNvSpPr/>
          <p:nvPr/>
        </p:nvSpPr>
        <p:spPr>
          <a:xfrm>
            <a:off x="2802589" y="4811602"/>
            <a:ext cx="39154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dirty="0">
                <a:solidFill>
                  <a:schemeClr val="bg1"/>
                </a:solidFill>
              </a:rPr>
              <a:t>A month later the price is increased by another 10%.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F1E4E62-EE54-4DDB-B56A-4E4A37D8A72D}"/>
              </a:ext>
            </a:extLst>
          </p:cNvPr>
          <p:cNvSpPr/>
          <p:nvPr/>
        </p:nvSpPr>
        <p:spPr>
          <a:xfrm>
            <a:off x="3470063" y="3922470"/>
            <a:ext cx="2316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GB" dirty="0">
                <a:solidFill>
                  <a:schemeClr val="bg1"/>
                </a:solidFill>
              </a:rPr>
              <a:t>A television costs £500</a:t>
            </a:r>
          </a:p>
        </p:txBody>
      </p:sp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F0026FCF-55C1-437E-90F1-77FCC9DB8910}"/>
              </a:ext>
            </a:extLst>
          </p:cNvPr>
          <p:cNvSpPr/>
          <p:nvPr/>
        </p:nvSpPr>
        <p:spPr>
          <a:xfrm>
            <a:off x="288141" y="2512935"/>
            <a:ext cx="3915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What is the final price of the television?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C18F52-4051-43C5-A1AE-D9CA6890721A}"/>
              </a:ext>
            </a:extLst>
          </p:cNvPr>
          <p:cNvSpPr/>
          <p:nvPr/>
        </p:nvSpPr>
        <p:spPr>
          <a:xfrm>
            <a:off x="183603" y="4803456"/>
            <a:ext cx="3829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How much more is the television now?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8740BE-B076-4499-8D16-FE99559792E7}"/>
              </a:ext>
            </a:extLst>
          </p:cNvPr>
          <p:cNvSpPr/>
          <p:nvPr/>
        </p:nvSpPr>
        <p:spPr>
          <a:xfrm>
            <a:off x="241262" y="1188730"/>
            <a:ext cx="2936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The price is increased by 10%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E184DC-7084-4EC9-BF4E-2CE1E7A5ABF6}"/>
              </a:ext>
            </a:extLst>
          </p:cNvPr>
          <p:cNvSpPr/>
          <p:nvPr/>
        </p:nvSpPr>
        <p:spPr>
          <a:xfrm>
            <a:off x="301203" y="1694438"/>
            <a:ext cx="39154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dirty="0"/>
              <a:t>A month later the price is increased by another 10%.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5440CE-EC52-4649-8536-A10CD22988AF}"/>
              </a:ext>
            </a:extLst>
          </p:cNvPr>
          <p:cNvSpPr/>
          <p:nvPr/>
        </p:nvSpPr>
        <p:spPr>
          <a:xfrm>
            <a:off x="301203" y="702303"/>
            <a:ext cx="2316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A television costs £500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0F8A04C-729C-4971-AE0D-4C172801A70D}"/>
              </a:ext>
            </a:extLst>
          </p:cNvPr>
          <p:cNvSpPr/>
          <p:nvPr/>
        </p:nvSpPr>
        <p:spPr>
          <a:xfrm>
            <a:off x="4633041" y="2538879"/>
            <a:ext cx="3915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What is the final price of the television?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99E390-D5BF-458B-80B4-E6A3FD9C9448}"/>
              </a:ext>
            </a:extLst>
          </p:cNvPr>
          <p:cNvSpPr/>
          <p:nvPr/>
        </p:nvSpPr>
        <p:spPr>
          <a:xfrm>
            <a:off x="4534992" y="4812511"/>
            <a:ext cx="3829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How much more is the television now?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6ADA3DA-F2CD-4A00-B2DF-676CAB67D34E}"/>
              </a:ext>
            </a:extLst>
          </p:cNvPr>
          <p:cNvSpPr/>
          <p:nvPr/>
        </p:nvSpPr>
        <p:spPr>
          <a:xfrm>
            <a:off x="4592403" y="1220356"/>
            <a:ext cx="2936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The price is increased by 10%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16AB69C-E3B5-4E05-9B95-EB1E0BB07CAC}"/>
              </a:ext>
            </a:extLst>
          </p:cNvPr>
          <p:cNvSpPr/>
          <p:nvPr/>
        </p:nvSpPr>
        <p:spPr>
          <a:xfrm>
            <a:off x="4633041" y="1704611"/>
            <a:ext cx="36750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dirty="0"/>
              <a:t>A month later the price is increased by another 10%.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833985-F4A6-42D3-A21D-BF6299494F61}"/>
              </a:ext>
            </a:extLst>
          </p:cNvPr>
          <p:cNvSpPr/>
          <p:nvPr/>
        </p:nvSpPr>
        <p:spPr>
          <a:xfrm>
            <a:off x="4613165" y="667478"/>
            <a:ext cx="2316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A television costs £400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D48731-AB05-4944-B9F2-C8F74D5287DA}"/>
              </a:ext>
            </a:extLst>
          </p:cNvPr>
          <p:cNvSpPr txBox="1"/>
          <p:nvPr/>
        </p:nvSpPr>
        <p:spPr>
          <a:xfrm>
            <a:off x="532282" y="3124116"/>
            <a:ext cx="72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£500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2137B5E-F9DA-455E-9398-BC90CAF4B446}"/>
              </a:ext>
            </a:extLst>
          </p:cNvPr>
          <p:cNvSpPr txBox="1"/>
          <p:nvPr/>
        </p:nvSpPr>
        <p:spPr>
          <a:xfrm>
            <a:off x="518460" y="3630042"/>
            <a:ext cx="72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£550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2365DFB-ECB5-4050-8E9D-711161449E00}"/>
              </a:ext>
            </a:extLst>
          </p:cNvPr>
          <p:cNvSpPr txBox="1"/>
          <p:nvPr/>
        </p:nvSpPr>
        <p:spPr>
          <a:xfrm>
            <a:off x="532282" y="4194987"/>
            <a:ext cx="72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£605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301DC51-E04F-4DA4-B270-CD525C9986C1}"/>
              </a:ext>
            </a:extLst>
          </p:cNvPr>
          <p:cNvSpPr txBox="1"/>
          <p:nvPr/>
        </p:nvSpPr>
        <p:spPr>
          <a:xfrm>
            <a:off x="230730" y="5760776"/>
            <a:ext cx="4304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The television is £105 more expensive that it was originally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88D646A-A726-49DD-AC9A-8CB133FEBF20}"/>
              </a:ext>
            </a:extLst>
          </p:cNvPr>
          <p:cNvGrpSpPr/>
          <p:nvPr/>
        </p:nvGrpSpPr>
        <p:grpSpPr>
          <a:xfrm>
            <a:off x="1244323" y="3253284"/>
            <a:ext cx="1839902" cy="546094"/>
            <a:chOff x="1244323" y="3253284"/>
            <a:chExt cx="1839902" cy="546094"/>
          </a:xfrm>
        </p:grpSpPr>
        <p:sp>
          <p:nvSpPr>
            <p:cNvPr id="10" name="Arrow: Curved Left 9">
              <a:extLst>
                <a:ext uri="{FF2B5EF4-FFF2-40B4-BE49-F238E27FC236}">
                  <a16:creationId xmlns:a16="http://schemas.microsoft.com/office/drawing/2014/main" id="{D181C15A-32F7-4474-8ABE-D36AEA31B2A4}"/>
                </a:ext>
              </a:extLst>
            </p:cNvPr>
            <p:cNvSpPr/>
            <p:nvPr/>
          </p:nvSpPr>
          <p:spPr>
            <a:xfrm>
              <a:off x="1244323" y="3253284"/>
              <a:ext cx="194383" cy="546094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196EB5A-3576-4849-A5DE-02FB6C3A48D1}"/>
                </a:ext>
              </a:extLst>
            </p:cNvPr>
            <p:cNvSpPr txBox="1"/>
            <p:nvPr/>
          </p:nvSpPr>
          <p:spPr>
            <a:xfrm>
              <a:off x="1574276" y="3308782"/>
              <a:ext cx="15099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+ 10% = £50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A1BDDE5-DF71-4A3D-A9DC-03B9CDB42DCC}"/>
              </a:ext>
            </a:extLst>
          </p:cNvPr>
          <p:cNvGrpSpPr/>
          <p:nvPr/>
        </p:nvGrpSpPr>
        <p:grpSpPr>
          <a:xfrm>
            <a:off x="1294751" y="3886345"/>
            <a:ext cx="1754760" cy="546094"/>
            <a:chOff x="1294751" y="3886345"/>
            <a:chExt cx="1754760" cy="546094"/>
          </a:xfrm>
        </p:grpSpPr>
        <p:sp>
          <p:nvSpPr>
            <p:cNvPr id="27" name="Arrow: Curved Left 26">
              <a:extLst>
                <a:ext uri="{FF2B5EF4-FFF2-40B4-BE49-F238E27FC236}">
                  <a16:creationId xmlns:a16="http://schemas.microsoft.com/office/drawing/2014/main" id="{799BAB66-5C83-4232-9014-86F88E66C738}"/>
                </a:ext>
              </a:extLst>
            </p:cNvPr>
            <p:cNvSpPr/>
            <p:nvPr/>
          </p:nvSpPr>
          <p:spPr>
            <a:xfrm>
              <a:off x="1294751" y="3886345"/>
              <a:ext cx="194383" cy="546094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A7DA9FD-A7B3-4B46-9515-E039A104CE05}"/>
                </a:ext>
              </a:extLst>
            </p:cNvPr>
            <p:cNvSpPr txBox="1"/>
            <p:nvPr/>
          </p:nvSpPr>
          <p:spPr>
            <a:xfrm>
              <a:off x="1539562" y="3951452"/>
              <a:ext cx="15099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+ 10% = £55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409D4337-366D-40AD-B97F-0660C126EABC}"/>
              </a:ext>
            </a:extLst>
          </p:cNvPr>
          <p:cNvSpPr txBox="1"/>
          <p:nvPr/>
        </p:nvSpPr>
        <p:spPr>
          <a:xfrm>
            <a:off x="653354" y="5236521"/>
            <a:ext cx="2022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£605 - £500 = £105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D64DC1D-7125-405A-BD9C-143BFA57751F}"/>
              </a:ext>
            </a:extLst>
          </p:cNvPr>
          <p:cNvSpPr txBox="1"/>
          <p:nvPr/>
        </p:nvSpPr>
        <p:spPr>
          <a:xfrm>
            <a:off x="5087209" y="3124116"/>
            <a:ext cx="72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£400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CC4F7EE-21A1-4964-B733-B6E2A9F5E379}"/>
              </a:ext>
            </a:extLst>
          </p:cNvPr>
          <p:cNvSpPr txBox="1"/>
          <p:nvPr/>
        </p:nvSpPr>
        <p:spPr>
          <a:xfrm>
            <a:off x="5073387" y="3630042"/>
            <a:ext cx="72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£440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190A534-02C4-44DA-8021-D06BC2E4EE70}"/>
              </a:ext>
            </a:extLst>
          </p:cNvPr>
          <p:cNvSpPr txBox="1"/>
          <p:nvPr/>
        </p:nvSpPr>
        <p:spPr>
          <a:xfrm>
            <a:off x="5087209" y="4194987"/>
            <a:ext cx="72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£484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08259AE-F150-43AC-BD0E-373334C954F6}"/>
              </a:ext>
            </a:extLst>
          </p:cNvPr>
          <p:cNvGrpSpPr/>
          <p:nvPr/>
        </p:nvGrpSpPr>
        <p:grpSpPr>
          <a:xfrm>
            <a:off x="5799250" y="3253284"/>
            <a:ext cx="1839902" cy="546094"/>
            <a:chOff x="5799250" y="3253284"/>
            <a:chExt cx="1839902" cy="546094"/>
          </a:xfrm>
        </p:grpSpPr>
        <p:sp>
          <p:nvSpPr>
            <p:cNvPr id="33" name="Arrow: Curved Left 32">
              <a:extLst>
                <a:ext uri="{FF2B5EF4-FFF2-40B4-BE49-F238E27FC236}">
                  <a16:creationId xmlns:a16="http://schemas.microsoft.com/office/drawing/2014/main" id="{3DD51654-EB2D-4299-AE8A-AD40D9986B9B}"/>
                </a:ext>
              </a:extLst>
            </p:cNvPr>
            <p:cNvSpPr/>
            <p:nvPr/>
          </p:nvSpPr>
          <p:spPr>
            <a:xfrm>
              <a:off x="5799250" y="3253284"/>
              <a:ext cx="194383" cy="546094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DD88FCE-DD59-438C-B8E3-09D55B93E842}"/>
                </a:ext>
              </a:extLst>
            </p:cNvPr>
            <p:cNvSpPr txBox="1"/>
            <p:nvPr/>
          </p:nvSpPr>
          <p:spPr>
            <a:xfrm>
              <a:off x="6129203" y="3308782"/>
              <a:ext cx="15099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+ 10% = £40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11DF680-CBDC-4362-BF6B-362E3F150DAC}"/>
              </a:ext>
            </a:extLst>
          </p:cNvPr>
          <p:cNvGrpSpPr/>
          <p:nvPr/>
        </p:nvGrpSpPr>
        <p:grpSpPr>
          <a:xfrm>
            <a:off x="5849678" y="3886345"/>
            <a:ext cx="1754760" cy="546094"/>
            <a:chOff x="5849678" y="3886345"/>
            <a:chExt cx="1754760" cy="546094"/>
          </a:xfrm>
        </p:grpSpPr>
        <p:sp>
          <p:nvSpPr>
            <p:cNvPr id="34" name="Arrow: Curved Left 33">
              <a:extLst>
                <a:ext uri="{FF2B5EF4-FFF2-40B4-BE49-F238E27FC236}">
                  <a16:creationId xmlns:a16="http://schemas.microsoft.com/office/drawing/2014/main" id="{2C0FE9C1-4B8E-4384-95B1-2E697D31142B}"/>
                </a:ext>
              </a:extLst>
            </p:cNvPr>
            <p:cNvSpPr/>
            <p:nvPr/>
          </p:nvSpPr>
          <p:spPr>
            <a:xfrm>
              <a:off x="5849678" y="3886345"/>
              <a:ext cx="194383" cy="546094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C0FB9B7-27CD-45D0-8562-EC19A1C85BFD}"/>
                </a:ext>
              </a:extLst>
            </p:cNvPr>
            <p:cNvSpPr txBox="1"/>
            <p:nvPr/>
          </p:nvSpPr>
          <p:spPr>
            <a:xfrm>
              <a:off x="6094489" y="3951452"/>
              <a:ext cx="15099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+ 10% = £44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12E7FEBE-0FB5-4195-BDF5-C266FCBC8F29}"/>
              </a:ext>
            </a:extLst>
          </p:cNvPr>
          <p:cNvSpPr txBox="1"/>
          <p:nvPr/>
        </p:nvSpPr>
        <p:spPr>
          <a:xfrm>
            <a:off x="5335064" y="5204433"/>
            <a:ext cx="2022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£484 - £400 = £84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BF046EC-AAF8-43EF-AD49-B03FA7DBC7F8}"/>
              </a:ext>
            </a:extLst>
          </p:cNvPr>
          <p:cNvSpPr txBox="1"/>
          <p:nvPr/>
        </p:nvSpPr>
        <p:spPr>
          <a:xfrm>
            <a:off x="4534992" y="5760776"/>
            <a:ext cx="4304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The television is £84 more expensive that it was originally</a:t>
            </a: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4" grpId="0"/>
      <p:bldP spid="6" grpId="0"/>
      <p:bldP spid="15" grpId="0"/>
      <p:bldP spid="16" grpId="0"/>
      <p:bldP spid="18" grpId="0"/>
      <p:bldP spid="19" grpId="0"/>
      <p:bldP spid="20" grpId="0"/>
      <p:bldP spid="7" grpId="0"/>
      <p:bldP spid="21" grpId="0"/>
      <p:bldP spid="22" grpId="0"/>
      <p:bldP spid="23" grpId="0"/>
      <p:bldP spid="29" grpId="0"/>
      <p:bldP spid="30" grpId="0"/>
      <p:bldP spid="31" grpId="0"/>
      <p:bldP spid="32" grpId="0"/>
      <p:bldP spid="37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F0026FCF-55C1-437E-90F1-77FCC9DB8910}"/>
              </a:ext>
            </a:extLst>
          </p:cNvPr>
          <p:cNvSpPr/>
          <p:nvPr/>
        </p:nvSpPr>
        <p:spPr>
          <a:xfrm>
            <a:off x="195048" y="2384369"/>
            <a:ext cx="3915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What is the final price of the television?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C18F52-4051-43C5-A1AE-D9CA6890721A}"/>
              </a:ext>
            </a:extLst>
          </p:cNvPr>
          <p:cNvSpPr/>
          <p:nvPr/>
        </p:nvSpPr>
        <p:spPr>
          <a:xfrm>
            <a:off x="195048" y="4950424"/>
            <a:ext cx="3768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How much less is the television now?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8740BE-B076-4499-8D16-FE99559792E7}"/>
              </a:ext>
            </a:extLst>
          </p:cNvPr>
          <p:cNvSpPr/>
          <p:nvPr/>
        </p:nvSpPr>
        <p:spPr>
          <a:xfrm>
            <a:off x="161830" y="1148553"/>
            <a:ext cx="2998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The price is decreased by 10%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E184DC-7084-4EC9-BF4E-2CE1E7A5ABF6}"/>
              </a:ext>
            </a:extLst>
          </p:cNvPr>
          <p:cNvSpPr/>
          <p:nvPr/>
        </p:nvSpPr>
        <p:spPr>
          <a:xfrm>
            <a:off x="177069" y="1628951"/>
            <a:ext cx="29898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dirty="0"/>
              <a:t>A month later the price is decreased by another 10%.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5440CE-EC52-4649-8536-A10CD22988AF}"/>
              </a:ext>
            </a:extLst>
          </p:cNvPr>
          <p:cNvSpPr/>
          <p:nvPr/>
        </p:nvSpPr>
        <p:spPr>
          <a:xfrm>
            <a:off x="161830" y="653423"/>
            <a:ext cx="2316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A television costs £500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0F8A04C-729C-4971-AE0D-4C172801A70D}"/>
              </a:ext>
            </a:extLst>
          </p:cNvPr>
          <p:cNvSpPr/>
          <p:nvPr/>
        </p:nvSpPr>
        <p:spPr>
          <a:xfrm>
            <a:off x="4750066" y="2394777"/>
            <a:ext cx="3915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What is the final price of the television?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99E390-D5BF-458B-80B4-E6A3FD9C9448}"/>
              </a:ext>
            </a:extLst>
          </p:cNvPr>
          <p:cNvSpPr/>
          <p:nvPr/>
        </p:nvSpPr>
        <p:spPr>
          <a:xfrm>
            <a:off x="4636253" y="4923063"/>
            <a:ext cx="3829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How much more is the television now?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833985-F4A6-42D3-A21D-BF6299494F61}"/>
              </a:ext>
            </a:extLst>
          </p:cNvPr>
          <p:cNvSpPr/>
          <p:nvPr/>
        </p:nvSpPr>
        <p:spPr>
          <a:xfrm>
            <a:off x="4745698" y="653423"/>
            <a:ext cx="2316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A television costs £400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0DC695C-9EBF-4926-BCF8-D3F94C9A1362}"/>
              </a:ext>
            </a:extLst>
          </p:cNvPr>
          <p:cNvSpPr/>
          <p:nvPr/>
        </p:nvSpPr>
        <p:spPr>
          <a:xfrm>
            <a:off x="4745698" y="1138309"/>
            <a:ext cx="2998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The price is decreased by 10%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C8B3F10-5E8B-4947-A435-19AD83BC73A6}"/>
              </a:ext>
            </a:extLst>
          </p:cNvPr>
          <p:cNvSpPr/>
          <p:nvPr/>
        </p:nvSpPr>
        <p:spPr>
          <a:xfrm>
            <a:off x="4750066" y="1601097"/>
            <a:ext cx="29898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dirty="0"/>
              <a:t>A month later the price is decreased by another 10%.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8073A85-9654-47F1-B991-CA9231AE7608}"/>
              </a:ext>
            </a:extLst>
          </p:cNvPr>
          <p:cNvSpPr txBox="1"/>
          <p:nvPr/>
        </p:nvSpPr>
        <p:spPr>
          <a:xfrm>
            <a:off x="592768" y="3033319"/>
            <a:ext cx="72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£500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496F16E-F3EA-4093-B456-EF0F72054337}"/>
              </a:ext>
            </a:extLst>
          </p:cNvPr>
          <p:cNvSpPr txBox="1"/>
          <p:nvPr/>
        </p:nvSpPr>
        <p:spPr>
          <a:xfrm>
            <a:off x="578946" y="3539245"/>
            <a:ext cx="72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£450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3066F9F-3FFD-4F9E-AC5D-422A659894CE}"/>
              </a:ext>
            </a:extLst>
          </p:cNvPr>
          <p:cNvSpPr txBox="1"/>
          <p:nvPr/>
        </p:nvSpPr>
        <p:spPr>
          <a:xfrm>
            <a:off x="592768" y="4104190"/>
            <a:ext cx="72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£405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C050216-DA6A-4749-88DC-17B983A44B3C}"/>
              </a:ext>
            </a:extLst>
          </p:cNvPr>
          <p:cNvGrpSpPr/>
          <p:nvPr/>
        </p:nvGrpSpPr>
        <p:grpSpPr>
          <a:xfrm>
            <a:off x="1304809" y="3162487"/>
            <a:ext cx="1839902" cy="546094"/>
            <a:chOff x="1244323" y="3253284"/>
            <a:chExt cx="1839902" cy="546094"/>
          </a:xfrm>
        </p:grpSpPr>
        <p:sp>
          <p:nvSpPr>
            <p:cNvPr id="27" name="Arrow: Curved Left 26">
              <a:extLst>
                <a:ext uri="{FF2B5EF4-FFF2-40B4-BE49-F238E27FC236}">
                  <a16:creationId xmlns:a16="http://schemas.microsoft.com/office/drawing/2014/main" id="{BF8A2F85-D0A2-4261-BF86-B875B1DB7467}"/>
                </a:ext>
              </a:extLst>
            </p:cNvPr>
            <p:cNvSpPr/>
            <p:nvPr/>
          </p:nvSpPr>
          <p:spPr>
            <a:xfrm>
              <a:off x="1244323" y="3253284"/>
              <a:ext cx="194383" cy="546094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B68C06A-A677-49DB-858A-BBEAE74D5491}"/>
                </a:ext>
              </a:extLst>
            </p:cNvPr>
            <p:cNvSpPr txBox="1"/>
            <p:nvPr/>
          </p:nvSpPr>
          <p:spPr>
            <a:xfrm>
              <a:off x="1574276" y="3308782"/>
              <a:ext cx="15099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- 10% = £50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B0BB9B0-1DCB-4CB0-8642-515F725D3AB4}"/>
              </a:ext>
            </a:extLst>
          </p:cNvPr>
          <p:cNvGrpSpPr/>
          <p:nvPr/>
        </p:nvGrpSpPr>
        <p:grpSpPr>
          <a:xfrm>
            <a:off x="1355237" y="3795548"/>
            <a:ext cx="1754760" cy="546094"/>
            <a:chOff x="1294751" y="3886345"/>
            <a:chExt cx="1754760" cy="546094"/>
          </a:xfrm>
        </p:grpSpPr>
        <p:sp>
          <p:nvSpPr>
            <p:cNvPr id="30" name="Arrow: Curved Left 29">
              <a:extLst>
                <a:ext uri="{FF2B5EF4-FFF2-40B4-BE49-F238E27FC236}">
                  <a16:creationId xmlns:a16="http://schemas.microsoft.com/office/drawing/2014/main" id="{C49A9602-E07B-4321-8039-6284C19C6876}"/>
                </a:ext>
              </a:extLst>
            </p:cNvPr>
            <p:cNvSpPr/>
            <p:nvPr/>
          </p:nvSpPr>
          <p:spPr>
            <a:xfrm>
              <a:off x="1294751" y="3886345"/>
              <a:ext cx="194383" cy="546094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4455C62-E784-4E96-A777-0DE52A43BE20}"/>
                </a:ext>
              </a:extLst>
            </p:cNvPr>
            <p:cNvSpPr txBox="1"/>
            <p:nvPr/>
          </p:nvSpPr>
          <p:spPr>
            <a:xfrm>
              <a:off x="1539562" y="3951452"/>
              <a:ext cx="15099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- 10% = £45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F40C64D-EE81-4198-838F-696B95583ADB}"/>
              </a:ext>
            </a:extLst>
          </p:cNvPr>
          <p:cNvSpPr txBox="1"/>
          <p:nvPr/>
        </p:nvSpPr>
        <p:spPr>
          <a:xfrm>
            <a:off x="231479" y="5784040"/>
            <a:ext cx="4304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The television is £95 cheaper than it was originally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DC25259-B20E-42F2-9F71-AD1399ACCCA6}"/>
              </a:ext>
            </a:extLst>
          </p:cNvPr>
          <p:cNvSpPr txBox="1"/>
          <p:nvPr/>
        </p:nvSpPr>
        <p:spPr>
          <a:xfrm>
            <a:off x="1013304" y="5303506"/>
            <a:ext cx="2022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£500 - £405 = £95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20592E1-BB32-4492-868A-15A51C85FD2D}"/>
              </a:ext>
            </a:extLst>
          </p:cNvPr>
          <p:cNvSpPr txBox="1"/>
          <p:nvPr/>
        </p:nvSpPr>
        <p:spPr>
          <a:xfrm>
            <a:off x="5259833" y="3095347"/>
            <a:ext cx="72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£400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50C136E-CC2E-4270-95D3-F4B38B4477D9}"/>
              </a:ext>
            </a:extLst>
          </p:cNvPr>
          <p:cNvSpPr txBox="1"/>
          <p:nvPr/>
        </p:nvSpPr>
        <p:spPr>
          <a:xfrm>
            <a:off x="5246011" y="3601273"/>
            <a:ext cx="72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£360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9D34712-6BE7-4C43-A8B5-4366B0FDFA12}"/>
              </a:ext>
            </a:extLst>
          </p:cNvPr>
          <p:cNvSpPr txBox="1"/>
          <p:nvPr/>
        </p:nvSpPr>
        <p:spPr>
          <a:xfrm>
            <a:off x="5259833" y="4166218"/>
            <a:ext cx="72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£324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80A20C4-AB9C-4766-AA20-E0B5080D5BF9}"/>
              </a:ext>
            </a:extLst>
          </p:cNvPr>
          <p:cNvGrpSpPr/>
          <p:nvPr/>
        </p:nvGrpSpPr>
        <p:grpSpPr>
          <a:xfrm>
            <a:off x="5971874" y="3224515"/>
            <a:ext cx="1839902" cy="546094"/>
            <a:chOff x="1244323" y="3253284"/>
            <a:chExt cx="1839902" cy="546094"/>
          </a:xfrm>
        </p:grpSpPr>
        <p:sp>
          <p:nvSpPr>
            <p:cNvPr id="38" name="Arrow: Curved Left 37">
              <a:extLst>
                <a:ext uri="{FF2B5EF4-FFF2-40B4-BE49-F238E27FC236}">
                  <a16:creationId xmlns:a16="http://schemas.microsoft.com/office/drawing/2014/main" id="{9F628970-8567-4F6C-B923-116B6C08E559}"/>
                </a:ext>
              </a:extLst>
            </p:cNvPr>
            <p:cNvSpPr/>
            <p:nvPr/>
          </p:nvSpPr>
          <p:spPr>
            <a:xfrm>
              <a:off x="1244323" y="3253284"/>
              <a:ext cx="194383" cy="546094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3E2F598-7466-4A7B-9775-11E1FAE463D2}"/>
                </a:ext>
              </a:extLst>
            </p:cNvPr>
            <p:cNvSpPr txBox="1"/>
            <p:nvPr/>
          </p:nvSpPr>
          <p:spPr>
            <a:xfrm>
              <a:off x="1574276" y="3308782"/>
              <a:ext cx="15099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- 10% = £40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AAC8438-BD7E-49F3-BE61-BC88EB9E281F}"/>
              </a:ext>
            </a:extLst>
          </p:cNvPr>
          <p:cNvGrpSpPr/>
          <p:nvPr/>
        </p:nvGrpSpPr>
        <p:grpSpPr>
          <a:xfrm>
            <a:off x="6022302" y="3857576"/>
            <a:ext cx="1754760" cy="546094"/>
            <a:chOff x="1294751" y="3886345"/>
            <a:chExt cx="1754760" cy="546094"/>
          </a:xfrm>
        </p:grpSpPr>
        <p:sp>
          <p:nvSpPr>
            <p:cNvPr id="41" name="Arrow: Curved Left 40">
              <a:extLst>
                <a:ext uri="{FF2B5EF4-FFF2-40B4-BE49-F238E27FC236}">
                  <a16:creationId xmlns:a16="http://schemas.microsoft.com/office/drawing/2014/main" id="{ABD1B410-D948-4048-99F8-CD31F0A68A57}"/>
                </a:ext>
              </a:extLst>
            </p:cNvPr>
            <p:cNvSpPr/>
            <p:nvPr/>
          </p:nvSpPr>
          <p:spPr>
            <a:xfrm>
              <a:off x="1294751" y="3886345"/>
              <a:ext cx="194383" cy="546094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0CBBF63-73B5-42F7-A492-CFE9364D1B20}"/>
                </a:ext>
              </a:extLst>
            </p:cNvPr>
            <p:cNvSpPr txBox="1"/>
            <p:nvPr/>
          </p:nvSpPr>
          <p:spPr>
            <a:xfrm>
              <a:off x="1539562" y="3951452"/>
              <a:ext cx="15099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- 10% = £36</a:t>
              </a: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46B4E4BB-8B89-4947-9351-20A89BF7176C}"/>
              </a:ext>
            </a:extLst>
          </p:cNvPr>
          <p:cNvSpPr txBox="1"/>
          <p:nvPr/>
        </p:nvSpPr>
        <p:spPr>
          <a:xfrm>
            <a:off x="4569763" y="5817148"/>
            <a:ext cx="4304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The television is £76 cheaper that it was originally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4E3D8FD-3E2B-4BD7-9E9E-E5E1532A1D1C}"/>
              </a:ext>
            </a:extLst>
          </p:cNvPr>
          <p:cNvSpPr txBox="1"/>
          <p:nvPr/>
        </p:nvSpPr>
        <p:spPr>
          <a:xfrm>
            <a:off x="5351588" y="5336614"/>
            <a:ext cx="2022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£400 - £324 = £76</a:t>
            </a:r>
          </a:p>
        </p:txBody>
      </p:sp>
    </p:spTree>
    <p:extLst>
      <p:ext uri="{BB962C8B-B14F-4D97-AF65-F5344CB8AC3E}">
        <p14:creationId xmlns:p14="http://schemas.microsoft.com/office/powerpoint/2010/main" val="45810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4" grpId="0"/>
      <p:bldP spid="6" grpId="0"/>
      <p:bldP spid="15" grpId="0"/>
      <p:bldP spid="17" grpId="0"/>
      <p:bldP spid="20" grpId="0"/>
      <p:bldP spid="21" grpId="0"/>
      <p:bldP spid="22" grpId="0"/>
      <p:bldP spid="24" grpId="0"/>
      <p:bldP spid="32" grpId="0"/>
      <p:bldP spid="33" grpId="0"/>
      <p:bldP spid="34" grpId="0"/>
      <p:bldP spid="36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2886398-2DDB-4E0E-9FD4-B55A8DA5AE78}"/>
              </a:ext>
            </a:extLst>
          </p:cNvPr>
          <p:cNvSpPr/>
          <p:nvPr/>
        </p:nvSpPr>
        <p:spPr>
          <a:xfrm>
            <a:off x="5055216" y="1978851"/>
            <a:ext cx="3915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What is the final price of the television?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388C2A-0863-49F1-BC7F-76156E973E1A}"/>
              </a:ext>
            </a:extLst>
          </p:cNvPr>
          <p:cNvSpPr/>
          <p:nvPr/>
        </p:nvSpPr>
        <p:spPr>
          <a:xfrm>
            <a:off x="5038629" y="753672"/>
            <a:ext cx="2998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The price is decreased by 10%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3280596-EB7C-49C5-A961-E0AE05FB5A90}"/>
              </a:ext>
            </a:extLst>
          </p:cNvPr>
          <p:cNvSpPr/>
          <p:nvPr/>
        </p:nvSpPr>
        <p:spPr>
          <a:xfrm>
            <a:off x="5073195" y="1204445"/>
            <a:ext cx="3783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dirty="0"/>
              <a:t>A month later the price is decreased by another 20%.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6AE86B-6410-4A4D-9050-E1AC04B1E90B}"/>
              </a:ext>
            </a:extLst>
          </p:cNvPr>
          <p:cNvSpPr/>
          <p:nvPr/>
        </p:nvSpPr>
        <p:spPr>
          <a:xfrm>
            <a:off x="5088434" y="323484"/>
            <a:ext cx="2316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A television costs £600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FB2F5F-39B3-47D2-A8C1-8E26635A6348}"/>
              </a:ext>
            </a:extLst>
          </p:cNvPr>
          <p:cNvSpPr/>
          <p:nvPr/>
        </p:nvSpPr>
        <p:spPr>
          <a:xfrm>
            <a:off x="5038628" y="2363017"/>
            <a:ext cx="3768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How much less is the television now?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881CBF-23B6-4C7B-B223-39C94FC4B628}"/>
              </a:ext>
            </a:extLst>
          </p:cNvPr>
          <p:cNvSpPr/>
          <p:nvPr/>
        </p:nvSpPr>
        <p:spPr>
          <a:xfrm>
            <a:off x="5185815" y="4795597"/>
            <a:ext cx="3915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What is the final price of the television?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2EF44F-E1C6-40F9-99B5-3812462AA626}"/>
              </a:ext>
            </a:extLst>
          </p:cNvPr>
          <p:cNvSpPr/>
          <p:nvPr/>
        </p:nvSpPr>
        <p:spPr>
          <a:xfrm>
            <a:off x="5148229" y="3755909"/>
            <a:ext cx="2998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The price is decreased by 20%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4ED84BE-BE2E-4971-B7CC-65895AC2EA8B}"/>
              </a:ext>
            </a:extLst>
          </p:cNvPr>
          <p:cNvSpPr/>
          <p:nvPr/>
        </p:nvSpPr>
        <p:spPr>
          <a:xfrm>
            <a:off x="5185815" y="4111217"/>
            <a:ext cx="37683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dirty="0"/>
              <a:t>A month later the price is decreased by another 30%.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DB2D55-FF6B-4FEA-B9F7-8BEE5CEB7FA4}"/>
              </a:ext>
            </a:extLst>
          </p:cNvPr>
          <p:cNvSpPr/>
          <p:nvPr/>
        </p:nvSpPr>
        <p:spPr>
          <a:xfrm>
            <a:off x="5137358" y="3381356"/>
            <a:ext cx="2316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A television costs £600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C57F99-4BBF-4964-8843-A9D3163AB231}"/>
              </a:ext>
            </a:extLst>
          </p:cNvPr>
          <p:cNvSpPr/>
          <p:nvPr/>
        </p:nvSpPr>
        <p:spPr>
          <a:xfrm>
            <a:off x="405765" y="1979924"/>
            <a:ext cx="3915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What is the final price of the television?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6C0FDC0-F5B5-4E34-AC10-2B68790A6A26}"/>
              </a:ext>
            </a:extLst>
          </p:cNvPr>
          <p:cNvSpPr/>
          <p:nvPr/>
        </p:nvSpPr>
        <p:spPr>
          <a:xfrm>
            <a:off x="416932" y="753672"/>
            <a:ext cx="2936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The price is increased by 10%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ECB8326-1A62-4F0C-8B1E-3512EA393BE8}"/>
              </a:ext>
            </a:extLst>
          </p:cNvPr>
          <p:cNvSpPr/>
          <p:nvPr/>
        </p:nvSpPr>
        <p:spPr>
          <a:xfrm>
            <a:off x="410702" y="1197217"/>
            <a:ext cx="39154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dirty="0"/>
              <a:t>A month later the price is increased by another 20%.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06E5DBE-1F46-45CD-94D7-7C990FF3CD7B}"/>
              </a:ext>
            </a:extLst>
          </p:cNvPr>
          <p:cNvSpPr/>
          <p:nvPr/>
        </p:nvSpPr>
        <p:spPr>
          <a:xfrm>
            <a:off x="476873" y="363229"/>
            <a:ext cx="2316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A television costs £600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8A0021-C6C7-4670-8B6A-215EC946EA74}"/>
              </a:ext>
            </a:extLst>
          </p:cNvPr>
          <p:cNvSpPr/>
          <p:nvPr/>
        </p:nvSpPr>
        <p:spPr>
          <a:xfrm>
            <a:off x="448789" y="4807868"/>
            <a:ext cx="3915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What is the final price of the television?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30D05E8-5CF9-4E8E-B131-0E8D881115BA}"/>
              </a:ext>
            </a:extLst>
          </p:cNvPr>
          <p:cNvSpPr/>
          <p:nvPr/>
        </p:nvSpPr>
        <p:spPr>
          <a:xfrm>
            <a:off x="466039" y="3751010"/>
            <a:ext cx="2936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The price is increased by 20%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B1C879C-1E0F-488A-9AA7-EF941F26F26F}"/>
              </a:ext>
            </a:extLst>
          </p:cNvPr>
          <p:cNvSpPr/>
          <p:nvPr/>
        </p:nvSpPr>
        <p:spPr>
          <a:xfrm>
            <a:off x="483355" y="4132335"/>
            <a:ext cx="39154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dirty="0"/>
              <a:t>A month later the price is increased by another 30%.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2B8F173-B5AB-4992-AA9D-E455BDA993BA}"/>
              </a:ext>
            </a:extLst>
          </p:cNvPr>
          <p:cNvSpPr/>
          <p:nvPr/>
        </p:nvSpPr>
        <p:spPr>
          <a:xfrm>
            <a:off x="483355" y="3375839"/>
            <a:ext cx="2316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A television costs £600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6141F1A-C126-4481-899A-5C2CB8A94E0C}"/>
              </a:ext>
            </a:extLst>
          </p:cNvPr>
          <p:cNvSpPr/>
          <p:nvPr/>
        </p:nvSpPr>
        <p:spPr>
          <a:xfrm>
            <a:off x="418827" y="2348183"/>
            <a:ext cx="3829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How much more is the television now?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EAD2158-D15D-49EE-B387-81C412F3A410}"/>
              </a:ext>
            </a:extLst>
          </p:cNvPr>
          <p:cNvSpPr/>
          <p:nvPr/>
        </p:nvSpPr>
        <p:spPr>
          <a:xfrm>
            <a:off x="448789" y="5212573"/>
            <a:ext cx="3829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How much more is the television now?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916F8F4-52C7-41BC-ADB7-9A3CB716CB8B}"/>
              </a:ext>
            </a:extLst>
          </p:cNvPr>
          <p:cNvSpPr/>
          <p:nvPr/>
        </p:nvSpPr>
        <p:spPr>
          <a:xfrm>
            <a:off x="5185815" y="5177200"/>
            <a:ext cx="3768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How much less is the television now?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EE7EE37-27F7-47CE-ABE5-ECE0A21EEE34}"/>
              </a:ext>
            </a:extLst>
          </p:cNvPr>
          <p:cNvSpPr txBox="1"/>
          <p:nvPr/>
        </p:nvSpPr>
        <p:spPr>
          <a:xfrm>
            <a:off x="180856" y="363229"/>
            <a:ext cx="356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1.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002FD4-8F77-4F8E-8C3E-ECEADEEF55B9}"/>
              </a:ext>
            </a:extLst>
          </p:cNvPr>
          <p:cNvSpPr txBox="1"/>
          <p:nvPr/>
        </p:nvSpPr>
        <p:spPr>
          <a:xfrm>
            <a:off x="160121" y="3375839"/>
            <a:ext cx="356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2.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586EE25-30D1-4479-822C-C27DF9CE1E6A}"/>
              </a:ext>
            </a:extLst>
          </p:cNvPr>
          <p:cNvSpPr txBox="1"/>
          <p:nvPr/>
        </p:nvSpPr>
        <p:spPr>
          <a:xfrm>
            <a:off x="4750121" y="331306"/>
            <a:ext cx="356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3.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FF16C7B-44DE-4374-99B6-E90B83955DFC}"/>
              </a:ext>
            </a:extLst>
          </p:cNvPr>
          <p:cNvSpPr txBox="1"/>
          <p:nvPr/>
        </p:nvSpPr>
        <p:spPr>
          <a:xfrm>
            <a:off x="4779718" y="3387973"/>
            <a:ext cx="356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1665424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2886398-2DDB-4E0E-9FD4-B55A8DA5AE78}"/>
              </a:ext>
            </a:extLst>
          </p:cNvPr>
          <p:cNvSpPr/>
          <p:nvPr/>
        </p:nvSpPr>
        <p:spPr>
          <a:xfrm>
            <a:off x="5055216" y="1978851"/>
            <a:ext cx="3915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What is the final price of the television?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388C2A-0863-49F1-BC7F-76156E973E1A}"/>
              </a:ext>
            </a:extLst>
          </p:cNvPr>
          <p:cNvSpPr/>
          <p:nvPr/>
        </p:nvSpPr>
        <p:spPr>
          <a:xfrm>
            <a:off x="5038629" y="753672"/>
            <a:ext cx="2998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The price is decreased by 10%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3280596-EB7C-49C5-A961-E0AE05FB5A90}"/>
              </a:ext>
            </a:extLst>
          </p:cNvPr>
          <p:cNvSpPr/>
          <p:nvPr/>
        </p:nvSpPr>
        <p:spPr>
          <a:xfrm>
            <a:off x="5073195" y="1204445"/>
            <a:ext cx="3783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dirty="0"/>
              <a:t>A month later the price is decreased by another 20%.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6AE86B-6410-4A4D-9050-E1AC04B1E90B}"/>
              </a:ext>
            </a:extLst>
          </p:cNvPr>
          <p:cNvSpPr/>
          <p:nvPr/>
        </p:nvSpPr>
        <p:spPr>
          <a:xfrm>
            <a:off x="5088434" y="323484"/>
            <a:ext cx="2316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A television costs £600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FB2F5F-39B3-47D2-A8C1-8E26635A6348}"/>
              </a:ext>
            </a:extLst>
          </p:cNvPr>
          <p:cNvSpPr/>
          <p:nvPr/>
        </p:nvSpPr>
        <p:spPr>
          <a:xfrm>
            <a:off x="5038628" y="2363017"/>
            <a:ext cx="3768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How much less is the television now?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881CBF-23B6-4C7B-B223-39C94FC4B628}"/>
              </a:ext>
            </a:extLst>
          </p:cNvPr>
          <p:cNvSpPr/>
          <p:nvPr/>
        </p:nvSpPr>
        <p:spPr>
          <a:xfrm>
            <a:off x="5185815" y="4795597"/>
            <a:ext cx="3915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What is the final price of the television?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2EF44F-E1C6-40F9-99B5-3812462AA626}"/>
              </a:ext>
            </a:extLst>
          </p:cNvPr>
          <p:cNvSpPr/>
          <p:nvPr/>
        </p:nvSpPr>
        <p:spPr>
          <a:xfrm>
            <a:off x="5148229" y="3755909"/>
            <a:ext cx="2998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The price is decreased by 20%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4ED84BE-BE2E-4971-B7CC-65895AC2EA8B}"/>
              </a:ext>
            </a:extLst>
          </p:cNvPr>
          <p:cNvSpPr/>
          <p:nvPr/>
        </p:nvSpPr>
        <p:spPr>
          <a:xfrm>
            <a:off x="5185815" y="4111217"/>
            <a:ext cx="37683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dirty="0"/>
              <a:t>A month later the price is decreased by another 30%.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DB2D55-FF6B-4FEA-B9F7-8BEE5CEB7FA4}"/>
              </a:ext>
            </a:extLst>
          </p:cNvPr>
          <p:cNvSpPr/>
          <p:nvPr/>
        </p:nvSpPr>
        <p:spPr>
          <a:xfrm>
            <a:off x="5137358" y="3381356"/>
            <a:ext cx="2316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A television costs £600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C57F99-4BBF-4964-8843-A9D3163AB231}"/>
              </a:ext>
            </a:extLst>
          </p:cNvPr>
          <p:cNvSpPr/>
          <p:nvPr/>
        </p:nvSpPr>
        <p:spPr>
          <a:xfrm>
            <a:off x="405765" y="1979924"/>
            <a:ext cx="3915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What is the final price of the television?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6C0FDC0-F5B5-4E34-AC10-2B68790A6A26}"/>
              </a:ext>
            </a:extLst>
          </p:cNvPr>
          <p:cNvSpPr/>
          <p:nvPr/>
        </p:nvSpPr>
        <p:spPr>
          <a:xfrm>
            <a:off x="416932" y="753672"/>
            <a:ext cx="2936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The price is increased by 10%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ECB8326-1A62-4F0C-8B1E-3512EA393BE8}"/>
              </a:ext>
            </a:extLst>
          </p:cNvPr>
          <p:cNvSpPr/>
          <p:nvPr/>
        </p:nvSpPr>
        <p:spPr>
          <a:xfrm>
            <a:off x="410702" y="1197217"/>
            <a:ext cx="39154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dirty="0"/>
              <a:t>A month later the price is increased by another 20%.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06E5DBE-1F46-45CD-94D7-7C990FF3CD7B}"/>
              </a:ext>
            </a:extLst>
          </p:cNvPr>
          <p:cNvSpPr/>
          <p:nvPr/>
        </p:nvSpPr>
        <p:spPr>
          <a:xfrm>
            <a:off x="476873" y="363229"/>
            <a:ext cx="2316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A television costs £600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8A0021-C6C7-4670-8B6A-215EC946EA74}"/>
              </a:ext>
            </a:extLst>
          </p:cNvPr>
          <p:cNvSpPr/>
          <p:nvPr/>
        </p:nvSpPr>
        <p:spPr>
          <a:xfrm>
            <a:off x="448789" y="4807868"/>
            <a:ext cx="3915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What is the final price of the television?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30D05E8-5CF9-4E8E-B131-0E8D881115BA}"/>
              </a:ext>
            </a:extLst>
          </p:cNvPr>
          <p:cNvSpPr/>
          <p:nvPr/>
        </p:nvSpPr>
        <p:spPr>
          <a:xfrm>
            <a:off x="466039" y="3751010"/>
            <a:ext cx="2936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The price is increased by 20%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B1C879C-1E0F-488A-9AA7-EF941F26F26F}"/>
              </a:ext>
            </a:extLst>
          </p:cNvPr>
          <p:cNvSpPr/>
          <p:nvPr/>
        </p:nvSpPr>
        <p:spPr>
          <a:xfrm>
            <a:off x="483355" y="4132335"/>
            <a:ext cx="39154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dirty="0"/>
              <a:t>A month later the price is increased by another 30%.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2B8F173-B5AB-4992-AA9D-E455BDA993BA}"/>
              </a:ext>
            </a:extLst>
          </p:cNvPr>
          <p:cNvSpPr/>
          <p:nvPr/>
        </p:nvSpPr>
        <p:spPr>
          <a:xfrm>
            <a:off x="483355" y="3375839"/>
            <a:ext cx="2316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A television costs £600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6141F1A-C126-4481-899A-5C2CB8A94E0C}"/>
              </a:ext>
            </a:extLst>
          </p:cNvPr>
          <p:cNvSpPr/>
          <p:nvPr/>
        </p:nvSpPr>
        <p:spPr>
          <a:xfrm>
            <a:off x="418827" y="2348183"/>
            <a:ext cx="3829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How much more is the television now?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EAD2158-D15D-49EE-B387-81C412F3A410}"/>
              </a:ext>
            </a:extLst>
          </p:cNvPr>
          <p:cNvSpPr/>
          <p:nvPr/>
        </p:nvSpPr>
        <p:spPr>
          <a:xfrm>
            <a:off x="448789" y="5212573"/>
            <a:ext cx="3829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How much more is the television now?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916F8F4-52C7-41BC-ADB7-9A3CB716CB8B}"/>
              </a:ext>
            </a:extLst>
          </p:cNvPr>
          <p:cNvSpPr/>
          <p:nvPr/>
        </p:nvSpPr>
        <p:spPr>
          <a:xfrm>
            <a:off x="5185815" y="5177200"/>
            <a:ext cx="3768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/>
              <a:t>How much less is the television now?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EE7EE37-27F7-47CE-ABE5-ECE0A21EEE34}"/>
              </a:ext>
            </a:extLst>
          </p:cNvPr>
          <p:cNvSpPr txBox="1"/>
          <p:nvPr/>
        </p:nvSpPr>
        <p:spPr>
          <a:xfrm>
            <a:off x="180856" y="363229"/>
            <a:ext cx="356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1.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002FD4-8F77-4F8E-8C3E-ECEADEEF55B9}"/>
              </a:ext>
            </a:extLst>
          </p:cNvPr>
          <p:cNvSpPr txBox="1"/>
          <p:nvPr/>
        </p:nvSpPr>
        <p:spPr>
          <a:xfrm>
            <a:off x="160121" y="3375839"/>
            <a:ext cx="356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2.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586EE25-30D1-4479-822C-C27DF9CE1E6A}"/>
              </a:ext>
            </a:extLst>
          </p:cNvPr>
          <p:cNvSpPr txBox="1"/>
          <p:nvPr/>
        </p:nvSpPr>
        <p:spPr>
          <a:xfrm>
            <a:off x="4750121" y="331306"/>
            <a:ext cx="356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3.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FF16C7B-44DE-4374-99B6-E90B83955DFC}"/>
              </a:ext>
            </a:extLst>
          </p:cNvPr>
          <p:cNvSpPr txBox="1"/>
          <p:nvPr/>
        </p:nvSpPr>
        <p:spPr>
          <a:xfrm>
            <a:off x="4779718" y="3387973"/>
            <a:ext cx="356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4.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96A173-F299-4EA0-ACCA-0F185467AE9F}"/>
              </a:ext>
            </a:extLst>
          </p:cNvPr>
          <p:cNvSpPr txBox="1"/>
          <p:nvPr/>
        </p:nvSpPr>
        <p:spPr>
          <a:xfrm>
            <a:off x="4185118" y="1978315"/>
            <a:ext cx="93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£792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3B2B61C-1B0C-465C-8310-63B8E53A642C}"/>
              </a:ext>
            </a:extLst>
          </p:cNvPr>
          <p:cNvSpPr txBox="1"/>
          <p:nvPr/>
        </p:nvSpPr>
        <p:spPr>
          <a:xfrm>
            <a:off x="4139941" y="2347111"/>
            <a:ext cx="93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£192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77B4D16-30D2-43C6-B2C0-604EE5252BA5}"/>
              </a:ext>
            </a:extLst>
          </p:cNvPr>
          <p:cNvSpPr txBox="1"/>
          <p:nvPr/>
        </p:nvSpPr>
        <p:spPr>
          <a:xfrm>
            <a:off x="4185118" y="4797985"/>
            <a:ext cx="93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£936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0C9FA31-DA2F-4E3B-9DF1-F117DBA81FE8}"/>
              </a:ext>
            </a:extLst>
          </p:cNvPr>
          <p:cNvSpPr txBox="1"/>
          <p:nvPr/>
        </p:nvSpPr>
        <p:spPr>
          <a:xfrm>
            <a:off x="4173159" y="5227212"/>
            <a:ext cx="93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£336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34AC9A1-BD5F-45F9-A45B-F637AED56DAB}"/>
              </a:ext>
            </a:extLst>
          </p:cNvPr>
          <p:cNvSpPr txBox="1"/>
          <p:nvPr/>
        </p:nvSpPr>
        <p:spPr>
          <a:xfrm>
            <a:off x="8271608" y="2169653"/>
            <a:ext cx="93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£432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D07ABD-5CE0-4922-A951-95DF1ED26503}"/>
              </a:ext>
            </a:extLst>
          </p:cNvPr>
          <p:cNvSpPr txBox="1"/>
          <p:nvPr/>
        </p:nvSpPr>
        <p:spPr>
          <a:xfrm>
            <a:off x="8298989" y="2609750"/>
            <a:ext cx="93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£168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2C34AE6-6F26-4995-8CE2-EDBB6063754A}"/>
              </a:ext>
            </a:extLst>
          </p:cNvPr>
          <p:cNvSpPr txBox="1"/>
          <p:nvPr/>
        </p:nvSpPr>
        <p:spPr>
          <a:xfrm>
            <a:off x="8168056" y="4572882"/>
            <a:ext cx="93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£336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18F8C01-463D-4682-8DB6-89F2F0E12AAD}"/>
              </a:ext>
            </a:extLst>
          </p:cNvPr>
          <p:cNvSpPr txBox="1"/>
          <p:nvPr/>
        </p:nvSpPr>
        <p:spPr>
          <a:xfrm>
            <a:off x="8146807" y="5411878"/>
            <a:ext cx="93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£264</a:t>
            </a:r>
          </a:p>
        </p:txBody>
      </p:sp>
    </p:spTree>
    <p:extLst>
      <p:ext uri="{BB962C8B-B14F-4D97-AF65-F5344CB8AC3E}">
        <p14:creationId xmlns:p14="http://schemas.microsoft.com/office/powerpoint/2010/main" val="3618029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719</Words>
  <Application>Microsoft Office PowerPoint</Application>
  <PresentationFormat>On-screen Show (4:3)</PresentationFormat>
  <Paragraphs>120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Percentages – Increase and increase/decrease and decrease again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Graeme Mitchinson</cp:lastModifiedBy>
  <cp:revision>114</cp:revision>
  <dcterms:created xsi:type="dcterms:W3CDTF">2018-01-26T08:52:52Z</dcterms:created>
  <dcterms:modified xsi:type="dcterms:W3CDTF">2021-04-01T15:09:12Z</dcterms:modified>
</cp:coreProperties>
</file>