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89" r:id="rId3"/>
    <p:sldId id="292" r:id="rId4"/>
    <p:sldId id="286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2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51C9B-88C0-4F6A-95F1-2E567146337E}" type="datetimeFigureOut">
              <a:rPr lang="en-GB" smtClean="0"/>
              <a:t>08/04/2021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4A41-06CD-4102-BCA2-321B6FBA020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1614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51C9B-88C0-4F6A-95F1-2E567146337E}" type="datetimeFigureOut">
              <a:rPr lang="en-GB" smtClean="0"/>
              <a:t>08/04/2021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4A41-06CD-4102-BCA2-321B6FBA020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82248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51C9B-88C0-4F6A-95F1-2E567146337E}" type="datetimeFigureOut">
              <a:rPr lang="en-GB" smtClean="0"/>
              <a:t>08/04/2021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4A41-06CD-4102-BCA2-321B6FBA020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67629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51C9B-88C0-4F6A-95F1-2E567146337E}" type="datetimeFigureOut">
              <a:rPr lang="en-GB" smtClean="0"/>
              <a:t>08/04/2021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4A41-06CD-4102-BCA2-321B6FBA020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889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51C9B-88C0-4F6A-95F1-2E567146337E}" type="datetimeFigureOut">
              <a:rPr lang="en-GB" smtClean="0"/>
              <a:t>08/04/2021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4A41-06CD-4102-BCA2-321B6FBA020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7704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51C9B-88C0-4F6A-95F1-2E567146337E}" type="datetimeFigureOut">
              <a:rPr lang="en-GB" smtClean="0"/>
              <a:t>08/04/2021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4A41-06CD-4102-BCA2-321B6FBA020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41123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51C9B-88C0-4F6A-95F1-2E567146337E}" type="datetimeFigureOut">
              <a:rPr lang="en-GB" smtClean="0"/>
              <a:t>08/04/2021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4A41-06CD-4102-BCA2-321B6FBA020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8511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51C9B-88C0-4F6A-95F1-2E567146337E}" type="datetimeFigureOut">
              <a:rPr lang="en-GB" smtClean="0"/>
              <a:t>08/04/2021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4A41-06CD-4102-BCA2-321B6FBA020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42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51C9B-88C0-4F6A-95F1-2E567146337E}" type="datetimeFigureOut">
              <a:rPr lang="en-GB" smtClean="0"/>
              <a:t>08/04/2021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4A41-06CD-4102-BCA2-321B6FBA020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01007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51C9B-88C0-4F6A-95F1-2E567146337E}" type="datetimeFigureOut">
              <a:rPr lang="en-GB" smtClean="0"/>
              <a:t>08/04/2021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4A41-06CD-4102-BCA2-321B6FBA020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9320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51C9B-88C0-4F6A-95F1-2E567146337E}" type="datetimeFigureOut">
              <a:rPr lang="en-GB" smtClean="0"/>
              <a:t>08/04/2021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4A41-06CD-4102-BCA2-321B6FBA020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1402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51C9B-88C0-4F6A-95F1-2E567146337E}" type="datetimeFigureOut">
              <a:rPr lang="en-GB" smtClean="0"/>
              <a:t>08/04/2021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74A41-06CD-4102-BCA2-321B6FBA020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024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Experimental Probability: decimal version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3C46552-0D59-4627-9A1D-ECBCDDCD92C0}"/>
              </a:ext>
            </a:extLst>
          </p:cNvPr>
          <p:cNvSpPr/>
          <p:nvPr/>
        </p:nvSpPr>
        <p:spPr>
          <a:xfrm>
            <a:off x="2628258" y="4091077"/>
            <a:ext cx="3477595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relative frequency of a teacher throwing a pen in the bin is 0.5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989888A-5EC7-4BCF-8A37-B858066E3E89}"/>
              </a:ext>
            </a:extLst>
          </p:cNvPr>
          <p:cNvSpPr/>
          <p:nvPr/>
        </p:nvSpPr>
        <p:spPr>
          <a:xfrm>
            <a:off x="2246114" y="4803240"/>
            <a:ext cx="3993081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1" indent="0" algn="ctr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teacher throws a pen 100 times. How many throws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will be successful?</a:t>
            </a:r>
          </a:p>
        </p:txBody>
      </p:sp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BF1661D8-532D-4059-B345-0F3ECC3760CB}"/>
              </a:ext>
            </a:extLst>
          </p:cNvPr>
          <p:cNvSpPr/>
          <p:nvPr/>
        </p:nvSpPr>
        <p:spPr>
          <a:xfrm>
            <a:off x="431949" y="763415"/>
            <a:ext cx="3477595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relative frequency of a teacher throwing a pen in the bin is 0.5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B97301-8FC7-4860-8319-D99C81005129}"/>
              </a:ext>
            </a:extLst>
          </p:cNvPr>
          <p:cNvSpPr/>
          <p:nvPr/>
        </p:nvSpPr>
        <p:spPr>
          <a:xfrm>
            <a:off x="49805" y="1475578"/>
            <a:ext cx="3993081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1" indent="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teacher throws a pen 100 times. How many throws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will be successful?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E22D89C-1348-4DF6-8B6F-4F49B7D87079}"/>
              </a:ext>
            </a:extLst>
          </p:cNvPr>
          <p:cNvSpPr/>
          <p:nvPr/>
        </p:nvSpPr>
        <p:spPr>
          <a:xfrm>
            <a:off x="4799011" y="763414"/>
            <a:ext cx="4116973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relative frequency of a teacher throwing a pen in the bin is 0.5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FB7CA3E-7DE9-4F06-8E3E-60A009DA0F73}"/>
              </a:ext>
            </a:extLst>
          </p:cNvPr>
          <p:cNvSpPr/>
          <p:nvPr/>
        </p:nvSpPr>
        <p:spPr>
          <a:xfrm>
            <a:off x="4507673" y="1475577"/>
            <a:ext cx="4116975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algn="just" defTabSz="685800">
              <a:lnSpc>
                <a:spcPct val="90000"/>
              </a:lnSpc>
              <a:spcBef>
                <a:spcPts val="375"/>
              </a:spcBef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teacher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US" dirty="0">
                <a:solidFill>
                  <a:sysClr val="windowText" lastClr="000000"/>
                </a:solidFill>
              </a:rPr>
              <a:t>throws a pen 1000 times.  How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many throws will be successful?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0F1B81A-D3FA-4B32-A1C1-F2FAEB47DCFE}"/>
                  </a:ext>
                </a:extLst>
              </p:cNvPr>
              <p:cNvSpPr/>
              <p:nvPr/>
            </p:nvSpPr>
            <p:spPr>
              <a:xfrm>
                <a:off x="416470" y="2894134"/>
                <a:ext cx="124585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0.5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×100 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0F1B81A-D3FA-4B32-A1C1-F2FAEB47DC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470" y="2894134"/>
                <a:ext cx="1245854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6308326-74DC-41D3-9D8E-5795CC0860FC}"/>
                  </a:ext>
                </a:extLst>
              </p:cNvPr>
              <p:cNvSpPr/>
              <p:nvPr/>
            </p:nvSpPr>
            <p:spPr>
              <a:xfrm>
                <a:off x="416470" y="3459277"/>
                <a:ext cx="13676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=50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𝑡𝑖𝑚𝑒𝑠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6308326-74DC-41D3-9D8E-5795CC0860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470" y="3459277"/>
                <a:ext cx="136761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378D28C-2145-454A-87C5-6F60BC270943}"/>
                  </a:ext>
                </a:extLst>
              </p:cNvPr>
              <p:cNvSpPr/>
              <p:nvPr/>
            </p:nvSpPr>
            <p:spPr>
              <a:xfrm>
                <a:off x="341293" y="2345992"/>
                <a:ext cx="35650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𝑃𝑟𝑜𝑏𝑎𝑏𝑖𝑙𝑖𝑡𝑦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×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𝑛𝑢𝑚𝑏𝑒𝑟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𝑜𝑓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𝑡𝑟𝑖𝑎𝑙𝑠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378D28C-2145-454A-87C5-6F60BC2709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293" y="2345992"/>
                <a:ext cx="3565079" cy="369332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49DBA37E-354A-4EA4-96EE-1CCC07F57C86}"/>
              </a:ext>
            </a:extLst>
          </p:cNvPr>
          <p:cNvSpPr/>
          <p:nvPr/>
        </p:nvSpPr>
        <p:spPr>
          <a:xfrm>
            <a:off x="607963" y="937338"/>
            <a:ext cx="839320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85800">
              <a:lnSpc>
                <a:spcPct val="90000"/>
              </a:lnSpc>
              <a:spcBef>
                <a:spcPts val="750"/>
              </a:spcBef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relative frequency of a teacher throwing a pen in the bin is 0.5. </a:t>
            </a:r>
            <a:r>
              <a:rPr lang="en-US">
                <a:solidFill>
                  <a:sysClr val="windowText" lastClr="000000"/>
                </a:solidFill>
                <a:latin typeface="Calibri" panose="020F0502020204030204"/>
              </a:rPr>
              <a:t>A</a:t>
            </a:r>
            <a:r>
              <a:rPr lang="en-US">
                <a:solidFill>
                  <a:sysClr val="windowText" lastClr="000000"/>
                </a:solidFill>
              </a:rPr>
              <a:t> </a:t>
            </a:r>
            <a:r>
              <a:rPr lang="en-US" dirty="0">
                <a:solidFill>
                  <a:sysClr val="windowText" lastClr="000000"/>
                </a:solidFill>
              </a:rPr>
              <a:t>teacher throws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pen 50 times. How many will be successful?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88A2F31-1A23-4C1F-8C6E-DEA854895909}"/>
              </a:ext>
            </a:extLst>
          </p:cNvPr>
          <p:cNvSpPr/>
          <p:nvPr/>
        </p:nvSpPr>
        <p:spPr>
          <a:xfrm>
            <a:off x="607963" y="1809660"/>
            <a:ext cx="839320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85800">
              <a:lnSpc>
                <a:spcPct val="90000"/>
              </a:lnSpc>
              <a:spcBef>
                <a:spcPts val="750"/>
              </a:spcBef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relative frequency of </a:t>
            </a:r>
            <a:r>
              <a:rPr lang="en-US" dirty="0">
                <a:solidFill>
                  <a:sysClr val="windowText" lastClr="000000"/>
                </a:solidFill>
              </a:rPr>
              <a:t>a teacher throwing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pen in the bin is </a:t>
            </a:r>
            <a:r>
              <a:rPr lang="en-US" dirty="0">
                <a:solidFill>
                  <a:sysClr val="windowText" lastClr="000000"/>
                </a:solidFill>
              </a:rPr>
              <a:t>0.1. A teacher throws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pen 50 times. How many will be successful?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3508787-A5BC-4416-BE36-21097BC9AD7C}"/>
              </a:ext>
            </a:extLst>
          </p:cNvPr>
          <p:cNvSpPr/>
          <p:nvPr/>
        </p:nvSpPr>
        <p:spPr>
          <a:xfrm>
            <a:off x="607963" y="2681982"/>
            <a:ext cx="839320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85800">
              <a:lnSpc>
                <a:spcPct val="90000"/>
              </a:lnSpc>
              <a:spcBef>
                <a:spcPts val="750"/>
              </a:spcBef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relative frequency of </a:t>
            </a:r>
            <a:r>
              <a:rPr lang="en-US" dirty="0">
                <a:solidFill>
                  <a:sysClr val="windowText" lastClr="000000"/>
                </a:solidFill>
              </a:rPr>
              <a:t>a teacher throwing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pen in the bin is 1. A</a:t>
            </a:r>
            <a:r>
              <a:rPr lang="en-US" dirty="0">
                <a:solidFill>
                  <a:sysClr val="windowText" lastClr="000000"/>
                </a:solidFill>
              </a:rPr>
              <a:t> teacher throws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pen 50 times. How many will be successful?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C77E527-C288-4767-A0F6-87FA4E072672}"/>
              </a:ext>
            </a:extLst>
          </p:cNvPr>
          <p:cNvSpPr/>
          <p:nvPr/>
        </p:nvSpPr>
        <p:spPr>
          <a:xfrm>
            <a:off x="607963" y="3616547"/>
            <a:ext cx="839320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85800">
              <a:lnSpc>
                <a:spcPct val="90000"/>
              </a:lnSpc>
              <a:spcBef>
                <a:spcPts val="750"/>
              </a:spcBef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relative frequency of </a:t>
            </a:r>
            <a:r>
              <a:rPr lang="en-US" dirty="0">
                <a:solidFill>
                  <a:sysClr val="windowText" lastClr="000000"/>
                </a:solidFill>
              </a:rPr>
              <a:t>a teacher throwing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pen in the bin is 0.9. A</a:t>
            </a:r>
            <a:r>
              <a:rPr lang="en-US" dirty="0">
                <a:solidFill>
                  <a:sysClr val="windowText" lastClr="000000"/>
                </a:solidFill>
              </a:rPr>
              <a:t> teacher throws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pen 100 times. How many will be successful?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91408D9-2D2A-4CBE-ACAC-3900BFC32A6F}"/>
              </a:ext>
            </a:extLst>
          </p:cNvPr>
          <p:cNvSpPr/>
          <p:nvPr/>
        </p:nvSpPr>
        <p:spPr>
          <a:xfrm>
            <a:off x="607963" y="4417263"/>
            <a:ext cx="839320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85800">
              <a:lnSpc>
                <a:spcPct val="90000"/>
              </a:lnSpc>
              <a:spcBef>
                <a:spcPts val="750"/>
              </a:spcBef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relative frequency of </a:t>
            </a:r>
            <a:r>
              <a:rPr lang="en-US" dirty="0">
                <a:solidFill>
                  <a:sysClr val="windowText" lastClr="000000"/>
                </a:solidFill>
              </a:rPr>
              <a:t>a teacher throwing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pen in the bin is 0.10. A</a:t>
            </a:r>
            <a:r>
              <a:rPr lang="en-US" dirty="0">
                <a:solidFill>
                  <a:sysClr val="windowText" lastClr="000000"/>
                </a:solidFill>
              </a:rPr>
              <a:t> teacher throws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pen 100 times. How many will be successful?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54DD181-28A1-433D-8808-EC648F63743C}"/>
              </a:ext>
            </a:extLst>
          </p:cNvPr>
          <p:cNvSpPr/>
          <p:nvPr/>
        </p:nvSpPr>
        <p:spPr>
          <a:xfrm>
            <a:off x="607963" y="5265847"/>
            <a:ext cx="839320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85800">
              <a:lnSpc>
                <a:spcPct val="90000"/>
              </a:lnSpc>
              <a:spcBef>
                <a:spcPts val="750"/>
              </a:spcBef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relative frequency of </a:t>
            </a:r>
            <a:r>
              <a:rPr lang="en-US" dirty="0">
                <a:solidFill>
                  <a:sysClr val="windowText" lastClr="000000"/>
                </a:solidFill>
              </a:rPr>
              <a:t>a teacher throwing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pen in the bin is 0.15. A</a:t>
            </a:r>
            <a:r>
              <a:rPr lang="en-US" dirty="0">
                <a:solidFill>
                  <a:sysClr val="windowText" lastClr="000000"/>
                </a:solidFill>
              </a:rPr>
              <a:t> teacher throws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pen 100 times. How many will be successful?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56F87E9-40C9-4C73-A94B-726E5C992D09}"/>
              </a:ext>
            </a:extLst>
          </p:cNvPr>
          <p:cNvSpPr txBox="1"/>
          <p:nvPr/>
        </p:nvSpPr>
        <p:spPr>
          <a:xfrm>
            <a:off x="116566" y="929233"/>
            <a:ext cx="356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5A33F49-808D-4B2F-8603-FFA0BB67D4A3}"/>
              </a:ext>
            </a:extLst>
          </p:cNvPr>
          <p:cNvSpPr txBox="1"/>
          <p:nvPr/>
        </p:nvSpPr>
        <p:spPr>
          <a:xfrm>
            <a:off x="129169" y="1735793"/>
            <a:ext cx="356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926DAD3-2A52-49F1-BE37-F853DA497820}"/>
              </a:ext>
            </a:extLst>
          </p:cNvPr>
          <p:cNvSpPr txBox="1"/>
          <p:nvPr/>
        </p:nvSpPr>
        <p:spPr>
          <a:xfrm>
            <a:off x="137753" y="2659524"/>
            <a:ext cx="356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A40ACB1-B19A-404C-997C-760287843F82}"/>
              </a:ext>
            </a:extLst>
          </p:cNvPr>
          <p:cNvSpPr txBox="1"/>
          <p:nvPr/>
        </p:nvSpPr>
        <p:spPr>
          <a:xfrm>
            <a:off x="137753" y="3571919"/>
            <a:ext cx="356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37CCCF5-9051-4D15-9A80-D2C9B006A606}"/>
              </a:ext>
            </a:extLst>
          </p:cNvPr>
          <p:cNvSpPr txBox="1"/>
          <p:nvPr/>
        </p:nvSpPr>
        <p:spPr>
          <a:xfrm>
            <a:off x="150356" y="4360988"/>
            <a:ext cx="356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17F257C-0DCC-4BA6-A0B9-2F66433A9B80}"/>
              </a:ext>
            </a:extLst>
          </p:cNvPr>
          <p:cNvSpPr txBox="1"/>
          <p:nvPr/>
        </p:nvSpPr>
        <p:spPr>
          <a:xfrm>
            <a:off x="134976" y="5235571"/>
            <a:ext cx="356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555CC48-5B95-44F1-8EEB-B1DF6FFE7534}"/>
              </a:ext>
            </a:extLst>
          </p:cNvPr>
          <p:cNvSpPr/>
          <p:nvPr/>
        </p:nvSpPr>
        <p:spPr>
          <a:xfrm>
            <a:off x="607963" y="6012135"/>
            <a:ext cx="839320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85800">
              <a:lnSpc>
                <a:spcPct val="90000"/>
              </a:lnSpc>
              <a:spcBef>
                <a:spcPts val="750"/>
              </a:spcBef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relative frequency of </a:t>
            </a:r>
            <a:r>
              <a:rPr lang="en-US" dirty="0">
                <a:solidFill>
                  <a:sysClr val="windowText" lastClr="000000"/>
                </a:solidFill>
              </a:rPr>
              <a:t>a teacher throwing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pen in the bin is 0.015. A</a:t>
            </a:r>
            <a:r>
              <a:rPr lang="en-US" dirty="0">
                <a:solidFill>
                  <a:sysClr val="windowText" lastClr="000000"/>
                </a:solidFill>
              </a:rPr>
              <a:t> teacher throws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pen 100 times. How many will be successful?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6632F38-CFB6-4F19-A5E4-DF3B7AD328AA}"/>
              </a:ext>
            </a:extLst>
          </p:cNvPr>
          <p:cNvSpPr txBox="1"/>
          <p:nvPr/>
        </p:nvSpPr>
        <p:spPr>
          <a:xfrm>
            <a:off x="150356" y="6012135"/>
            <a:ext cx="356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4472C4"/>
                </a:solidFill>
                <a:latin typeface="Calibri" panose="020F0502020204030204"/>
              </a:rPr>
              <a:t>7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3700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49DBA37E-354A-4EA4-96EE-1CCC07F57C86}"/>
              </a:ext>
            </a:extLst>
          </p:cNvPr>
          <p:cNvSpPr/>
          <p:nvPr/>
        </p:nvSpPr>
        <p:spPr>
          <a:xfrm>
            <a:off x="607963" y="937338"/>
            <a:ext cx="839320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85800">
              <a:lnSpc>
                <a:spcPct val="90000"/>
              </a:lnSpc>
              <a:spcBef>
                <a:spcPts val="750"/>
              </a:spcBef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relative frequency of a teacher throwing a pen in the bin is 0.5. </a:t>
            </a:r>
            <a:r>
              <a:rPr lang="en-US">
                <a:solidFill>
                  <a:sysClr val="windowText" lastClr="000000"/>
                </a:solidFill>
                <a:latin typeface="Calibri" panose="020F0502020204030204"/>
              </a:rPr>
              <a:t>A</a:t>
            </a:r>
            <a:r>
              <a:rPr lang="en-US">
                <a:solidFill>
                  <a:sysClr val="windowText" lastClr="000000"/>
                </a:solidFill>
              </a:rPr>
              <a:t> </a:t>
            </a:r>
            <a:r>
              <a:rPr lang="en-US" dirty="0">
                <a:solidFill>
                  <a:sysClr val="windowText" lastClr="000000"/>
                </a:solidFill>
              </a:rPr>
              <a:t>teacher throws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pen 50 times. How many will be successful?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88A2F31-1A23-4C1F-8C6E-DEA854895909}"/>
              </a:ext>
            </a:extLst>
          </p:cNvPr>
          <p:cNvSpPr/>
          <p:nvPr/>
        </p:nvSpPr>
        <p:spPr>
          <a:xfrm>
            <a:off x="607963" y="1809660"/>
            <a:ext cx="839320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85800">
              <a:lnSpc>
                <a:spcPct val="90000"/>
              </a:lnSpc>
              <a:spcBef>
                <a:spcPts val="750"/>
              </a:spcBef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relative frequency of </a:t>
            </a:r>
            <a:r>
              <a:rPr lang="en-US" dirty="0">
                <a:solidFill>
                  <a:sysClr val="windowText" lastClr="000000"/>
                </a:solidFill>
              </a:rPr>
              <a:t>a teacher throwing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pen in the bin is </a:t>
            </a:r>
            <a:r>
              <a:rPr lang="en-US" dirty="0">
                <a:solidFill>
                  <a:sysClr val="windowText" lastClr="000000"/>
                </a:solidFill>
              </a:rPr>
              <a:t>0.1. A teacher throws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pen 50 times. How many will be successful?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3508787-A5BC-4416-BE36-21097BC9AD7C}"/>
              </a:ext>
            </a:extLst>
          </p:cNvPr>
          <p:cNvSpPr/>
          <p:nvPr/>
        </p:nvSpPr>
        <p:spPr>
          <a:xfrm>
            <a:off x="607963" y="2681982"/>
            <a:ext cx="839320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85800">
              <a:lnSpc>
                <a:spcPct val="90000"/>
              </a:lnSpc>
              <a:spcBef>
                <a:spcPts val="750"/>
              </a:spcBef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relative frequency of </a:t>
            </a:r>
            <a:r>
              <a:rPr lang="en-US" dirty="0">
                <a:solidFill>
                  <a:sysClr val="windowText" lastClr="000000"/>
                </a:solidFill>
              </a:rPr>
              <a:t>a teacher throwing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pen in the bin is 1. A</a:t>
            </a:r>
            <a:r>
              <a:rPr lang="en-US" dirty="0">
                <a:solidFill>
                  <a:sysClr val="windowText" lastClr="000000"/>
                </a:solidFill>
              </a:rPr>
              <a:t> teacher throws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pen 50 times. How many will be successful?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C77E527-C288-4767-A0F6-87FA4E072672}"/>
              </a:ext>
            </a:extLst>
          </p:cNvPr>
          <p:cNvSpPr/>
          <p:nvPr/>
        </p:nvSpPr>
        <p:spPr>
          <a:xfrm>
            <a:off x="607963" y="3616547"/>
            <a:ext cx="839320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85800">
              <a:lnSpc>
                <a:spcPct val="90000"/>
              </a:lnSpc>
              <a:spcBef>
                <a:spcPts val="750"/>
              </a:spcBef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relative frequency of </a:t>
            </a:r>
            <a:r>
              <a:rPr lang="en-US" dirty="0">
                <a:solidFill>
                  <a:sysClr val="windowText" lastClr="000000"/>
                </a:solidFill>
              </a:rPr>
              <a:t>a teacher throwing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pen in the bin is 0.9. A</a:t>
            </a:r>
            <a:r>
              <a:rPr lang="en-US" dirty="0">
                <a:solidFill>
                  <a:sysClr val="windowText" lastClr="000000"/>
                </a:solidFill>
              </a:rPr>
              <a:t> teacher throws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pen 100 times. How many will be successful?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91408D9-2D2A-4CBE-ACAC-3900BFC32A6F}"/>
              </a:ext>
            </a:extLst>
          </p:cNvPr>
          <p:cNvSpPr/>
          <p:nvPr/>
        </p:nvSpPr>
        <p:spPr>
          <a:xfrm>
            <a:off x="607963" y="4417263"/>
            <a:ext cx="839320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85800">
              <a:lnSpc>
                <a:spcPct val="90000"/>
              </a:lnSpc>
              <a:spcBef>
                <a:spcPts val="750"/>
              </a:spcBef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relative frequency of </a:t>
            </a:r>
            <a:r>
              <a:rPr lang="en-US" dirty="0">
                <a:solidFill>
                  <a:sysClr val="windowText" lastClr="000000"/>
                </a:solidFill>
              </a:rPr>
              <a:t>a teacher throwing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pen in the bin is 0.10. A</a:t>
            </a:r>
            <a:r>
              <a:rPr lang="en-US" dirty="0">
                <a:solidFill>
                  <a:sysClr val="windowText" lastClr="000000"/>
                </a:solidFill>
              </a:rPr>
              <a:t> teacher throws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pen 100 times. How many will be successful?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54DD181-28A1-433D-8808-EC648F63743C}"/>
              </a:ext>
            </a:extLst>
          </p:cNvPr>
          <p:cNvSpPr/>
          <p:nvPr/>
        </p:nvSpPr>
        <p:spPr>
          <a:xfrm>
            <a:off x="607963" y="5265847"/>
            <a:ext cx="839320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85800">
              <a:lnSpc>
                <a:spcPct val="90000"/>
              </a:lnSpc>
              <a:spcBef>
                <a:spcPts val="750"/>
              </a:spcBef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relative frequency of </a:t>
            </a:r>
            <a:r>
              <a:rPr lang="en-US" dirty="0">
                <a:solidFill>
                  <a:sysClr val="windowText" lastClr="000000"/>
                </a:solidFill>
              </a:rPr>
              <a:t>a teacher throwing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pen in the bin is 0.15. A</a:t>
            </a:r>
            <a:r>
              <a:rPr lang="en-US" dirty="0">
                <a:solidFill>
                  <a:sysClr val="windowText" lastClr="000000"/>
                </a:solidFill>
              </a:rPr>
              <a:t> teacher throws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pen 100 times. How many will be successful?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56F87E9-40C9-4C73-A94B-726E5C992D09}"/>
              </a:ext>
            </a:extLst>
          </p:cNvPr>
          <p:cNvSpPr txBox="1"/>
          <p:nvPr/>
        </p:nvSpPr>
        <p:spPr>
          <a:xfrm>
            <a:off x="116566" y="929233"/>
            <a:ext cx="356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5A33F49-808D-4B2F-8603-FFA0BB67D4A3}"/>
              </a:ext>
            </a:extLst>
          </p:cNvPr>
          <p:cNvSpPr txBox="1"/>
          <p:nvPr/>
        </p:nvSpPr>
        <p:spPr>
          <a:xfrm>
            <a:off x="129169" y="1735793"/>
            <a:ext cx="356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926DAD3-2A52-49F1-BE37-F853DA497820}"/>
              </a:ext>
            </a:extLst>
          </p:cNvPr>
          <p:cNvSpPr txBox="1"/>
          <p:nvPr/>
        </p:nvSpPr>
        <p:spPr>
          <a:xfrm>
            <a:off x="137753" y="2659524"/>
            <a:ext cx="356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A40ACB1-B19A-404C-997C-760287843F82}"/>
              </a:ext>
            </a:extLst>
          </p:cNvPr>
          <p:cNvSpPr txBox="1"/>
          <p:nvPr/>
        </p:nvSpPr>
        <p:spPr>
          <a:xfrm>
            <a:off x="137753" y="3571919"/>
            <a:ext cx="356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37CCCF5-9051-4D15-9A80-D2C9B006A606}"/>
              </a:ext>
            </a:extLst>
          </p:cNvPr>
          <p:cNvSpPr txBox="1"/>
          <p:nvPr/>
        </p:nvSpPr>
        <p:spPr>
          <a:xfrm>
            <a:off x="150356" y="4360988"/>
            <a:ext cx="356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17F257C-0DCC-4BA6-A0B9-2F66433A9B80}"/>
              </a:ext>
            </a:extLst>
          </p:cNvPr>
          <p:cNvSpPr txBox="1"/>
          <p:nvPr/>
        </p:nvSpPr>
        <p:spPr>
          <a:xfrm>
            <a:off x="134976" y="5235571"/>
            <a:ext cx="356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555CC48-5B95-44F1-8EEB-B1DF6FFE7534}"/>
              </a:ext>
            </a:extLst>
          </p:cNvPr>
          <p:cNvSpPr/>
          <p:nvPr/>
        </p:nvSpPr>
        <p:spPr>
          <a:xfrm>
            <a:off x="607963" y="6012135"/>
            <a:ext cx="839320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85800">
              <a:lnSpc>
                <a:spcPct val="90000"/>
              </a:lnSpc>
              <a:spcBef>
                <a:spcPts val="750"/>
              </a:spcBef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relative frequency of </a:t>
            </a:r>
            <a:r>
              <a:rPr lang="en-US" dirty="0">
                <a:solidFill>
                  <a:sysClr val="windowText" lastClr="000000"/>
                </a:solidFill>
              </a:rPr>
              <a:t>a teacher throwing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pen in the bin is 0.015. A</a:t>
            </a:r>
            <a:r>
              <a:rPr lang="en-US" dirty="0">
                <a:solidFill>
                  <a:sysClr val="windowText" lastClr="000000"/>
                </a:solidFill>
              </a:rPr>
              <a:t> teacher throws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pen 100 times. How many will be successful?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6632F38-CFB6-4F19-A5E4-DF3B7AD328AA}"/>
              </a:ext>
            </a:extLst>
          </p:cNvPr>
          <p:cNvSpPr txBox="1"/>
          <p:nvPr/>
        </p:nvSpPr>
        <p:spPr>
          <a:xfrm>
            <a:off x="150356" y="6012135"/>
            <a:ext cx="356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4472C4"/>
                </a:solidFill>
                <a:latin typeface="Calibri" panose="020F0502020204030204"/>
              </a:rPr>
              <a:t>7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CAFB8B2B-0194-460E-8A69-6A92F9F187FC}"/>
                  </a:ext>
                </a:extLst>
              </p:cNvPr>
              <p:cNvSpPr/>
              <p:nvPr/>
            </p:nvSpPr>
            <p:spPr>
              <a:xfrm>
                <a:off x="6474293" y="6418400"/>
                <a:ext cx="14157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=1.5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𝑡𝑖𝑚𝑒𝑠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CAFB8B2B-0194-460E-8A69-6A92F9F187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4293" y="6418400"/>
                <a:ext cx="1415709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E42610DA-9617-4FF3-83F9-781A8AD697EA}"/>
                  </a:ext>
                </a:extLst>
              </p:cNvPr>
              <p:cNvSpPr/>
              <p:nvPr/>
            </p:nvSpPr>
            <p:spPr>
              <a:xfrm>
                <a:off x="6474293" y="5592868"/>
                <a:ext cx="14157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=15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𝑡𝑖𝑚𝑒𝑠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E42610DA-9617-4FF3-83F9-781A8AD697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4293" y="5592868"/>
                <a:ext cx="1415709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0300E250-D9D8-41B4-8A15-8EF3B82C18B3}"/>
                  </a:ext>
                </a:extLst>
              </p:cNvPr>
              <p:cNvSpPr/>
              <p:nvPr/>
            </p:nvSpPr>
            <p:spPr>
              <a:xfrm>
                <a:off x="6654974" y="4691573"/>
                <a:ext cx="13676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𝑡𝑖𝑚𝑒𝑠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0300E250-D9D8-41B4-8A15-8EF3B82C18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4974" y="4691573"/>
                <a:ext cx="136761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8DD1C92-7383-4B84-9326-B908F9711EBB}"/>
                  </a:ext>
                </a:extLst>
              </p:cNvPr>
              <p:cNvSpPr/>
              <p:nvPr/>
            </p:nvSpPr>
            <p:spPr>
              <a:xfrm>
                <a:off x="6654974" y="3857227"/>
                <a:ext cx="13676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=90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𝑡𝑖𝑚𝑒𝑠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8DD1C92-7383-4B84-9326-B908F9711E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4974" y="3857227"/>
                <a:ext cx="136761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1511437D-6167-41BB-9A16-168F21A43B44}"/>
                  </a:ext>
                </a:extLst>
              </p:cNvPr>
              <p:cNvSpPr/>
              <p:nvPr/>
            </p:nvSpPr>
            <p:spPr>
              <a:xfrm>
                <a:off x="6590853" y="2890732"/>
                <a:ext cx="13676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=50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𝑡𝑖𝑚𝑒𝑠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1511437D-6167-41BB-9A16-168F21A43B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0853" y="2890732"/>
                <a:ext cx="1367618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1BF4A216-52C8-40E9-A567-686A1648135D}"/>
                  </a:ext>
                </a:extLst>
              </p:cNvPr>
              <p:cNvSpPr/>
              <p:nvPr/>
            </p:nvSpPr>
            <p:spPr>
              <a:xfrm>
                <a:off x="6654974" y="2081194"/>
                <a:ext cx="12393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=5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𝑡𝑖𝑚𝑒𝑠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1BF4A216-52C8-40E9-A567-686A164813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4974" y="2081194"/>
                <a:ext cx="1239378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7757F65-421F-4430-8B65-BA845EF2DD4B}"/>
                  </a:ext>
                </a:extLst>
              </p:cNvPr>
              <p:cNvSpPr/>
              <p:nvPr/>
            </p:nvSpPr>
            <p:spPr>
              <a:xfrm>
                <a:off x="6719094" y="1183905"/>
                <a:ext cx="13676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=25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𝑡𝑖𝑚𝑒𝑠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7757F65-421F-4430-8B65-BA845EF2DD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9094" y="1183905"/>
                <a:ext cx="1367618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2032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571</Words>
  <Application>Microsoft Office PowerPoint</Application>
  <PresentationFormat>On-screen Show (4:3)</PresentationFormat>
  <Paragraphs>54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1_Office Theme</vt:lpstr>
      <vt:lpstr>Experimental Probability: decimal version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117</cp:revision>
  <dcterms:created xsi:type="dcterms:W3CDTF">2018-01-26T08:52:52Z</dcterms:created>
  <dcterms:modified xsi:type="dcterms:W3CDTF">2021-04-08T11:07:45Z</dcterms:modified>
</cp:coreProperties>
</file>