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303" r:id="rId3"/>
    <p:sldId id="298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>
        <p:scale>
          <a:sx n="61" d="100"/>
          <a:sy n="61" d="100"/>
        </p:scale>
        <p:origin x="73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example problem pair focuses on the similar structure to substation and solving of equations with previous work on function machines.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6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task only uses numerical</a:t>
            </a:r>
            <a:r>
              <a:rPr lang="en-GB" baseline="0" dirty="0" smtClean="0"/>
              <a:t> inputs and outputs.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3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task only uses numerical</a:t>
            </a:r>
            <a:r>
              <a:rPr lang="en-GB" baseline="0" dirty="0" smtClean="0"/>
              <a:t> inputs and outputs.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40" y="139976"/>
            <a:ext cx="7725112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Linking Function Machines with Substitution and Solving Equations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033613" y="3844975"/>
            <a:ext cx="3089145" cy="596940"/>
            <a:chOff x="627584" y="1026952"/>
            <a:chExt cx="3346573" cy="646685"/>
          </a:xfrm>
        </p:grpSpPr>
        <p:sp>
          <p:nvSpPr>
            <p:cNvPr id="24" name="Chevron 23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5612" y="1237986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 smtClean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x3</a:t>
              </a:r>
              <a:endParaRPr lang="en-GB" sz="1662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48723" y="1228044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 smtClean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  <a:endParaRPr lang="en-GB" sz="1662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116433" y="4036902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433" y="4036902"/>
                <a:ext cx="588623" cy="4331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3015065" y="4534089"/>
            <a:ext cx="3089145" cy="596940"/>
            <a:chOff x="627584" y="1026952"/>
            <a:chExt cx="3346573" cy="646685"/>
          </a:xfrm>
        </p:grpSpPr>
        <p:sp>
          <p:nvSpPr>
            <p:cNvPr id="33" name="Chevron 32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34" name="Chevron 33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85000"/>
                <a:alpha val="93000"/>
              </a:schemeClr>
            </a:solidFill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85612" y="1237986"/>
              <a:ext cx="462280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 smtClean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x3</a:t>
              </a:r>
              <a:endParaRPr lang="en-GB" sz="1662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48723" y="1228044"/>
              <a:ext cx="470962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62" b="1" dirty="0" smtClean="0"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rPr>
                <a:t>+1</a:t>
              </a:r>
              <a:endParaRPr lang="en-GB" sz="1662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INPUT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>
                  <a:solidFill>
                    <a:schemeClr val="bg1"/>
                  </a:solidFill>
                </a:rPr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468559" y="4728890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559" y="4728890"/>
                <a:ext cx="588623" cy="4331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3847722" y="5338675"/>
                <a:ext cx="1361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22" y="5338675"/>
                <a:ext cx="1361270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2866780" y="5705210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bg1"/>
                    </a:solidFill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 smtClean="0">
                    <a:solidFill>
                      <a:schemeClr val="bg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780" y="5705210"/>
                <a:ext cx="3323154" cy="369332"/>
              </a:xfrm>
              <a:prstGeom prst="rect">
                <a:avLst/>
              </a:prstGeom>
              <a:blipFill>
                <a:blip r:embed="rId11"/>
                <a:stretch>
                  <a:fillRect l="-1468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2866780" y="6123748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bg1"/>
                    </a:solidFill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 smtClean="0">
                    <a:solidFill>
                      <a:schemeClr val="bg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780" y="6123748"/>
                <a:ext cx="3323154" cy="369332"/>
              </a:xfrm>
              <a:prstGeom prst="rect">
                <a:avLst/>
              </a:prstGeom>
              <a:blipFill>
                <a:blip r:embed="rId12"/>
                <a:stretch>
                  <a:fillRect l="-1468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7697" y="314507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879" y="316662"/>
            <a:ext cx="1631311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>
              <a:defRPr/>
            </a:pPr>
            <a:r>
              <a:rPr lang="en-GB" sz="1662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411402" y="263769"/>
            <a:ext cx="0" cy="63304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1693" y="710475"/>
            <a:ext cx="844061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42443" y="964904"/>
            <a:ext cx="3089145" cy="596940"/>
            <a:chOff x="627584" y="1026952"/>
            <a:chExt cx="3346573" cy="646685"/>
          </a:xfrm>
        </p:grpSpPr>
        <p:sp>
          <p:nvSpPr>
            <p:cNvPr id="69" name="Chevron 68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70" name="Chevron 69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2379794" y="1214593"/>
                  <a:ext cx="580368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794" y="1214593"/>
                  <a:ext cx="580368" cy="37711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TextBox 72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627667" y="1157368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67" y="1157368"/>
                <a:ext cx="588623" cy="433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3017550" y="1156715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50" y="1156715"/>
                <a:ext cx="588623" cy="4331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1473590" y="3554567"/>
                <a:ext cx="1361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590" y="3554567"/>
                <a:ext cx="1361270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1346702" y="4263637"/>
                <a:ext cx="16962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702" y="4263637"/>
                <a:ext cx="1696298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1312275" y="4565400"/>
                <a:ext cx="952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275" y="4565400"/>
                <a:ext cx="952505" cy="369332"/>
              </a:xfrm>
              <a:prstGeom prst="rect">
                <a:avLst/>
              </a:prstGeom>
              <a:blipFill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1054269" y="1690994"/>
                <a:ext cx="12570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269" y="1690994"/>
                <a:ext cx="1257075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2185359" y="1690650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359" y="1690650"/>
                <a:ext cx="75052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627667" y="2060433"/>
            <a:ext cx="3089145" cy="596940"/>
            <a:chOff x="627584" y="1026952"/>
            <a:chExt cx="3346573" cy="646685"/>
          </a:xfrm>
        </p:grpSpPr>
        <p:sp>
          <p:nvSpPr>
            <p:cNvPr id="50" name="Chevron 49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51" name="Chevron 50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2379794" y="1214593"/>
                  <a:ext cx="580368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794" y="1214593"/>
                  <a:ext cx="580368" cy="37711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749909" y="2263875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09" y="2263875"/>
                <a:ext cx="418704" cy="4331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/>
              <p:cNvSpPr txBox="1"/>
              <p:nvPr/>
            </p:nvSpPr>
            <p:spPr>
              <a:xfrm>
                <a:off x="3002774" y="2252244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74" y="2252244"/>
                <a:ext cx="588623" cy="4331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/>
              <p:cNvSpPr txBox="1"/>
              <p:nvPr/>
            </p:nvSpPr>
            <p:spPr>
              <a:xfrm>
                <a:off x="793960" y="2927809"/>
                <a:ext cx="1503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60" y="2927809"/>
                <a:ext cx="150393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/>
              <p:cNvSpPr txBox="1"/>
              <p:nvPr/>
            </p:nvSpPr>
            <p:spPr>
              <a:xfrm>
                <a:off x="2136280" y="2778351"/>
                <a:ext cx="121700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280" y="2778351"/>
                <a:ext cx="1217000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1222371" y="5373396"/>
                <a:ext cx="1499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71" y="5373396"/>
                <a:ext cx="149912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/>
              <p:cNvSpPr txBox="1"/>
              <p:nvPr/>
            </p:nvSpPr>
            <p:spPr>
              <a:xfrm>
                <a:off x="1222371" y="5695253"/>
                <a:ext cx="1085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71" y="5695253"/>
                <a:ext cx="1085554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/>
              <p:cNvSpPr txBox="1"/>
              <p:nvPr/>
            </p:nvSpPr>
            <p:spPr>
              <a:xfrm>
                <a:off x="1360229" y="6017110"/>
                <a:ext cx="8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229" y="6017110"/>
                <a:ext cx="8098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92648" y="3921102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 smtClean="0"/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48" y="3921102"/>
                <a:ext cx="3323154" cy="369332"/>
              </a:xfrm>
              <a:prstGeom prst="rect">
                <a:avLst/>
              </a:prstGeom>
              <a:blipFill>
                <a:blip r:embed="rId21"/>
                <a:stretch>
                  <a:fillRect l="-16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508444" y="4979679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 smtClean="0"/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44" y="4979679"/>
                <a:ext cx="3323154" cy="369332"/>
              </a:xfrm>
              <a:prstGeom prst="rect">
                <a:avLst/>
              </a:prstGeom>
              <a:blipFill>
                <a:blip r:embed="rId22"/>
                <a:stretch>
                  <a:fillRect l="-1465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5049895" y="1022972"/>
            <a:ext cx="3089145" cy="596940"/>
            <a:chOff x="627584" y="1026952"/>
            <a:chExt cx="3346573" cy="646685"/>
          </a:xfrm>
        </p:grpSpPr>
        <p:sp>
          <p:nvSpPr>
            <p:cNvPr id="42" name="Chevron 41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379794" y="1214593"/>
                  <a:ext cx="58036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794" y="1214593"/>
                  <a:ext cx="580366" cy="37711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035119" y="1215436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119" y="1215436"/>
                <a:ext cx="588623" cy="43319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5021167" y="2100131"/>
            <a:ext cx="3089145" cy="596940"/>
            <a:chOff x="627584" y="1026952"/>
            <a:chExt cx="3346573" cy="646685"/>
          </a:xfrm>
        </p:grpSpPr>
        <p:sp>
          <p:nvSpPr>
            <p:cNvPr id="58" name="Chevron 57"/>
            <p:cNvSpPr/>
            <p:nvPr/>
          </p:nvSpPr>
          <p:spPr>
            <a:xfrm>
              <a:off x="1343474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p:sp>
          <p:nvSpPr>
            <p:cNvPr id="59" name="Chevron 58"/>
            <p:cNvSpPr/>
            <p:nvPr/>
          </p:nvSpPr>
          <p:spPr>
            <a:xfrm>
              <a:off x="2227810" y="1180841"/>
              <a:ext cx="884336" cy="492796"/>
            </a:xfrm>
            <a:prstGeom prst="chevron">
              <a:avLst>
                <a:gd name="adj" fmla="val 25248"/>
              </a:avLst>
            </a:prstGeom>
            <a:solidFill>
              <a:schemeClr val="bg1">
                <a:lumMod val="50000"/>
                <a:alpha val="93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9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62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901" y="1214593"/>
                  <a:ext cx="624686" cy="377118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379794" y="1214593"/>
                  <a:ext cx="580366" cy="3771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62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GB" sz="1662" b="1" dirty="0">
                    <a:solidFill>
                      <a:schemeClr val="bg1"/>
                    </a:solidFill>
                    <a:latin typeface="Trebuchet MS" panose="020B0603020202020204" pitchFamily="34" charset="0"/>
                  </a:endParaRPr>
                </a:p>
              </p:txBody>
            </p:sp>
          </mc:Choice>
          <mc:Fallback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9794" y="1214593"/>
                  <a:ext cx="580366" cy="377118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TextBox 61"/>
            <p:cNvSpPr txBox="1"/>
            <p:nvPr/>
          </p:nvSpPr>
          <p:spPr>
            <a:xfrm>
              <a:off x="627584" y="1026952"/>
              <a:ext cx="667197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INPUT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47194" y="1041131"/>
              <a:ext cx="826963" cy="315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92" b="1" dirty="0"/>
                <a:t>OUTPUT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396274" y="2291942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GB" sz="2215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274" y="2291942"/>
                <a:ext cx="588623" cy="43319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5972149" y="3554567"/>
                <a:ext cx="1361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149" y="3554567"/>
                <a:ext cx="1361270" cy="369332"/>
              </a:xfrm>
              <a:prstGeom prst="rect">
                <a:avLst/>
              </a:prstGeom>
              <a:blipFill>
                <a:blip r:embed="rId2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4991207" y="3921102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 smtClean="0"/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207" y="3921102"/>
                <a:ext cx="3323154" cy="369332"/>
              </a:xfrm>
              <a:prstGeom prst="rect">
                <a:avLst/>
              </a:prstGeom>
              <a:blipFill>
                <a:blip r:embed="rId30"/>
                <a:stretch>
                  <a:fillRect l="-16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5007003" y="4979679"/>
                <a:ext cx="3323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Find the value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 smtClean="0"/>
                  <a:t> when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en-GB" b="1" dirty="0" smtClean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03" y="4979679"/>
                <a:ext cx="3323154" cy="369332"/>
              </a:xfrm>
              <a:prstGeom prst="rect">
                <a:avLst/>
              </a:prstGeom>
              <a:blipFill>
                <a:blip r:embed="rId31"/>
                <a:stretch>
                  <a:fillRect l="-1468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5662223" y="1663522"/>
                <a:ext cx="125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223" y="1663522"/>
                <a:ext cx="125630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6793313" y="1663178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313" y="1663178"/>
                <a:ext cx="75052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7434324" y="1224468"/>
                <a:ext cx="588623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324" y="1224468"/>
                <a:ext cx="588623" cy="433196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5310419" y="2965334"/>
                <a:ext cx="15039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419" y="2965334"/>
                <a:ext cx="1503938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6652739" y="2815876"/>
                <a:ext cx="121700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739" y="2815876"/>
                <a:ext cx="1217000" cy="610936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5122992" y="2311335"/>
                <a:ext cx="418704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15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215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992" y="2311335"/>
                <a:ext cx="418704" cy="433196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/>
              <p:cNvSpPr txBox="1"/>
              <p:nvPr/>
            </p:nvSpPr>
            <p:spPr>
              <a:xfrm>
                <a:off x="5618311" y="4278253"/>
                <a:ext cx="1695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11" y="4278253"/>
                <a:ext cx="1695529" cy="369332"/>
              </a:xfrm>
              <a:prstGeom prst="rect">
                <a:avLst/>
              </a:prstGeom>
              <a:blipFill>
                <a:blip r:embed="rId3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/>
              <p:cNvSpPr txBox="1"/>
              <p:nvPr/>
            </p:nvSpPr>
            <p:spPr>
              <a:xfrm>
                <a:off x="5583884" y="4580016"/>
                <a:ext cx="952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884" y="4580016"/>
                <a:ext cx="952505" cy="369332"/>
              </a:xfrm>
              <a:prstGeom prst="rect">
                <a:avLst/>
              </a:prstGeom>
              <a:blipFill>
                <a:blip r:embed="rId3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5560971" y="5349011"/>
                <a:ext cx="1499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971" y="5349011"/>
                <a:ext cx="1499128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/>
              <p:cNvSpPr txBox="1"/>
              <p:nvPr/>
            </p:nvSpPr>
            <p:spPr>
              <a:xfrm>
                <a:off x="5560971" y="5670868"/>
                <a:ext cx="1085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971" y="5670868"/>
                <a:ext cx="1085554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5698829" y="5992725"/>
                <a:ext cx="8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829" y="5992725"/>
                <a:ext cx="809837" cy="36933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62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9" grpId="0"/>
      <p:bldP spid="80" grpId="0"/>
      <p:bldP spid="87" grpId="0"/>
      <p:bldP spid="88" grpId="0"/>
      <p:bldP spid="89" grpId="0"/>
      <p:bldP spid="90" grpId="0"/>
      <p:bldP spid="95" grpId="0"/>
      <p:bldP spid="99" grpId="0"/>
      <p:bldP spid="100" grpId="0"/>
      <p:bldP spid="101" grpId="0"/>
      <p:bldP spid="102" grpId="0"/>
      <p:bldP spid="38" grpId="0"/>
      <p:bldP spid="40" grpId="0"/>
      <p:bldP spid="48" grpId="0"/>
      <p:bldP spid="64" grpId="0"/>
      <p:bldP spid="65" grpId="0"/>
      <p:bldP spid="66" grpId="0"/>
      <p:bldP spid="67" grpId="0"/>
      <p:bldP spid="81" grpId="0"/>
      <p:bldP spid="82" grpId="0"/>
      <p:bldP spid="83" grpId="0"/>
      <p:bldP spid="84" grpId="0"/>
      <p:bldP spid="85" grpId="0"/>
      <p:bldP spid="86" grpId="0"/>
      <p:bldP spid="92" grpId="0"/>
      <p:bldP spid="93" grpId="0"/>
      <p:bldP spid="94" grpId="0"/>
      <p:bldP spid="96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823118"/>
                  </p:ext>
                </p:extLst>
              </p:nvPr>
            </p:nvGraphicFramePr>
            <p:xfrm>
              <a:off x="212775" y="270316"/>
              <a:ext cx="8763059" cy="55839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5059">
                      <a:extLst>
                        <a:ext uri="{9D8B030D-6E8A-4147-A177-3AD203B41FA5}">
                          <a16:colId xmlns:a16="http://schemas.microsoft.com/office/drawing/2014/main" val="340872625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778370025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11694174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588224536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304582287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94761270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6073718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7642513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402687021"/>
                        </a:ext>
                      </a:extLst>
                    </a:gridCol>
                  </a:tblGrid>
                  <a:tr h="1194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Formula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aseline="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 baseline="0" dirty="0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2587238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16515675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4795162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948528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5287632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1439204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301294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8954286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25817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823118"/>
                  </p:ext>
                </p:extLst>
              </p:nvPr>
            </p:nvGraphicFramePr>
            <p:xfrm>
              <a:off x="212775" y="270316"/>
              <a:ext cx="8763059" cy="55839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5059">
                      <a:extLst>
                        <a:ext uri="{9D8B030D-6E8A-4147-A177-3AD203B41FA5}">
                          <a16:colId xmlns:a16="http://schemas.microsoft.com/office/drawing/2014/main" val="340872625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778370025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11694174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588224536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304582287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94761270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6073718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7642513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402687021"/>
                        </a:ext>
                      </a:extLst>
                    </a:gridCol>
                  </a:tblGrid>
                  <a:tr h="1194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Formula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510" r="-698621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510" r="-603472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510" r="-49931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510" r="-402778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510" r="-30000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510" r="-202083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510" r="-10069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510" r="-1389" b="-368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2587238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218889" r="-409187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16515675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318889" r="-409187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4795162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418889" r="-409187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948528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518889" r="-409187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5287632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612088" r="-409187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1439204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720000" r="-4091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301294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820000" r="-4091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8954286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920000" r="-4091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25817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4" name="TextBox 16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2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2929662"/>
                  </p:ext>
                </p:extLst>
              </p:nvPr>
            </p:nvGraphicFramePr>
            <p:xfrm>
              <a:off x="212775" y="270316"/>
              <a:ext cx="8763059" cy="55839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5059">
                      <a:extLst>
                        <a:ext uri="{9D8B030D-6E8A-4147-A177-3AD203B41FA5}">
                          <a16:colId xmlns:a16="http://schemas.microsoft.com/office/drawing/2014/main" val="340872625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778370025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11694174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588224536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304582287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94761270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6073718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7642513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402687021"/>
                        </a:ext>
                      </a:extLst>
                    </a:gridCol>
                  </a:tblGrid>
                  <a:tr h="1194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Formula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baseline="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 baseline="0" dirty="0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 smtClean="0"/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600" dirty="0" smtClean="0"/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2587238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16515675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4795162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948528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5287632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1439204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baseline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baseline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 baseline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301294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38954286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0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𝐲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GB" sz="14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sz="1400" b="1" baseline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400" b="1" i="1" baseline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14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25817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2929662"/>
                  </p:ext>
                </p:extLst>
              </p:nvPr>
            </p:nvGraphicFramePr>
            <p:xfrm>
              <a:off x="212775" y="270316"/>
              <a:ext cx="8763059" cy="558394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5059">
                      <a:extLst>
                        <a:ext uri="{9D8B030D-6E8A-4147-A177-3AD203B41FA5}">
                          <a16:colId xmlns:a16="http://schemas.microsoft.com/office/drawing/2014/main" val="340872625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778370025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11694174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588224536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1304582287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947612703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6073718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764251384"/>
                        </a:ext>
                      </a:extLst>
                    </a:gridCol>
                    <a:gridCol w="879750">
                      <a:extLst>
                        <a:ext uri="{9D8B030D-6E8A-4147-A177-3AD203B41FA5}">
                          <a16:colId xmlns:a16="http://schemas.microsoft.com/office/drawing/2014/main" val="2402687021"/>
                        </a:ext>
                      </a:extLst>
                    </a:gridCol>
                  </a:tblGrid>
                  <a:tr h="1194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/>
                            <a:t>Formula</a:t>
                          </a:r>
                          <a:endParaRPr lang="en-GB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510" r="-698621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510" r="-603472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510" r="-49931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510" r="-402778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510" r="-30000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510" r="-202083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510" r="-100690" b="-3688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510" r="-1389" b="-368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2587238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218889" r="-409187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218889" r="-698621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218889" r="-603472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218889" r="-499310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218889" r="-402778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218889" r="-300000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218889" r="-202083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218889" r="-100690" b="-7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218889" r="-1389" b="-7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6515675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318889" r="-409187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318889" r="-698621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318889" r="-603472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318889" r="-499310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318889" r="-402778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318889" r="-300000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318889" r="-202083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318889" r="-100690" b="-6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318889" r="-1389" b="-6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4795162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418889" r="-409187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418889" r="-698621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418889" r="-603472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418889" r="-499310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418889" r="-402778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418889" r="-300000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418889" r="-202083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418889" r="-100690" b="-5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418889" r="-1389" b="-5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48528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518889" r="-409187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518889" r="-698621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518889" r="-603472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518889" r="-499310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518889" r="-402778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518889" r="-300000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518889" r="-202083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518889" r="-100690" b="-4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518889" r="-1389" b="-4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5287632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612088" r="-409187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612088" r="-698621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612088" r="-603472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612088" r="-499310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612088" r="-402778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612088" r="-300000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612088" r="-202083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612088" r="-100690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612088" r="-1389" b="-298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1439204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720000" r="-409187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720000" r="-69862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720000" r="-603472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720000" r="-499310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720000" r="-402778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720000" r="-300000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720000" r="-202083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720000" r="-100690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720000" r="-1389" b="-2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0129409"/>
                      </a:ext>
                    </a:extLst>
                  </a:tr>
                  <a:tr h="5496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820000" r="-409187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820000" r="-69862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820000" r="-603472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820000" r="-499310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820000" r="-402778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820000" r="-300000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820000" r="-202083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820000" r="-100690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820000" r="-1389" b="-1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8954286"/>
                      </a:ext>
                    </a:extLst>
                  </a:tr>
                  <a:tr h="5478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53" t="-920000" r="-409187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95862" t="-920000" r="-69862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97917" t="-920000" r="-603472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95172" t="-920000" r="-49931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8611" t="-920000" r="-402778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94483" t="-920000" r="-30000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99306" t="-920000" r="-202083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93793" t="-920000" r="-10069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900000" t="-920000" r="-1389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25817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4" name="TextBox 163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MrDraperMaths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94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789</Words>
  <Application>Microsoft Office PowerPoint</Application>
  <PresentationFormat>On-screen Show (4:3)</PresentationFormat>
  <Paragraphs>178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Trebuchet MS</vt:lpstr>
      <vt:lpstr>Office Theme</vt:lpstr>
      <vt:lpstr>Linking Function Machines with Substitution and Solving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Daniel Draper</cp:lastModifiedBy>
  <cp:revision>194</cp:revision>
  <dcterms:created xsi:type="dcterms:W3CDTF">2018-01-26T08:52:52Z</dcterms:created>
  <dcterms:modified xsi:type="dcterms:W3CDTF">2021-05-06T19:06:01Z</dcterms:modified>
</cp:coreProperties>
</file>