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CRs/jkNW6YGRm0lPGXFEX/UWt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822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9" Type="http://schemas.openxmlformats.org/officeDocument/2006/relationships/image" Target="../media/image15.png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252865" y="557740"/>
            <a:ext cx="6638269" cy="13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4400" dirty="0">
                <a:solidFill>
                  <a:schemeClr val="lt1"/>
                </a:solidFill>
              </a:rPr>
              <a:t>Percentages:</a:t>
            </a:r>
            <a:br>
              <a:rPr lang="en-US" sz="4400" dirty="0">
                <a:solidFill>
                  <a:schemeClr val="lt1"/>
                </a:solidFill>
              </a:rPr>
            </a:br>
            <a:r>
              <a:rPr lang="en-US" sz="4400" dirty="0">
                <a:solidFill>
                  <a:schemeClr val="lt1"/>
                </a:solidFill>
              </a:rPr>
              <a:t>Simple Interest – What is the rate of interest?</a:t>
            </a:r>
            <a:endParaRPr dirty="0"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589" y="2599663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15774" y="1868882"/>
            <a:ext cx="1292775" cy="74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Silent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654031" y="2043456"/>
            <a:ext cx="1292775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Narration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855162" y="2043456"/>
            <a:ext cx="1384033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39" y="256114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7625" y="25538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6987397" y="1847072"/>
            <a:ext cx="1544188" cy="78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Intelligent </a:t>
            </a:r>
            <a:b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dirty="0"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58554" y="2642772"/>
            <a:ext cx="1621437" cy="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 rot="-5400000">
            <a:off x="-412810" y="6075856"/>
            <a:ext cx="119495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F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7FFF"/>
                </a:solidFill>
                <a:latin typeface="Calibri"/>
                <a:ea typeface="Calibri"/>
                <a:cs typeface="Calibri"/>
                <a:sym typeface="Calibri"/>
              </a:rPr>
              <a:t>  Practice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004187" y="4064943"/>
            <a:ext cx="498320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£1200.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the simple rate of interest?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Worked Example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cxnSp>
        <p:nvCxnSpPr>
          <p:cNvPr id="106" name="Google Shape;106;p2"/>
          <p:cNvCxnSpPr/>
          <p:nvPr/>
        </p:nvCxnSpPr>
        <p:spPr>
          <a:xfrm>
            <a:off x="4398019" y="0"/>
            <a:ext cx="0" cy="685800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7" name="Google Shape;107;p2"/>
          <p:cNvCxnSpPr/>
          <p:nvPr/>
        </p:nvCxnSpPr>
        <p:spPr>
          <a:xfrm>
            <a:off x="0" y="483931"/>
            <a:ext cx="91440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Google Shape;108;p2">
            <a:extLst>
              <a:ext uri="{FF2B5EF4-FFF2-40B4-BE49-F238E27FC236}">
                <a16:creationId xmlns:a16="http://schemas.microsoft.com/office/drawing/2014/main" id="{C3B42045-A74A-48CA-B86F-D90DD4BBBEA6}"/>
              </a:ext>
            </a:extLst>
          </p:cNvPr>
          <p:cNvSpPr txBox="1"/>
          <p:nvPr/>
        </p:nvSpPr>
        <p:spPr>
          <a:xfrm>
            <a:off x="166971" y="836115"/>
            <a:ext cx="396500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£2000 is invested for 1 year.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8" name="Google Shape;109;p2">
            <a:extLst>
              <a:ext uri="{FF2B5EF4-FFF2-40B4-BE49-F238E27FC236}">
                <a16:creationId xmlns:a16="http://schemas.microsoft.com/office/drawing/2014/main" id="{4FB3D467-D6DA-4D71-B5FE-0F901822F33B}"/>
              </a:ext>
            </a:extLst>
          </p:cNvPr>
          <p:cNvSpPr txBox="1"/>
          <p:nvPr/>
        </p:nvSpPr>
        <p:spPr>
          <a:xfrm>
            <a:off x="141596" y="1243270"/>
            <a:ext cx="367758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value after 1 year is £2200.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9" name="Google Shape;110;p2">
            <a:extLst>
              <a:ext uri="{FF2B5EF4-FFF2-40B4-BE49-F238E27FC236}">
                <a16:creationId xmlns:a16="http://schemas.microsoft.com/office/drawing/2014/main" id="{6C13BC14-3199-4873-A837-E6758BCC322A}"/>
              </a:ext>
            </a:extLst>
          </p:cNvPr>
          <p:cNvSpPr txBox="1"/>
          <p:nvPr/>
        </p:nvSpPr>
        <p:spPr>
          <a:xfrm>
            <a:off x="4695205" y="894347"/>
            <a:ext cx="411331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£2000 is invested for 1 year.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11;p2">
            <a:extLst>
              <a:ext uri="{FF2B5EF4-FFF2-40B4-BE49-F238E27FC236}">
                <a16:creationId xmlns:a16="http://schemas.microsoft.com/office/drawing/2014/main" id="{34093DEB-974C-46A4-8D01-979BCFAC244F}"/>
              </a:ext>
            </a:extLst>
          </p:cNvPr>
          <p:cNvSpPr txBox="1"/>
          <p:nvPr/>
        </p:nvSpPr>
        <p:spPr>
          <a:xfrm>
            <a:off x="4682705" y="1285975"/>
            <a:ext cx="415361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value after 1 year is £2400.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1" name="Google Shape;112;p2">
            <a:extLst>
              <a:ext uri="{FF2B5EF4-FFF2-40B4-BE49-F238E27FC236}">
                <a16:creationId xmlns:a16="http://schemas.microsoft.com/office/drawing/2014/main" id="{1AD27F7F-73AF-4E32-B4E5-6F3F86640186}"/>
              </a:ext>
            </a:extLst>
          </p:cNvPr>
          <p:cNvSpPr txBox="1"/>
          <p:nvPr/>
        </p:nvSpPr>
        <p:spPr>
          <a:xfrm>
            <a:off x="91943" y="4193707"/>
            <a:ext cx="36943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value after </a:t>
            </a: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 years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is £2200.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2" name="Google Shape;113;p2">
            <a:extLst>
              <a:ext uri="{FF2B5EF4-FFF2-40B4-BE49-F238E27FC236}">
                <a16:creationId xmlns:a16="http://schemas.microsoft.com/office/drawing/2014/main" id="{838E25FF-EF32-42CB-ADCD-FFCFE6246518}"/>
              </a:ext>
            </a:extLst>
          </p:cNvPr>
          <p:cNvSpPr txBox="1"/>
          <p:nvPr/>
        </p:nvSpPr>
        <p:spPr>
          <a:xfrm>
            <a:off x="4625647" y="4319211"/>
            <a:ext cx="373622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value after </a:t>
            </a: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 years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is £2400.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3" name="Google Shape;114;p2">
            <a:extLst>
              <a:ext uri="{FF2B5EF4-FFF2-40B4-BE49-F238E27FC236}">
                <a16:creationId xmlns:a16="http://schemas.microsoft.com/office/drawing/2014/main" id="{3980635B-814E-4600-9239-603810920EFD}"/>
              </a:ext>
            </a:extLst>
          </p:cNvPr>
          <p:cNvSpPr txBox="1"/>
          <p:nvPr/>
        </p:nvSpPr>
        <p:spPr>
          <a:xfrm>
            <a:off x="4642418" y="2133487"/>
            <a:ext cx="458062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rate of interest?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15;p2">
            <a:extLst>
              <a:ext uri="{FF2B5EF4-FFF2-40B4-BE49-F238E27FC236}">
                <a16:creationId xmlns:a16="http://schemas.microsoft.com/office/drawing/2014/main" id="{3F837215-EDFD-42F8-AADF-1EAFC2EA5FEE}"/>
              </a:ext>
            </a:extLst>
          </p:cNvPr>
          <p:cNvSpPr txBox="1"/>
          <p:nvPr/>
        </p:nvSpPr>
        <p:spPr>
          <a:xfrm>
            <a:off x="141596" y="2118978"/>
            <a:ext cx="463238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rate of interest?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16;p2">
            <a:extLst>
              <a:ext uri="{FF2B5EF4-FFF2-40B4-BE49-F238E27FC236}">
                <a16:creationId xmlns:a16="http://schemas.microsoft.com/office/drawing/2014/main" id="{B2841D3E-81ED-4028-9440-00E6D118487D}"/>
              </a:ext>
            </a:extLst>
          </p:cNvPr>
          <p:cNvSpPr txBox="1"/>
          <p:nvPr/>
        </p:nvSpPr>
        <p:spPr>
          <a:xfrm>
            <a:off x="124814" y="3767550"/>
            <a:ext cx="398850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£2000 is invested for 2 years.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6" name="Google Shape;117;p2">
            <a:extLst>
              <a:ext uri="{FF2B5EF4-FFF2-40B4-BE49-F238E27FC236}">
                <a16:creationId xmlns:a16="http://schemas.microsoft.com/office/drawing/2014/main" id="{8A4B0373-76FB-42F6-ACFB-9F0C843F8983}"/>
              </a:ext>
            </a:extLst>
          </p:cNvPr>
          <p:cNvSpPr txBox="1"/>
          <p:nvPr/>
        </p:nvSpPr>
        <p:spPr>
          <a:xfrm>
            <a:off x="102751" y="4707231"/>
            <a:ext cx="463238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rate of interest?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18;p2">
            <a:extLst>
              <a:ext uri="{FF2B5EF4-FFF2-40B4-BE49-F238E27FC236}">
                <a16:creationId xmlns:a16="http://schemas.microsoft.com/office/drawing/2014/main" id="{7FF9F408-297D-4106-908A-54D0CEBD86B0}"/>
              </a:ext>
            </a:extLst>
          </p:cNvPr>
          <p:cNvSpPr txBox="1"/>
          <p:nvPr/>
        </p:nvSpPr>
        <p:spPr>
          <a:xfrm>
            <a:off x="4625647" y="3767549"/>
            <a:ext cx="398850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£2000 is invested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for 5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years.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8" name="Google Shape;119;p2">
            <a:extLst>
              <a:ext uri="{FF2B5EF4-FFF2-40B4-BE49-F238E27FC236}">
                <a16:creationId xmlns:a16="http://schemas.microsoft.com/office/drawing/2014/main" id="{DC009A16-7412-430C-ADAE-3EF67BFF8AD0}"/>
              </a:ext>
            </a:extLst>
          </p:cNvPr>
          <p:cNvSpPr txBox="1"/>
          <p:nvPr/>
        </p:nvSpPr>
        <p:spPr>
          <a:xfrm>
            <a:off x="4638645" y="4729936"/>
            <a:ext cx="461225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rate of interest?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D5F8D16-09C5-49FC-8343-090D51A5A485}"/>
              </a:ext>
            </a:extLst>
          </p:cNvPr>
          <p:cNvGrpSpPr/>
          <p:nvPr/>
        </p:nvGrpSpPr>
        <p:grpSpPr>
          <a:xfrm>
            <a:off x="172408" y="2627880"/>
            <a:ext cx="3356448" cy="667106"/>
            <a:chOff x="172408" y="2627880"/>
            <a:chExt cx="3356448" cy="667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56385E97-14E0-4B08-9527-3927BF5EB42C}"/>
                    </a:ext>
                  </a:extLst>
                </p:cNvPr>
                <p:cNvSpPr/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𝐂𝐡𝐚𝐧𝐠𝐞</m:t>
                            </m:r>
                          </m:num>
                          <m:den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𝐎𝐫𝐢𝐠𝐢𝐧𝐚𝐥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20638CA-FE64-46E7-8935-7A4228E332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E193DF15-1BEE-48D9-9ACB-39ABEA3CC4E3}"/>
                    </a:ext>
                  </a:extLst>
                </p:cNvPr>
                <p:cNvSpPr/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𝟐𝟎𝟎</m:t>
                            </m:r>
                          </m:num>
                          <m:den>
                            <m:r>
                              <a:rPr lang="en-GB" sz="1800" b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𝟐𝟎𝟎𝟎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5166F6E7-EDDF-444B-8528-8B4BD42711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26FC9A2-30B5-4808-A8A1-A9EC3302DC9B}"/>
                </a:ext>
              </a:extLst>
            </p:cNvPr>
            <p:cNvSpPr/>
            <p:nvPr/>
          </p:nvSpPr>
          <p:spPr>
            <a:xfrm>
              <a:off x="1402500" y="2776767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4402B50-9364-486F-ADE2-C283B09C0ABB}"/>
                </a:ext>
              </a:extLst>
            </p:cNvPr>
            <p:cNvSpPr/>
            <p:nvPr/>
          </p:nvSpPr>
          <p:spPr>
            <a:xfrm>
              <a:off x="2538101" y="274600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D468EC9C-94BB-4E00-BF42-0339CAE99110}"/>
                    </a:ext>
                  </a:extLst>
                </p:cNvPr>
                <p:cNvSpPr/>
                <p:nvPr/>
              </p:nvSpPr>
              <p:spPr>
                <a:xfrm>
                  <a:off x="2810390" y="2768411"/>
                  <a:ext cx="7184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800" b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𝟏𝟎</m:t>
                        </m:r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%</m:t>
                        </m:r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4131356-1C8B-4FC9-8269-945A5BC8A59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0390" y="2768411"/>
                  <a:ext cx="71846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8D4634-BE42-426F-8DC5-2BAA0B8B664A}"/>
              </a:ext>
            </a:extLst>
          </p:cNvPr>
          <p:cNvGrpSpPr/>
          <p:nvPr/>
        </p:nvGrpSpPr>
        <p:grpSpPr>
          <a:xfrm>
            <a:off x="4818329" y="2700668"/>
            <a:ext cx="3356448" cy="667106"/>
            <a:chOff x="4818329" y="2700668"/>
            <a:chExt cx="3356448" cy="667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F2A6688-C279-4E28-8B2F-6993CAB5BBAF}"/>
                    </a:ext>
                  </a:extLst>
                </p:cNvPr>
                <p:cNvSpPr/>
                <p:nvPr/>
              </p:nvSpPr>
              <p:spPr>
                <a:xfrm>
                  <a:off x="4818329" y="2700668"/>
                  <a:ext cx="1181734" cy="6671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𝐂𝐡𝐚𝐧𝐠𝐞</m:t>
                            </m:r>
                          </m:num>
                          <m:den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𝐎𝐫𝐢𝐠𝐢𝐧𝐚𝐥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20D8E22-30F2-41A4-994B-FC51F8772F1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329" y="2700668"/>
                  <a:ext cx="1181734" cy="66710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66FDC572-F8FB-42AB-B687-5A5913EC7FCF}"/>
                    </a:ext>
                  </a:extLst>
                </p:cNvPr>
                <p:cNvSpPr/>
                <p:nvPr/>
              </p:nvSpPr>
              <p:spPr>
                <a:xfrm>
                  <a:off x="6277186" y="2727855"/>
                  <a:ext cx="840295" cy="6127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𝟒𝟎𝟎</m:t>
                            </m:r>
                          </m:num>
                          <m:den>
                            <m:r>
                              <a:rPr lang="en-GB" sz="1800" b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𝟐𝟎𝟎𝟎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64A3089E-5EEA-4FAC-BC88-17B434BD6BB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7186" y="2727855"/>
                  <a:ext cx="840295" cy="6127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84F8ED6-2DD6-41F7-B608-6B8DEC939665}"/>
                </a:ext>
              </a:extLst>
            </p:cNvPr>
            <p:cNvSpPr/>
            <p:nvPr/>
          </p:nvSpPr>
          <p:spPr>
            <a:xfrm>
              <a:off x="6048421" y="2849555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24D991C-C2F2-4316-8E06-190F6ED986F5}"/>
                </a:ext>
              </a:extLst>
            </p:cNvPr>
            <p:cNvSpPr/>
            <p:nvPr/>
          </p:nvSpPr>
          <p:spPr>
            <a:xfrm>
              <a:off x="7184022" y="2818789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835C000F-25D6-4D2F-9A49-D9D5983CFC8A}"/>
                    </a:ext>
                  </a:extLst>
                </p:cNvPr>
                <p:cNvSpPr/>
                <p:nvPr/>
              </p:nvSpPr>
              <p:spPr>
                <a:xfrm>
                  <a:off x="7456311" y="2841199"/>
                  <a:ext cx="7184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800" b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𝟐𝟎</m:t>
                        </m:r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%</m:t>
                        </m:r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6E93B345-0636-4D65-BD42-C9CA1C1AD6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6311" y="2841199"/>
                  <a:ext cx="71846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59AD16-1979-46B8-B2A3-5AB41DAF756A}"/>
              </a:ext>
            </a:extLst>
          </p:cNvPr>
          <p:cNvGrpSpPr/>
          <p:nvPr/>
        </p:nvGrpSpPr>
        <p:grpSpPr>
          <a:xfrm>
            <a:off x="1009918" y="5617468"/>
            <a:ext cx="3218590" cy="667106"/>
            <a:chOff x="172408" y="2627880"/>
            <a:chExt cx="3218590" cy="667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464800F-D9EF-463F-B03C-BF6BBFFC27F2}"/>
                    </a:ext>
                  </a:extLst>
                </p:cNvPr>
                <p:cNvSpPr/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𝐂𝐡𝐚𝐧𝐠𝐞</m:t>
                            </m:r>
                          </m:num>
                          <m:den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𝐎𝐫𝐢𝐠𝐢𝐧𝐚𝐥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90C3ED1-F42B-46D1-A326-74210356C7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5BC0DB76-DF46-453D-9175-BE7F84A671F3}"/>
                    </a:ext>
                  </a:extLst>
                </p:cNvPr>
                <p:cNvSpPr/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𝟏𝟎𝟎</m:t>
                            </m:r>
                          </m:num>
                          <m:den>
                            <m:r>
                              <a:rPr lang="en-GB" sz="1800" b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𝟐𝟎𝟎𝟎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AC3B328B-4B85-4A8C-AC3F-8C290E53E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8C3BCA-CEEC-4207-970A-25B6D2DCD874}"/>
                </a:ext>
              </a:extLst>
            </p:cNvPr>
            <p:cNvSpPr/>
            <p:nvPr/>
          </p:nvSpPr>
          <p:spPr>
            <a:xfrm>
              <a:off x="1402500" y="2776767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CB25E35-AA71-4AD8-89E2-786EC7C6AE26}"/>
                </a:ext>
              </a:extLst>
            </p:cNvPr>
            <p:cNvSpPr/>
            <p:nvPr/>
          </p:nvSpPr>
          <p:spPr>
            <a:xfrm>
              <a:off x="2538101" y="274600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A1FEF721-FD4C-478E-9C74-AAD08351BD32}"/>
                    </a:ext>
                  </a:extLst>
                </p:cNvPr>
                <p:cNvSpPr/>
                <p:nvPr/>
              </p:nvSpPr>
              <p:spPr>
                <a:xfrm>
                  <a:off x="2810390" y="2768411"/>
                  <a:ext cx="5806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%</m:t>
                        </m:r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7D03763D-957A-460E-9F16-9BFCEFB348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0390" y="2768411"/>
                  <a:ext cx="58060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170D440-7898-4DCF-A07E-D7046E1DCF56}"/>
                  </a:ext>
                </a:extLst>
              </p:cNvPr>
              <p:cNvSpPr/>
              <p:nvPr/>
            </p:nvSpPr>
            <p:spPr>
              <a:xfrm>
                <a:off x="493443" y="5112062"/>
                <a:ext cx="31470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457200">
                  <a:buClr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1800" b="1" i="1" kern="12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</m:t>
                    </m:r>
                    <m:r>
                      <a:rPr lang="en-GB" sz="1800" b="1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𝟐𝟎𝟎</m:t>
                    </m:r>
                  </m:oMath>
                </a14:m>
                <a:r>
                  <a: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 divided by </a:t>
                </a:r>
                <a:r>
                  <a:rPr lang="en-GB" sz="1800" b="1" u="sng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2</a:t>
                </a:r>
                <a:r>
                  <a: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 years = £</a:t>
                </a:r>
                <a:r>
                  <a:rPr lang="en-GB" sz="1800" b="1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100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170D440-7898-4DCF-A07E-D7046E1DC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43" y="5112062"/>
                <a:ext cx="3147080" cy="369332"/>
              </a:xfrm>
              <a:prstGeom prst="rect">
                <a:avLst/>
              </a:prstGeom>
              <a:blipFill>
                <a:blip r:embed="rId14"/>
                <a:stretch>
                  <a:fillRect t="-10000" r="-58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FC68F163-322B-4DAE-99E6-8C4B0DE508AF}"/>
              </a:ext>
            </a:extLst>
          </p:cNvPr>
          <p:cNvGrpSpPr/>
          <p:nvPr/>
        </p:nvGrpSpPr>
        <p:grpSpPr>
          <a:xfrm>
            <a:off x="5059767" y="5620027"/>
            <a:ext cx="3218590" cy="667106"/>
            <a:chOff x="172408" y="2627880"/>
            <a:chExt cx="3218590" cy="667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FB465B24-5FFA-4B42-9E1B-3BACC15A8C3B}"/>
                    </a:ext>
                  </a:extLst>
                </p:cNvPr>
                <p:cNvSpPr/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𝐂𝐡𝐚𝐧𝐠𝐞</m:t>
                            </m:r>
                          </m:num>
                          <m:den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𝐎𝐫𝐢𝐠𝐢𝐧𝐚𝐥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90C3ED1-F42B-46D1-A326-74210356C7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408" y="2627880"/>
                  <a:ext cx="1181734" cy="66710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8E65D5B4-2394-48D7-BD1C-24FB9FBB9A23}"/>
                    </a:ext>
                  </a:extLst>
                </p:cNvPr>
                <p:cNvSpPr/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lang="en-GB" sz="1800" b="1" i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𝟖𝟎</m:t>
                            </m:r>
                          </m:num>
                          <m:den>
                            <m:r>
                              <a:rPr lang="en-GB" sz="1800" b="1" kern="12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𝟐𝟎𝟎𝟎</m:t>
                            </m:r>
                            <m:r>
                              <a:rPr lang="en-GB" sz="1800" b="1" kern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1C02B925-6A36-4412-80B1-A2FAD02190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1265" y="2655067"/>
                  <a:ext cx="840295" cy="6127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DBD9753-CA5B-4EA6-BFEE-15D285AD9E5A}"/>
                </a:ext>
              </a:extLst>
            </p:cNvPr>
            <p:cNvSpPr/>
            <p:nvPr/>
          </p:nvSpPr>
          <p:spPr>
            <a:xfrm>
              <a:off x="1402500" y="2776767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9422195-4872-4F87-9380-76BA8D1F3966}"/>
                </a:ext>
              </a:extLst>
            </p:cNvPr>
            <p:cNvSpPr/>
            <p:nvPr/>
          </p:nvSpPr>
          <p:spPr>
            <a:xfrm>
              <a:off x="2538101" y="274600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buClrTx/>
                <a:buFontTx/>
                <a:buNone/>
                <a:defRPr/>
              </a:pPr>
              <a:r>
                <a:rPr lang="en-GB" sz="1800" kern="1200" dirty="0">
                  <a:solidFill>
                    <a:srgbClr val="FF0000"/>
                  </a:solidFill>
                  <a:latin typeface="Calibri"/>
                  <a:ea typeface="+mn-ea"/>
                  <a:cs typeface="+mn-cs"/>
                </a:rPr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ED5A1E3-842E-49A8-870E-CE37073FA643}"/>
                    </a:ext>
                  </a:extLst>
                </p:cNvPr>
                <p:cNvSpPr/>
                <p:nvPr/>
              </p:nvSpPr>
              <p:spPr>
                <a:xfrm>
                  <a:off x="2810390" y="2768411"/>
                  <a:ext cx="5806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457200">
                    <a:buClr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lang="en-GB" sz="1800" b="1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%</m:t>
                        </m:r>
                      </m:oMath>
                    </m:oMathPara>
                  </a14:m>
                  <a:endPara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0478F53-FD0B-49AC-BFD2-ADDFB5651DE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0390" y="2768411"/>
                  <a:ext cx="58060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A7695D3-3F49-403D-A005-0A9EC89267D6}"/>
                  </a:ext>
                </a:extLst>
              </p:cNvPr>
              <p:cNvSpPr/>
              <p:nvPr/>
            </p:nvSpPr>
            <p:spPr>
              <a:xfrm>
                <a:off x="4543292" y="5114621"/>
                <a:ext cx="30300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457200">
                  <a:buClr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1800" b="1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</m:t>
                    </m:r>
                    <m:r>
                      <a:rPr lang="en-GB" sz="1800" b="1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𝟒𝟎𝟎</m:t>
                    </m:r>
                  </m:oMath>
                </a14:m>
                <a:r>
                  <a: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 divided by </a:t>
                </a:r>
                <a:r>
                  <a:rPr lang="en-GB" sz="1800" b="1" u="sng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5</a:t>
                </a:r>
                <a:r>
                  <a:rPr lang="en-GB" sz="1800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 years = £</a:t>
                </a:r>
                <a:r>
                  <a:rPr lang="en-GB" sz="1800" b="1" kern="1200" dirty="0">
                    <a:solidFill>
                      <a:srgbClr val="FF0000"/>
                    </a:solidFill>
                    <a:latin typeface="Calibri"/>
                    <a:ea typeface="+mn-ea"/>
                    <a:cs typeface="+mn-cs"/>
                  </a:rPr>
                  <a:t>80</a:t>
                </a: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A7695D3-3F49-403D-A005-0A9EC8926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292" y="5114621"/>
                <a:ext cx="3030060" cy="369332"/>
              </a:xfrm>
              <a:prstGeom prst="rect">
                <a:avLst/>
              </a:prstGeom>
              <a:blipFill>
                <a:blip r:embed="rId17"/>
                <a:stretch>
                  <a:fillRect t="-8197" r="-80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37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/>
        </p:nvSpPr>
        <p:spPr>
          <a:xfrm>
            <a:off x="514693" y="547352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 year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109177" y="547352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514693" y="1326605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2 years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26430" y="1340130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543425" y="2105858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5 years is £1200. What is the simple rate of interest?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514693" y="2872387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£1500.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137977" y="2062356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137977" y="2872387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543425" y="3755157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152338" y="3758749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543425" y="4679490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£1100.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152338" y="4691487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543425" y="5566061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£1050.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186799" y="5568651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600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/>
        </p:nvSpPr>
        <p:spPr>
          <a:xfrm>
            <a:off x="514693" y="547352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 year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109177" y="547352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514693" y="1326605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2 years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26430" y="1340130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543425" y="2105858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5 years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514693" y="2872387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£1500.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137977" y="2062356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137977" y="2872387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543425" y="3755157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£1200.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152338" y="3758749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543425" y="4679490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£1100.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152338" y="4691487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543425" y="5566061"/>
            <a:ext cx="82382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£1000 is invested.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value after 10 years is £1050. What is the simple rate of interest?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186799" y="5568651"/>
            <a:ext cx="6326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5785449" y="6310648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0.5%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5828581" y="5033433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5834332" y="4050607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5785449" y="3167687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5785449" y="2394832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5785449" y="1628303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5725064" y="833661"/>
            <a:ext cx="925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20%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542</Words>
  <Application>Microsoft Office PowerPoint</Application>
  <PresentationFormat>On-screen Show (4:3)</PresentationFormat>
  <Paragraphs>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Percentages: Simple Interest – What is the rate of interest?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Percentages: Simple Interest – What is the rate of interest?</dc:title>
  <dc:creator>Craig Barton</dc:creator>
  <cp:lastModifiedBy>Craig Barton</cp:lastModifiedBy>
  <cp:revision>7</cp:revision>
  <dcterms:created xsi:type="dcterms:W3CDTF">2018-01-26T08:52:52Z</dcterms:created>
  <dcterms:modified xsi:type="dcterms:W3CDTF">2021-05-07T11:02:46Z</dcterms:modified>
</cp:coreProperties>
</file>