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36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>
                <a:solidFill>
                  <a:schemeClr val="bg1"/>
                </a:solidFill>
              </a:rPr>
              <a:t>Percentages:</a:t>
            </a:r>
            <a:br>
              <a:rPr lang="en-GB" sz="4400" b="1">
                <a:solidFill>
                  <a:schemeClr val="bg1"/>
                </a:solidFill>
              </a:rPr>
            </a:br>
            <a:r>
              <a:rPr lang="en-GB" sz="4400" b="1">
                <a:solidFill>
                  <a:schemeClr val="bg1"/>
                </a:solidFill>
              </a:rPr>
              <a:t>Simple </a:t>
            </a:r>
            <a:r>
              <a:rPr lang="en-GB" sz="4400" b="1" dirty="0">
                <a:solidFill>
                  <a:schemeClr val="bg1"/>
                </a:solidFill>
              </a:rPr>
              <a:t>Interest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EB8C360-F700-4251-A074-6693528E08A2}"/>
              </a:ext>
            </a:extLst>
          </p:cNvPr>
          <p:cNvSpPr txBox="1"/>
          <p:nvPr/>
        </p:nvSpPr>
        <p:spPr>
          <a:xfrm>
            <a:off x="2802589" y="4148417"/>
            <a:ext cx="3677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£2000 is invested at 10%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simple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interest.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6E3FED5-B63D-4A4E-9113-4C20D100DDD1}"/>
              </a:ext>
            </a:extLst>
          </p:cNvPr>
          <p:cNvSpPr txBox="1"/>
          <p:nvPr/>
        </p:nvSpPr>
        <p:spPr>
          <a:xfrm>
            <a:off x="3077224" y="5303599"/>
            <a:ext cx="33497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What is the value at year 20?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3BF3055-F560-497A-9B08-0B9261CA95F7}"/>
              </a:ext>
            </a:extLst>
          </p:cNvPr>
          <p:cNvSpPr txBox="1"/>
          <p:nvPr/>
        </p:nvSpPr>
        <p:spPr>
          <a:xfrm>
            <a:off x="408255" y="566414"/>
            <a:ext cx="3677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£2000 is invested at 10%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simple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interest.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B80C6A3-D1E5-4E6D-BBBC-8E4E58121505}"/>
              </a:ext>
            </a:extLst>
          </p:cNvPr>
          <p:cNvSpPr txBox="1"/>
          <p:nvPr/>
        </p:nvSpPr>
        <p:spPr>
          <a:xfrm>
            <a:off x="310204" y="1489627"/>
            <a:ext cx="3590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What is the value at the end of year 1?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FF54757-7CAA-435E-9902-CCF24615D1ED}"/>
              </a:ext>
            </a:extLst>
          </p:cNvPr>
          <p:cNvSpPr txBox="1"/>
          <p:nvPr/>
        </p:nvSpPr>
        <p:spPr>
          <a:xfrm>
            <a:off x="337208" y="3302510"/>
            <a:ext cx="3349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What is the value at </a:t>
            </a:r>
            <a:r>
              <a:rPr lang="en-US" sz="2000" kern="0" dirty="0">
                <a:solidFill>
                  <a:prstClr val="black"/>
                </a:solidFill>
              </a:rPr>
              <a:t>the end of year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7D4CD6-6306-4D8A-9707-484E1A144EEA}"/>
              </a:ext>
            </a:extLst>
          </p:cNvPr>
          <p:cNvSpPr txBox="1"/>
          <p:nvPr/>
        </p:nvSpPr>
        <p:spPr>
          <a:xfrm>
            <a:off x="337208" y="4973388"/>
            <a:ext cx="3349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What is the value at </a:t>
            </a:r>
            <a:r>
              <a:rPr lang="en-US" sz="2000" kern="0" dirty="0">
                <a:solidFill>
                  <a:prstClr val="black"/>
                </a:solidFill>
              </a:rPr>
              <a:t>the end of year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20?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94576D-FB0C-4E26-B1F0-2D9C31581CD1}"/>
              </a:ext>
            </a:extLst>
          </p:cNvPr>
          <p:cNvSpPr txBox="1"/>
          <p:nvPr/>
        </p:nvSpPr>
        <p:spPr>
          <a:xfrm>
            <a:off x="4837771" y="579775"/>
            <a:ext cx="3677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£4000 is invested at 10%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simple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interest.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36E4EEB-95BE-4E74-8002-81AD81CEC4B2}"/>
              </a:ext>
            </a:extLst>
          </p:cNvPr>
          <p:cNvSpPr txBox="1"/>
          <p:nvPr/>
        </p:nvSpPr>
        <p:spPr>
          <a:xfrm>
            <a:off x="4929216" y="1533753"/>
            <a:ext cx="3349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What is the value at </a:t>
            </a:r>
            <a:r>
              <a:rPr lang="en-US" sz="2000" kern="0" dirty="0">
                <a:solidFill>
                  <a:prstClr val="black"/>
                </a:solidFill>
              </a:rPr>
              <a:t>the end of year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C7EBAC1-378D-40D7-846F-97865460C8E7}"/>
              </a:ext>
            </a:extLst>
          </p:cNvPr>
          <p:cNvSpPr txBox="1"/>
          <p:nvPr/>
        </p:nvSpPr>
        <p:spPr>
          <a:xfrm>
            <a:off x="4929215" y="3296911"/>
            <a:ext cx="3349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What is the value at </a:t>
            </a:r>
            <a:r>
              <a:rPr lang="en-US" sz="2000" kern="0" dirty="0">
                <a:solidFill>
                  <a:prstClr val="black"/>
                </a:solidFill>
              </a:rPr>
              <a:t>the end of year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DD21AEB-E9B0-4D37-BCDC-B225C05E335B}"/>
              </a:ext>
            </a:extLst>
          </p:cNvPr>
          <p:cNvSpPr txBox="1"/>
          <p:nvPr/>
        </p:nvSpPr>
        <p:spPr>
          <a:xfrm>
            <a:off x="4884265" y="5064928"/>
            <a:ext cx="3349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What is the value at </a:t>
            </a:r>
            <a:r>
              <a:rPr lang="en-US" sz="2000" kern="0" dirty="0">
                <a:solidFill>
                  <a:prstClr val="black"/>
                </a:solidFill>
              </a:rPr>
              <a:t>the end of year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20?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A9AF16F-0FE4-42C1-80A5-5563F2676DB0}"/>
              </a:ext>
            </a:extLst>
          </p:cNvPr>
          <p:cNvSpPr txBox="1"/>
          <p:nvPr/>
        </p:nvSpPr>
        <p:spPr>
          <a:xfrm>
            <a:off x="408255" y="2535849"/>
            <a:ext cx="2008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=2000 + 200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=2200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A43C37-1D6C-4338-98E0-F1B13748BBFB}"/>
              </a:ext>
            </a:extLst>
          </p:cNvPr>
          <p:cNvSpPr txBox="1"/>
          <p:nvPr/>
        </p:nvSpPr>
        <p:spPr>
          <a:xfrm>
            <a:off x="451376" y="4209359"/>
            <a:ext cx="2008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=2000 + (200 x 2)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=2400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A9D9F55-0B93-498D-808F-AFE96067BFDF}"/>
              </a:ext>
            </a:extLst>
          </p:cNvPr>
          <p:cNvSpPr txBox="1"/>
          <p:nvPr/>
        </p:nvSpPr>
        <p:spPr>
          <a:xfrm>
            <a:off x="368948" y="5955675"/>
            <a:ext cx="2718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=2000 + (200 x 20)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=6000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0B24D2F-EE52-46EB-8265-3CFE54784651}"/>
              </a:ext>
            </a:extLst>
          </p:cNvPr>
          <p:cNvSpPr txBox="1"/>
          <p:nvPr/>
        </p:nvSpPr>
        <p:spPr>
          <a:xfrm>
            <a:off x="4929216" y="2629895"/>
            <a:ext cx="2008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=4000 + 400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=4400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F435F1F-CF82-45DA-8DBA-1DDED36A15A7}"/>
              </a:ext>
            </a:extLst>
          </p:cNvPr>
          <p:cNvSpPr txBox="1"/>
          <p:nvPr/>
        </p:nvSpPr>
        <p:spPr>
          <a:xfrm>
            <a:off x="4957548" y="4276874"/>
            <a:ext cx="2008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=4000 + (400 x 2)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=4800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BB44099-AB83-4D74-8CE0-A5497CA68D45}"/>
              </a:ext>
            </a:extLst>
          </p:cNvPr>
          <p:cNvSpPr txBox="1"/>
          <p:nvPr/>
        </p:nvSpPr>
        <p:spPr>
          <a:xfrm>
            <a:off x="4902444" y="6019650"/>
            <a:ext cx="2718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=4000 + (400 x 20)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</a:rPr>
              <a:t>=10000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1877B3-9C53-48B3-8C74-CB4786656DDF}"/>
              </a:ext>
            </a:extLst>
          </p:cNvPr>
          <p:cNvSpPr/>
          <p:nvPr/>
        </p:nvSpPr>
        <p:spPr>
          <a:xfrm>
            <a:off x="493161" y="2197513"/>
            <a:ext cx="1156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lang="en-GB" kern="0" dirty="0">
                <a:solidFill>
                  <a:srgbClr val="FF0000"/>
                </a:solidFill>
              </a:rPr>
              <a:t>10% = 200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3E75E29-6F88-462D-9DE4-366AD7F31DB4}"/>
              </a:ext>
            </a:extLst>
          </p:cNvPr>
          <p:cNvSpPr/>
          <p:nvPr/>
        </p:nvSpPr>
        <p:spPr>
          <a:xfrm>
            <a:off x="4957548" y="2206977"/>
            <a:ext cx="1156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lang="en-GB" kern="0" dirty="0">
                <a:solidFill>
                  <a:srgbClr val="FF0000"/>
                </a:solidFill>
              </a:rPr>
              <a:t>10% = 400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EC72C36-0D9D-4B92-8719-01490745954C}"/>
              </a:ext>
            </a:extLst>
          </p:cNvPr>
          <p:cNvSpPr/>
          <p:nvPr/>
        </p:nvSpPr>
        <p:spPr>
          <a:xfrm>
            <a:off x="493161" y="3958391"/>
            <a:ext cx="1156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lang="en-GB" kern="0" dirty="0">
                <a:solidFill>
                  <a:srgbClr val="FF0000"/>
                </a:solidFill>
              </a:rPr>
              <a:t>10% = 200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64B7ADB-4BB7-4CBF-8880-9089F3A13E22}"/>
              </a:ext>
            </a:extLst>
          </p:cNvPr>
          <p:cNvSpPr/>
          <p:nvPr/>
        </p:nvSpPr>
        <p:spPr>
          <a:xfrm>
            <a:off x="5038160" y="3995300"/>
            <a:ext cx="1156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lang="en-GB" kern="0" dirty="0">
                <a:solidFill>
                  <a:srgbClr val="FF0000"/>
                </a:solidFill>
              </a:rPr>
              <a:t>10% = 400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968CCA5-ED95-46E1-84F7-C3D2C61225F3}"/>
              </a:ext>
            </a:extLst>
          </p:cNvPr>
          <p:cNvSpPr/>
          <p:nvPr/>
        </p:nvSpPr>
        <p:spPr>
          <a:xfrm>
            <a:off x="4951969" y="5728046"/>
            <a:ext cx="1156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lang="en-GB" kern="0" dirty="0">
                <a:solidFill>
                  <a:srgbClr val="FF0000"/>
                </a:solidFill>
              </a:rPr>
              <a:t>10% = 400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ED84090-F92A-4FAE-84C3-1AF1FDF8AEC3}"/>
              </a:ext>
            </a:extLst>
          </p:cNvPr>
          <p:cNvSpPr/>
          <p:nvPr/>
        </p:nvSpPr>
        <p:spPr>
          <a:xfrm>
            <a:off x="403481" y="5663505"/>
            <a:ext cx="1156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>
              <a:defRPr/>
            </a:pPr>
            <a:r>
              <a:rPr lang="en-GB" kern="0" dirty="0">
                <a:solidFill>
                  <a:srgbClr val="FF0000"/>
                </a:solidFill>
              </a:rPr>
              <a:t>10% = 200</a:t>
            </a: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2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2114B2D-F4AF-4A70-AAB3-3006CE1C1153}"/>
              </a:ext>
            </a:extLst>
          </p:cNvPr>
          <p:cNvSpPr/>
          <p:nvPr/>
        </p:nvSpPr>
        <p:spPr>
          <a:xfrm>
            <a:off x="178234" y="182775"/>
            <a:ext cx="538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£1000 is invested at 5% </a:t>
            </a:r>
            <a:r>
              <a:rPr lang="en-GB" sz="2400" dirty="0"/>
              <a:t>simple interest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7ECFA9-B2D0-4CF7-B9D3-E169949AB9B4}"/>
              </a:ext>
            </a:extLst>
          </p:cNvPr>
          <p:cNvSpPr txBox="1"/>
          <p:nvPr/>
        </p:nvSpPr>
        <p:spPr>
          <a:xfrm>
            <a:off x="431320" y="705266"/>
            <a:ext cx="414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1)  What is the value after 1 year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3579AD-0C6D-480D-92D4-503225B329AF}"/>
              </a:ext>
            </a:extLst>
          </p:cNvPr>
          <p:cNvSpPr txBox="1"/>
          <p:nvPr/>
        </p:nvSpPr>
        <p:spPr>
          <a:xfrm>
            <a:off x="431320" y="1381002"/>
            <a:ext cx="414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2)  What is the value after 2 years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C99EC1-1751-4B8B-A3D4-4E3563BEB6F7}"/>
              </a:ext>
            </a:extLst>
          </p:cNvPr>
          <p:cNvSpPr txBox="1"/>
          <p:nvPr/>
        </p:nvSpPr>
        <p:spPr>
          <a:xfrm>
            <a:off x="431320" y="2839668"/>
            <a:ext cx="414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4)  What is the value after 10 years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122418-59AF-4867-9289-9E1FAF6C5192}"/>
              </a:ext>
            </a:extLst>
          </p:cNvPr>
          <p:cNvSpPr txBox="1"/>
          <p:nvPr/>
        </p:nvSpPr>
        <p:spPr>
          <a:xfrm>
            <a:off x="431320" y="2131666"/>
            <a:ext cx="414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3)  What is the value after 5 years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191E00-5928-4AE3-A79D-CB4DF27936DF}"/>
              </a:ext>
            </a:extLst>
          </p:cNvPr>
          <p:cNvSpPr/>
          <p:nvPr/>
        </p:nvSpPr>
        <p:spPr>
          <a:xfrm>
            <a:off x="178234" y="3360128"/>
            <a:ext cx="5877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£1000 is invested at 5.5% </a:t>
            </a:r>
            <a:r>
              <a:rPr lang="en-GB" sz="2400" dirty="0"/>
              <a:t>simple interest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DC9F01-2DCE-4D58-9995-FC44658C5744}"/>
              </a:ext>
            </a:extLst>
          </p:cNvPr>
          <p:cNvSpPr txBox="1"/>
          <p:nvPr/>
        </p:nvSpPr>
        <p:spPr>
          <a:xfrm>
            <a:off x="448574" y="3965275"/>
            <a:ext cx="414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5)  What is the value after 1 year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D98E56-62ED-4B0B-ACA9-B88294096390}"/>
              </a:ext>
            </a:extLst>
          </p:cNvPr>
          <p:cNvSpPr txBox="1"/>
          <p:nvPr/>
        </p:nvSpPr>
        <p:spPr>
          <a:xfrm>
            <a:off x="448574" y="4641011"/>
            <a:ext cx="414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6)  What is the value after 2 years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8423EC-B29D-4F3A-BD18-CDDC6327A910}"/>
              </a:ext>
            </a:extLst>
          </p:cNvPr>
          <p:cNvSpPr txBox="1"/>
          <p:nvPr/>
        </p:nvSpPr>
        <p:spPr>
          <a:xfrm>
            <a:off x="448574" y="6099677"/>
            <a:ext cx="414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8)  What is the value after 10 years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C10418-CFD7-483E-9DE3-8806C31F1CC9}"/>
              </a:ext>
            </a:extLst>
          </p:cNvPr>
          <p:cNvSpPr txBox="1"/>
          <p:nvPr/>
        </p:nvSpPr>
        <p:spPr>
          <a:xfrm>
            <a:off x="448574" y="5391675"/>
            <a:ext cx="414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7)  What is the value after 5 years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2114B2D-F4AF-4A70-AAB3-3006CE1C1153}"/>
              </a:ext>
            </a:extLst>
          </p:cNvPr>
          <p:cNvSpPr/>
          <p:nvPr/>
        </p:nvSpPr>
        <p:spPr>
          <a:xfrm>
            <a:off x="178234" y="182775"/>
            <a:ext cx="538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£1000 is invested at 5% </a:t>
            </a:r>
            <a:r>
              <a:rPr lang="en-GB" sz="2400" dirty="0"/>
              <a:t>simple interest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77ECFA9-B2D0-4CF7-B9D3-E169949AB9B4}"/>
              </a:ext>
            </a:extLst>
          </p:cNvPr>
          <p:cNvSpPr txBox="1"/>
          <p:nvPr/>
        </p:nvSpPr>
        <p:spPr>
          <a:xfrm>
            <a:off x="431320" y="705266"/>
            <a:ext cx="414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1)  What is the value after 1 year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3579AD-0C6D-480D-92D4-503225B329AF}"/>
              </a:ext>
            </a:extLst>
          </p:cNvPr>
          <p:cNvSpPr txBox="1"/>
          <p:nvPr/>
        </p:nvSpPr>
        <p:spPr>
          <a:xfrm>
            <a:off x="431320" y="1372647"/>
            <a:ext cx="414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2)  What is the value after 2 years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C99EC1-1751-4B8B-A3D4-4E3563BEB6F7}"/>
              </a:ext>
            </a:extLst>
          </p:cNvPr>
          <p:cNvSpPr txBox="1"/>
          <p:nvPr/>
        </p:nvSpPr>
        <p:spPr>
          <a:xfrm>
            <a:off x="431320" y="2839668"/>
            <a:ext cx="414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4)  What is the value after 10 years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122418-59AF-4867-9289-9E1FAF6C5192}"/>
              </a:ext>
            </a:extLst>
          </p:cNvPr>
          <p:cNvSpPr txBox="1"/>
          <p:nvPr/>
        </p:nvSpPr>
        <p:spPr>
          <a:xfrm>
            <a:off x="431320" y="2131666"/>
            <a:ext cx="414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3)  What is the value after 5 years</a:t>
            </a:r>
            <a:endParaRPr lang="en-GB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191E00-5928-4AE3-A79D-CB4DF27936DF}"/>
              </a:ext>
            </a:extLst>
          </p:cNvPr>
          <p:cNvSpPr/>
          <p:nvPr/>
        </p:nvSpPr>
        <p:spPr>
          <a:xfrm>
            <a:off x="178234" y="3360128"/>
            <a:ext cx="5877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£1000 is invested at 5.5% </a:t>
            </a:r>
            <a:r>
              <a:rPr lang="en-GB" sz="2400" dirty="0"/>
              <a:t>simple interest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ADC9F01-2DCE-4D58-9995-FC44658C5744}"/>
              </a:ext>
            </a:extLst>
          </p:cNvPr>
          <p:cNvSpPr txBox="1"/>
          <p:nvPr/>
        </p:nvSpPr>
        <p:spPr>
          <a:xfrm>
            <a:off x="448574" y="3965275"/>
            <a:ext cx="414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5)  What is the value after 1 year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D98E56-62ED-4B0B-ACA9-B88294096390}"/>
              </a:ext>
            </a:extLst>
          </p:cNvPr>
          <p:cNvSpPr txBox="1"/>
          <p:nvPr/>
        </p:nvSpPr>
        <p:spPr>
          <a:xfrm>
            <a:off x="448574" y="4641011"/>
            <a:ext cx="414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6)  What is the value after 2 years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8423EC-B29D-4F3A-BD18-CDDC6327A910}"/>
              </a:ext>
            </a:extLst>
          </p:cNvPr>
          <p:cNvSpPr txBox="1"/>
          <p:nvPr/>
        </p:nvSpPr>
        <p:spPr>
          <a:xfrm>
            <a:off x="448574" y="6099677"/>
            <a:ext cx="414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8)  What is the value after 10 years</a:t>
            </a:r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C10418-CFD7-483E-9DE3-8806C31F1CC9}"/>
              </a:ext>
            </a:extLst>
          </p:cNvPr>
          <p:cNvSpPr txBox="1"/>
          <p:nvPr/>
        </p:nvSpPr>
        <p:spPr>
          <a:xfrm>
            <a:off x="431320" y="5397021"/>
            <a:ext cx="414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7)  What is the value after 5 years</a:t>
            </a:r>
            <a:endParaRPr lang="en-GB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EA4FC7B-C31C-4621-B566-B2E4E6E092E5}"/>
              </a:ext>
            </a:extLst>
          </p:cNvPr>
          <p:cNvSpPr/>
          <p:nvPr/>
        </p:nvSpPr>
        <p:spPr>
          <a:xfrm>
            <a:off x="3847187" y="705266"/>
            <a:ext cx="768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=1050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449CFA0-F3E5-48C6-BA01-063837E16FDA}"/>
              </a:ext>
            </a:extLst>
          </p:cNvPr>
          <p:cNvSpPr/>
          <p:nvPr/>
        </p:nvSpPr>
        <p:spPr>
          <a:xfrm>
            <a:off x="3870588" y="1381002"/>
            <a:ext cx="768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=1100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C7EAC36-07DE-45BC-B235-2672C77D4C89}"/>
              </a:ext>
            </a:extLst>
          </p:cNvPr>
          <p:cNvSpPr/>
          <p:nvPr/>
        </p:nvSpPr>
        <p:spPr>
          <a:xfrm>
            <a:off x="3870588" y="2185808"/>
            <a:ext cx="768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=1250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6BE202E-08F4-4831-B280-D6A53FFD2675}"/>
              </a:ext>
            </a:extLst>
          </p:cNvPr>
          <p:cNvSpPr/>
          <p:nvPr/>
        </p:nvSpPr>
        <p:spPr>
          <a:xfrm>
            <a:off x="3862212" y="2800039"/>
            <a:ext cx="768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=1500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EC08BB6-989F-446E-87FE-5BCFD1A4BB65}"/>
              </a:ext>
            </a:extLst>
          </p:cNvPr>
          <p:cNvSpPr/>
          <p:nvPr/>
        </p:nvSpPr>
        <p:spPr>
          <a:xfrm>
            <a:off x="3862212" y="4018459"/>
            <a:ext cx="768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=1055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991462E-66CC-4F54-8E9A-EC43646BA594}"/>
              </a:ext>
            </a:extLst>
          </p:cNvPr>
          <p:cNvSpPr/>
          <p:nvPr/>
        </p:nvSpPr>
        <p:spPr>
          <a:xfrm>
            <a:off x="3870588" y="4641011"/>
            <a:ext cx="768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=1110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71DE8FB-9BC0-40C9-869B-5F966E28D534}"/>
              </a:ext>
            </a:extLst>
          </p:cNvPr>
          <p:cNvSpPr/>
          <p:nvPr/>
        </p:nvSpPr>
        <p:spPr>
          <a:xfrm>
            <a:off x="3870588" y="5421304"/>
            <a:ext cx="768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=1275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706D9FB-2DC5-4630-A50F-AE0CFDA6CB83}"/>
              </a:ext>
            </a:extLst>
          </p:cNvPr>
          <p:cNvSpPr/>
          <p:nvPr/>
        </p:nvSpPr>
        <p:spPr>
          <a:xfrm>
            <a:off x="3870588" y="6099677"/>
            <a:ext cx="7681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=1550</a:t>
            </a:r>
          </a:p>
        </p:txBody>
      </p:sp>
    </p:spTree>
    <p:extLst>
      <p:ext uri="{BB962C8B-B14F-4D97-AF65-F5344CB8AC3E}">
        <p14:creationId xmlns:p14="http://schemas.microsoft.com/office/powerpoint/2010/main" val="319671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396</Words>
  <Application>Microsoft Office PowerPoint</Application>
  <PresentationFormat>On-screen Show (4:3)</PresentationFormat>
  <Paragraphs>66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Percentages: Simple Interest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Graeme Mitchinson</cp:lastModifiedBy>
  <cp:revision>116</cp:revision>
  <dcterms:created xsi:type="dcterms:W3CDTF">2018-01-26T08:52:52Z</dcterms:created>
  <dcterms:modified xsi:type="dcterms:W3CDTF">2021-04-27T12:03:44Z</dcterms:modified>
</cp:coreProperties>
</file>