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4" r:id="rId2"/>
    <p:sldId id="341" r:id="rId3"/>
    <p:sldId id="342" r:id="rId4"/>
    <p:sldId id="3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876" y="385165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Ascending, descending, neither?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4B1F396-3C4E-4A85-8048-013EDCB4C1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924905"/>
                  </p:ext>
                </p:extLst>
              </p:nvPr>
            </p:nvGraphicFramePr>
            <p:xfrm>
              <a:off x="2231590" y="4035425"/>
              <a:ext cx="4982035" cy="175208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982035">
                      <a:extLst>
                        <a:ext uri="{9D8B030D-6E8A-4147-A177-3AD203B41FA5}">
                          <a16:colId xmlns:a16="http://schemas.microsoft.com/office/drawing/2014/main" val="1828252891"/>
                        </a:ext>
                      </a:extLst>
                    </a:gridCol>
                  </a:tblGrid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 2, 3, 4, 5,…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38250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 9, 10, 11, 12,…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2238245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 9, 10, 11, 435,…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676343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4B1F396-3C4E-4A85-8048-013EDCB4C1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924905"/>
                  </p:ext>
                </p:extLst>
              </p:nvPr>
            </p:nvGraphicFramePr>
            <p:xfrm>
              <a:off x="2231590" y="4035425"/>
              <a:ext cx="4982035" cy="175208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982035">
                      <a:extLst>
                        <a:ext uri="{9D8B030D-6E8A-4147-A177-3AD203B41FA5}">
                          <a16:colId xmlns:a16="http://schemas.microsoft.com/office/drawing/2014/main" val="1828252891"/>
                        </a:ext>
                      </a:extLst>
                    </a:gridCol>
                  </a:tblGrid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122" t="-1042" r="-489" b="-2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38250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122" t="-100000" r="-489" b="-1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238245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122" t="-202083" r="-489" b="-20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763437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3587112"/>
                  </p:ext>
                </p:extLst>
              </p:nvPr>
            </p:nvGraphicFramePr>
            <p:xfrm>
              <a:off x="1048309" y="343678"/>
              <a:ext cx="7047381" cy="6170643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982035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2065346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Ascending, </a:t>
                          </a:r>
                        </a:p>
                        <a:p>
                          <a:pPr algn="ctr"/>
                          <a:r>
                            <a:rPr lang="en-GB" dirty="0"/>
                            <a:t>Descending,</a:t>
                          </a:r>
                        </a:p>
                        <a:p>
                          <a:pPr algn="ctr"/>
                          <a:r>
                            <a:rPr lang="en-GB" dirty="0"/>
                            <a:t>Neither?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1, 2, 3, 4, 5,…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8, 9, 10, 11, 12,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8, 9, 10, 11, 435,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435, 11, 10, 9, 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435, 11, 14, 9, 8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435, 21, 14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, 9, 8,…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435, 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21, 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14, 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9, 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−8, −9, −14, −21, −435,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−8, 9, −14, 21, −435,…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  <a:endParaRPr lang="en-GB" sz="200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3587112"/>
                  </p:ext>
                </p:extLst>
              </p:nvPr>
            </p:nvGraphicFramePr>
            <p:xfrm>
              <a:off x="1048309" y="343678"/>
              <a:ext cx="7047381" cy="6170643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982035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2065346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Ascending, </a:t>
                          </a:r>
                        </a:p>
                        <a:p>
                          <a:pPr algn="ctr"/>
                          <a:r>
                            <a:rPr lang="en-GB" dirty="0"/>
                            <a:t>Descending,</a:t>
                          </a:r>
                        </a:p>
                        <a:p>
                          <a:pPr algn="ctr"/>
                          <a:r>
                            <a:rPr lang="en-GB" dirty="0"/>
                            <a:t>Neither?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161458" r="-41880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261458" r="-41880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361458" r="-41880" b="-6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461458" r="-41880" b="-5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567368" r="-41880" b="-40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660417" r="-41880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760417" r="-41880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860417" r="-41880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960417" r="-41880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  <a:endParaRPr lang="en-GB" sz="200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CB8643D-7B29-48DC-A4ED-763B7C3EC855}"/>
              </a:ext>
            </a:extLst>
          </p:cNvPr>
          <p:cNvSpPr/>
          <p:nvPr/>
        </p:nvSpPr>
        <p:spPr>
          <a:xfrm>
            <a:off x="6373959" y="1381125"/>
            <a:ext cx="1484166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FE052-51AD-4DF3-BE98-1ADC353C52EB}"/>
              </a:ext>
            </a:extLst>
          </p:cNvPr>
          <p:cNvSpPr/>
          <p:nvPr/>
        </p:nvSpPr>
        <p:spPr>
          <a:xfrm>
            <a:off x="6364434" y="2570972"/>
            <a:ext cx="1484166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577ED-9FCB-4BBE-994A-AADC6FDD11C8}"/>
              </a:ext>
            </a:extLst>
          </p:cNvPr>
          <p:cNvSpPr/>
          <p:nvPr/>
        </p:nvSpPr>
        <p:spPr>
          <a:xfrm>
            <a:off x="6354909" y="3732244"/>
            <a:ext cx="1484166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53132F-0DC7-4D56-B38A-A5CF53B19B99}"/>
              </a:ext>
            </a:extLst>
          </p:cNvPr>
          <p:cNvSpPr/>
          <p:nvPr/>
        </p:nvSpPr>
        <p:spPr>
          <a:xfrm>
            <a:off x="6345384" y="4893516"/>
            <a:ext cx="1484166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591FF-AD4F-4D3D-A14A-E617D4934A23}"/>
              </a:ext>
            </a:extLst>
          </p:cNvPr>
          <p:cNvSpPr/>
          <p:nvPr/>
        </p:nvSpPr>
        <p:spPr>
          <a:xfrm>
            <a:off x="6335859" y="6054788"/>
            <a:ext cx="1484166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365D43-8AA5-4508-8DDA-456CB0741072}"/>
              </a:ext>
            </a:extLst>
          </p:cNvPr>
          <p:cNvSpPr/>
          <p:nvPr/>
        </p:nvSpPr>
        <p:spPr>
          <a:xfrm>
            <a:off x="6320706" y="1990336"/>
            <a:ext cx="1571622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176077-C422-40A5-8FAB-BEB05430ABA5}"/>
              </a:ext>
            </a:extLst>
          </p:cNvPr>
          <p:cNvSpPr/>
          <p:nvPr/>
        </p:nvSpPr>
        <p:spPr>
          <a:xfrm>
            <a:off x="6286503" y="3165312"/>
            <a:ext cx="1571622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4BDCFF-2A3B-4B55-9606-6ADDD252C374}"/>
              </a:ext>
            </a:extLst>
          </p:cNvPr>
          <p:cNvSpPr/>
          <p:nvPr/>
        </p:nvSpPr>
        <p:spPr>
          <a:xfrm>
            <a:off x="6252300" y="4321238"/>
            <a:ext cx="1571622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9332E3-9E6D-44F8-9084-CED5C21DAAC5}"/>
              </a:ext>
            </a:extLst>
          </p:cNvPr>
          <p:cNvSpPr/>
          <p:nvPr/>
        </p:nvSpPr>
        <p:spPr>
          <a:xfrm>
            <a:off x="6218097" y="5467639"/>
            <a:ext cx="1571622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A935DF-C5E2-4FA4-8B57-267C057AFB4B}"/>
              </a:ext>
            </a:extLst>
          </p:cNvPr>
          <p:cNvSpPr/>
          <p:nvPr/>
        </p:nvSpPr>
        <p:spPr>
          <a:xfrm>
            <a:off x="1144733" y="1381125"/>
            <a:ext cx="2331891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6682AC-3F2E-4BF7-8235-38443538638C}"/>
              </a:ext>
            </a:extLst>
          </p:cNvPr>
          <p:cNvSpPr/>
          <p:nvPr/>
        </p:nvSpPr>
        <p:spPr>
          <a:xfrm>
            <a:off x="1144733" y="2570972"/>
            <a:ext cx="2331891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0BF8DE-CF69-482D-8F29-91A9B1411DE5}"/>
              </a:ext>
            </a:extLst>
          </p:cNvPr>
          <p:cNvSpPr/>
          <p:nvPr/>
        </p:nvSpPr>
        <p:spPr>
          <a:xfrm>
            <a:off x="1144733" y="3760819"/>
            <a:ext cx="2331891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219040-A32B-4274-A468-4F4F7366FDB6}"/>
              </a:ext>
            </a:extLst>
          </p:cNvPr>
          <p:cNvSpPr/>
          <p:nvPr/>
        </p:nvSpPr>
        <p:spPr>
          <a:xfrm>
            <a:off x="1144733" y="4900707"/>
            <a:ext cx="3684442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F29735-5C93-4520-A4AB-DC03A45E3146}"/>
              </a:ext>
            </a:extLst>
          </p:cNvPr>
          <p:cNvSpPr/>
          <p:nvPr/>
        </p:nvSpPr>
        <p:spPr>
          <a:xfrm>
            <a:off x="1144733" y="6040595"/>
            <a:ext cx="3684442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0555FA-9274-4971-B599-5E5CA722D907}"/>
              </a:ext>
            </a:extLst>
          </p:cNvPr>
          <p:cNvSpPr/>
          <p:nvPr/>
        </p:nvSpPr>
        <p:spPr>
          <a:xfrm>
            <a:off x="1144732" y="1951069"/>
            <a:ext cx="2331891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B17081-03A2-4A67-B0BB-B9FC6CA9D836}"/>
              </a:ext>
            </a:extLst>
          </p:cNvPr>
          <p:cNvSpPr/>
          <p:nvPr/>
        </p:nvSpPr>
        <p:spPr>
          <a:xfrm>
            <a:off x="1144732" y="3090957"/>
            <a:ext cx="2331891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3FF407-A0C9-41B8-818F-52B9015E423A}"/>
              </a:ext>
            </a:extLst>
          </p:cNvPr>
          <p:cNvSpPr/>
          <p:nvPr/>
        </p:nvSpPr>
        <p:spPr>
          <a:xfrm>
            <a:off x="1144731" y="4291885"/>
            <a:ext cx="2331891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E7B80A-A6E8-497B-89DE-302A2415E91D}"/>
              </a:ext>
            </a:extLst>
          </p:cNvPr>
          <p:cNvSpPr/>
          <p:nvPr/>
        </p:nvSpPr>
        <p:spPr>
          <a:xfrm>
            <a:off x="1144730" y="5492813"/>
            <a:ext cx="3684442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7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48309" y="343678"/>
              <a:ext cx="7047381" cy="6170643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982035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2065346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Ascending, </a:t>
                          </a:r>
                        </a:p>
                        <a:p>
                          <a:pPr algn="ctr"/>
                          <a:r>
                            <a:rPr lang="en-GB" dirty="0"/>
                            <a:t>Descending,</a:t>
                          </a:r>
                        </a:p>
                        <a:p>
                          <a:pPr algn="ctr"/>
                          <a:r>
                            <a:rPr lang="en-GB" dirty="0"/>
                            <a:t>Neither?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1, 2, 3, 4, 5,…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 9, 10, 11, 12,…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8, 9, 10, 11, 435,…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435, 11, 10, 9, 8,…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435, 11, 14, 9, 8,…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435, 21, 14, 9, 8,…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−435, −21, −14, −9, −8,…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−8, −9, −14, −21, −435,…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−8, 9, −14, 21, −435,…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  <a:endParaRPr lang="en-GB" sz="200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48309" y="343678"/>
              <a:ext cx="7047381" cy="6170643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982035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2065346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Ascending, </a:t>
                          </a:r>
                        </a:p>
                        <a:p>
                          <a:pPr algn="ctr"/>
                          <a:r>
                            <a:rPr lang="en-GB" dirty="0"/>
                            <a:t>Descending,</a:t>
                          </a:r>
                        </a:p>
                        <a:p>
                          <a:pPr algn="ctr"/>
                          <a:r>
                            <a:rPr lang="en-GB" dirty="0"/>
                            <a:t>Neither?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161458" r="-41880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261458" r="-41880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361458" r="-41880" b="-6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461458" r="-41880" b="-5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567368" r="-41880" b="-40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660417" r="-41880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760417" r="-41880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a:t>Ascending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860417" r="-41880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Descending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2" t="-960417" r="-41880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  <a:endParaRPr lang="en-GB" sz="200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110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C74D69-7042-498F-A2C8-43D0CBD3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n-GB" sz="4700"/>
              <a:t>Challenge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09116-8489-4E8C-BBA9-F6E7E81671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5245" y="2599509"/>
                <a:ext cx="7607751" cy="3435531"/>
              </a:xfrm>
            </p:spPr>
            <p:txBody>
              <a:bodyPr anchor="ctr">
                <a:normAutofit/>
              </a:bodyPr>
              <a:lstStyle/>
              <a:p>
                <a:r>
                  <a:rPr lang="en-GB" sz="1900" dirty="0"/>
                  <a:t>Create a five number ascending sequence with </a:t>
                </a:r>
                <a14:m>
                  <m:oMath xmlns:m="http://schemas.openxmlformats.org/officeDocument/2006/math">
                    <m:r>
                      <a:rPr lang="en-GB" sz="1900" i="1">
                        <a:latin typeface="Cambria Math" panose="02040503050406030204" pitchFamily="18" charset="0"/>
                      </a:rPr>
                      <m:t>−2 </m:t>
                    </m:r>
                  </m:oMath>
                </a14:m>
                <a:r>
                  <a:rPr lang="en-GB" sz="1900" dirty="0"/>
                  <a:t>as the </a:t>
                </a:r>
                <a:r>
                  <a:rPr lang="en-GB" sz="1900" dirty="0">
                    <a:solidFill>
                      <a:schemeClr val="accent2">
                        <a:lumMod val="75000"/>
                      </a:schemeClr>
                    </a:solidFill>
                  </a:rPr>
                  <a:t>first</a:t>
                </a:r>
                <a:r>
                  <a:rPr lang="en-GB" sz="1900" dirty="0"/>
                  <a:t> number</a:t>
                </a:r>
              </a:p>
              <a:p>
                <a:endParaRPr lang="en-GB" sz="1900" dirty="0"/>
              </a:p>
              <a:p>
                <a:r>
                  <a:rPr lang="en-GB" sz="1900" dirty="0"/>
                  <a:t>Create a five number ascending sequence with </a:t>
                </a:r>
                <a14:m>
                  <m:oMath xmlns:m="http://schemas.openxmlformats.org/officeDocument/2006/math">
                    <m:r>
                      <a:rPr lang="en-GB" sz="1900" i="1">
                        <a:latin typeface="Cambria Math" panose="02040503050406030204" pitchFamily="18" charset="0"/>
                      </a:rPr>
                      <m:t>−2 </m:t>
                    </m:r>
                  </m:oMath>
                </a14:m>
                <a:r>
                  <a:rPr lang="en-GB" sz="1900" dirty="0"/>
                  <a:t>as the </a:t>
                </a:r>
                <a:r>
                  <a:rPr lang="en-GB" sz="1900" dirty="0">
                    <a:solidFill>
                      <a:schemeClr val="accent2">
                        <a:lumMod val="75000"/>
                      </a:schemeClr>
                    </a:solidFill>
                  </a:rPr>
                  <a:t>middle</a:t>
                </a:r>
                <a:r>
                  <a:rPr lang="en-GB" sz="1900" dirty="0"/>
                  <a:t> number</a:t>
                </a:r>
              </a:p>
              <a:p>
                <a:endParaRPr lang="en-GB" sz="1900" dirty="0"/>
              </a:p>
              <a:p>
                <a:r>
                  <a:rPr lang="en-GB" sz="1900" dirty="0"/>
                  <a:t>Create a five number ascending sequence with </a:t>
                </a:r>
                <a14:m>
                  <m:oMath xmlns:m="http://schemas.openxmlformats.org/officeDocument/2006/math">
                    <m:r>
                      <a:rPr lang="en-GB" sz="1900" i="1">
                        <a:latin typeface="Cambria Math" panose="02040503050406030204" pitchFamily="18" charset="0"/>
                      </a:rPr>
                      <m:t>−2 </m:t>
                    </m:r>
                  </m:oMath>
                </a14:m>
                <a:r>
                  <a:rPr lang="en-GB" sz="1900" dirty="0"/>
                  <a:t>as the </a:t>
                </a:r>
                <a:r>
                  <a:rPr lang="en-GB" sz="1900" dirty="0">
                    <a:solidFill>
                      <a:schemeClr val="accent2">
                        <a:lumMod val="75000"/>
                      </a:schemeClr>
                    </a:solidFill>
                  </a:rPr>
                  <a:t>last</a:t>
                </a:r>
                <a:r>
                  <a:rPr lang="en-GB" sz="1900" dirty="0"/>
                  <a:t> number</a:t>
                </a:r>
              </a:p>
              <a:p>
                <a:endParaRPr lang="en-GB" sz="1900" dirty="0"/>
              </a:p>
              <a:p>
                <a:r>
                  <a:rPr lang="en-GB" sz="1900" dirty="0"/>
                  <a:t>What is the most interesting five number descending sequence you can think of?</a:t>
                </a:r>
              </a:p>
              <a:p>
                <a:endParaRPr lang="en-GB" sz="1900" dirty="0"/>
              </a:p>
              <a:p>
                <a:endParaRPr lang="en-GB" sz="1900" dirty="0"/>
              </a:p>
              <a:p>
                <a:endParaRPr lang="en-GB" sz="19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09116-8489-4E8C-BBA9-F6E7E81671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245" y="2599509"/>
                <a:ext cx="7607751" cy="3435531"/>
              </a:xfrm>
              <a:blipFill>
                <a:blip r:embed="rId2"/>
                <a:stretch>
                  <a:fillRect l="-641" t="-11348" r="-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01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2178</TotalTime>
  <Words>337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Ascending, descending, neither?</vt:lpstr>
      <vt:lpstr>PowerPoint Presentation</vt:lpstr>
      <vt:lpstr>PowerPoint Presentation</vt:lpstr>
      <vt:lpstr>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2021-06-15T11:21:50Z</dcterms:modified>
</cp:coreProperties>
</file>